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1" r:id="rId3"/>
    <p:sldId id="264" r:id="rId4"/>
    <p:sldId id="262" r:id="rId5"/>
    <p:sldId id="265" r:id="rId6"/>
    <p:sldId id="271" r:id="rId7"/>
    <p:sldId id="263" r:id="rId8"/>
    <p:sldId id="266" r:id="rId9"/>
    <p:sldId id="267" r:id="rId10"/>
    <p:sldId id="268" r:id="rId11"/>
    <p:sldId id="257" r:id="rId12"/>
    <p:sldId id="269" r:id="rId13"/>
    <p:sldId id="258" r:id="rId14"/>
    <p:sldId id="270" r:id="rId15"/>
    <p:sldId id="259" r:id="rId16"/>
    <p:sldId id="26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>
        <p:scale>
          <a:sx n="75" d="100"/>
          <a:sy n="75" d="100"/>
        </p:scale>
        <p:origin x="-1818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37C91-A288-4F83-9236-551C0766AB04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AB529-0548-43F9-9570-9C5E67AAE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4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Advance directive</a:t>
            </a:r>
            <a:r>
              <a:rPr lang="en-US" dirty="0" smtClean="0"/>
              <a:t>, is “a written expression of a person’s wishes about medical care, especially</a:t>
            </a:r>
            <a:r>
              <a:rPr lang="en-US" baseline="0" dirty="0" smtClean="0"/>
              <a:t> care during a terminal or critical illness.</a:t>
            </a:r>
          </a:p>
          <a:p>
            <a:r>
              <a:rPr lang="en-US" b="1" baseline="0" dirty="0" smtClean="0"/>
              <a:t>Living will</a:t>
            </a:r>
            <a:r>
              <a:rPr lang="en-US" baseline="0" dirty="0" smtClean="0"/>
              <a:t>, is a formal legal document that provides written directions concerning what medical care is o be provided in specific circumstances. </a:t>
            </a:r>
          </a:p>
          <a:p>
            <a:r>
              <a:rPr lang="en-US" b="1" baseline="0" dirty="0" smtClean="0"/>
              <a:t>Medical care directive</a:t>
            </a:r>
            <a:r>
              <a:rPr lang="en-US" b="0" baseline="0" dirty="0" smtClean="0"/>
              <a:t>, is not a formal legal document but provides specific written instructions to the physician concerning the type for care and treatments that individuals want to receive if they become incapacitated. </a:t>
            </a:r>
          </a:p>
          <a:p>
            <a:r>
              <a:rPr lang="en-US" b="1" baseline="0" dirty="0" smtClean="0"/>
              <a:t>Durable power of attorney, </a:t>
            </a:r>
            <a:r>
              <a:rPr lang="en-US" b="0" baseline="0" dirty="0" smtClean="0"/>
              <a:t>is legal written directive in which a designated person can make either general or specific health care and medical decisions for a patient. </a:t>
            </a:r>
            <a:endParaRPr lang="en-US" b="1" baseline="0" dirty="0" smtClean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AB529-0548-43F9-9570-9C5E67AAE8F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97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915400" cy="8382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Terri Schiavo:  Parent’s Perspective</a:t>
            </a:r>
          </a:p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38800" y="5029200"/>
            <a:ext cx="3048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Alicia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Northen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Tenika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McMillan,  Sheila Roth, Lori Turner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Lakeview College of Nursing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RN407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November 16, 2011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thumbnai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2971800"/>
            <a:ext cx="3886200" cy="3276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400" y="6324600"/>
            <a:ext cx="15595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www.annointed.net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743200"/>
            <a:ext cx="766453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December 29, 1998: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released report, confirmed persistent vegetative state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recommended denial of Michael’s petition for withdrawal </a:t>
            </a:r>
          </a:p>
          <a:p>
            <a:pPr lvl="2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Unless there was more evidence of Terri’s wishes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Key Elements of the </a:t>
            </a:r>
            <a:r>
              <a:rPr lang="en-US" dirty="0" smtClean="0"/>
              <a:t>Terri’s condition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diagnosis of persistent vegetative status</a:t>
            </a:r>
          </a:p>
          <a:p>
            <a:pPr marL="0" indent="0">
              <a:buNone/>
            </a:pPr>
            <a:r>
              <a:rPr lang="en-US" dirty="0"/>
              <a:t>(PVS) has been confirmed (this must be done using the</a:t>
            </a:r>
          </a:p>
          <a:p>
            <a:pPr marL="0" indent="0">
              <a:buNone/>
            </a:pPr>
            <a:r>
              <a:rPr lang="en-US" dirty="0"/>
              <a:t>results of expert neurological evaluation and diagnosis</a:t>
            </a:r>
            <a:r>
              <a:rPr lang="en-US" dirty="0" smtClean="0"/>
              <a:t>)</a:t>
            </a:r>
          </a:p>
          <a:p>
            <a:r>
              <a:rPr lang="en-US" dirty="0" smtClean="0"/>
              <a:t>survival </a:t>
            </a:r>
            <a:r>
              <a:rPr lang="en-US" dirty="0"/>
              <a:t>time of PVS patients is normally 2 to 5</a:t>
            </a:r>
          </a:p>
          <a:p>
            <a:pPr marL="0" indent="0">
              <a:buNone/>
            </a:pPr>
            <a:r>
              <a:rPr lang="en-US" dirty="0"/>
              <a:t>years, and it is unlikely for their survival time to exceed</a:t>
            </a:r>
          </a:p>
          <a:p>
            <a:pPr marL="0" indent="0">
              <a:buNone/>
            </a:pPr>
            <a:r>
              <a:rPr lang="en-US" dirty="0"/>
              <a:t>10 years. </a:t>
            </a:r>
            <a:endParaRPr lang="en-US" dirty="0" smtClean="0"/>
          </a:p>
          <a:p>
            <a:r>
              <a:rPr lang="en-US" dirty="0"/>
              <a:t>PVS </a:t>
            </a:r>
            <a:r>
              <a:rPr lang="en-US" dirty="0" smtClean="0"/>
              <a:t>patients are </a:t>
            </a:r>
            <a:r>
              <a:rPr lang="en-US" dirty="0"/>
              <a:t>unable to respond to their environment </a:t>
            </a:r>
            <a:r>
              <a:rPr lang="en-US" dirty="0" smtClean="0"/>
              <a:t>and require </a:t>
            </a:r>
            <a:r>
              <a:rPr lang="en-US" dirty="0"/>
              <a:t>24-hour care for feeding and maintaining </a:t>
            </a:r>
            <a:r>
              <a:rPr lang="en-US" dirty="0" smtClean="0"/>
              <a:t>personal hygiene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638800" y="5943600"/>
            <a:ext cx="2590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(Lai,2006)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Schindler’s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Terri was  eldest of 3 children. </a:t>
            </a:r>
          </a:p>
          <a:p>
            <a:r>
              <a:rPr lang="en-US" dirty="0" smtClean="0"/>
              <a:t>Wanted to be an advocate for daughter who couldn’t defend herself. </a:t>
            </a:r>
          </a:p>
          <a:p>
            <a:r>
              <a:rPr lang="en-US" dirty="0" smtClean="0"/>
              <a:t>Had different views than Michael Schiavo, regarding Terri’s care.                                    (</a:t>
            </a:r>
            <a:r>
              <a:rPr lang="en-US" dirty="0" err="1" smtClean="0"/>
              <a:t>Shindler</a:t>
            </a:r>
            <a:r>
              <a:rPr lang="en-US" dirty="0" smtClean="0"/>
              <a:t>, 2006)</a:t>
            </a:r>
          </a:p>
          <a:p>
            <a:endParaRPr lang="en-US" dirty="0" smtClean="0"/>
          </a:p>
          <a:p>
            <a:r>
              <a:rPr lang="en-US" dirty="0" smtClean="0"/>
              <a:t>Felt it was morally wrong to end a life</a:t>
            </a:r>
          </a:p>
          <a:p>
            <a:r>
              <a:rPr lang="en-US" dirty="0" smtClean="0"/>
              <a:t>Believed new </a:t>
            </a:r>
            <a:r>
              <a:rPr lang="en-US" dirty="0"/>
              <a:t>evidence related to a new treatment </a:t>
            </a:r>
            <a:r>
              <a:rPr lang="en-US" dirty="0" smtClean="0"/>
              <a:t>that they </a:t>
            </a:r>
            <a:r>
              <a:rPr lang="en-US" dirty="0"/>
              <a:t>believed might restore cognitive function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03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Ethical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Schindler’s were </a:t>
            </a:r>
            <a:r>
              <a:rPr lang="en-US" dirty="0" smtClean="0"/>
              <a:t>devout </a:t>
            </a:r>
            <a:r>
              <a:rPr lang="en-US" dirty="0"/>
              <a:t>Catholics who wished to continue to provide </a:t>
            </a:r>
            <a:r>
              <a:rPr lang="en-US" dirty="0" smtClean="0"/>
              <a:t>their daughter </a:t>
            </a:r>
            <a:r>
              <a:rPr lang="en-US" dirty="0"/>
              <a:t>with medically </a:t>
            </a:r>
            <a:r>
              <a:rPr lang="en-US" dirty="0" smtClean="0"/>
              <a:t>assisted hydration </a:t>
            </a:r>
            <a:r>
              <a:rPr lang="en-US" dirty="0"/>
              <a:t>and nutrition </a:t>
            </a:r>
            <a:r>
              <a:rPr lang="en-US" dirty="0" smtClean="0"/>
              <a:t>(MAHN) </a:t>
            </a:r>
            <a:r>
              <a:rPr lang="en-US" dirty="0"/>
              <a:t>in accordance </a:t>
            </a:r>
            <a:r>
              <a:rPr lang="en-US" dirty="0" smtClean="0"/>
              <a:t>with </a:t>
            </a:r>
            <a:r>
              <a:rPr lang="en-US" dirty="0"/>
              <a:t>Catholic </a:t>
            </a:r>
            <a:r>
              <a:rPr lang="en-US" dirty="0" smtClean="0"/>
              <a:t>teaching</a:t>
            </a:r>
          </a:p>
          <a:p>
            <a:r>
              <a:rPr lang="en-US" dirty="0" smtClean="0"/>
              <a:t>Decalogue includes </a:t>
            </a:r>
            <a:r>
              <a:rPr lang="en-US" dirty="0"/>
              <a:t>the traditional proscription </a:t>
            </a:r>
            <a:r>
              <a:rPr lang="en-US" dirty="0" smtClean="0"/>
              <a:t>against the </a:t>
            </a:r>
            <a:r>
              <a:rPr lang="en-US" dirty="0"/>
              <a:t>taking of innocent human life and more specifically </a:t>
            </a:r>
            <a:r>
              <a:rPr lang="en-US" dirty="0" smtClean="0"/>
              <a:t>against euthanasia </a:t>
            </a:r>
            <a:r>
              <a:rPr lang="en-US" dirty="0"/>
              <a:t>and suicide</a:t>
            </a:r>
            <a:r>
              <a:rPr lang="en-US" dirty="0" smtClean="0"/>
              <a:t>.</a:t>
            </a:r>
          </a:p>
          <a:p>
            <a:r>
              <a:rPr lang="en-US" dirty="0"/>
              <a:t>Michael Schiavo testified that Terri was a lapsed</a:t>
            </a:r>
          </a:p>
          <a:p>
            <a:pPr marL="0" indent="0">
              <a:buNone/>
            </a:pPr>
            <a:r>
              <a:rPr lang="en-US" dirty="0"/>
              <a:t>Catholic</a:t>
            </a:r>
            <a:r>
              <a:rPr lang="en-US" dirty="0" smtClean="0"/>
              <a:t>.		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                               (Nelson, 2005)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Ethical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Michael Schiavo remained Terri’s surrogate decision maker even after he was in a relationship with another woman </a:t>
            </a:r>
          </a:p>
          <a:p>
            <a:r>
              <a:rPr lang="en-US" dirty="0" smtClean="0"/>
              <a:t>Controversy regarding Terri’s religious stand point. </a:t>
            </a:r>
          </a:p>
          <a:p>
            <a:endParaRPr lang="en-US" dirty="0" smtClean="0"/>
          </a:p>
          <a:p>
            <a:r>
              <a:rPr lang="en-US" dirty="0" smtClean="0"/>
              <a:t>Prolonging life artificially </a:t>
            </a:r>
          </a:p>
          <a:p>
            <a:endParaRPr lang="en-US" smtClean="0"/>
          </a:p>
          <a:p>
            <a:r>
              <a:rPr lang="en-US" smtClean="0"/>
              <a:t>Quality </a:t>
            </a:r>
            <a:r>
              <a:rPr lang="en-US" dirty="0" smtClean="0"/>
              <a:t>of life.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03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Impact on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Advance directives</a:t>
            </a:r>
          </a:p>
          <a:p>
            <a:endParaRPr lang="en-US" dirty="0" smtClean="0"/>
          </a:p>
          <a:p>
            <a:r>
              <a:rPr lang="en-US" dirty="0" smtClean="0"/>
              <a:t>Living wills</a:t>
            </a:r>
          </a:p>
          <a:p>
            <a:endParaRPr lang="en-US" dirty="0" smtClean="0"/>
          </a:p>
          <a:p>
            <a:r>
              <a:rPr lang="en-US" dirty="0" smtClean="0"/>
              <a:t>Medical care directive</a:t>
            </a:r>
          </a:p>
          <a:p>
            <a:endParaRPr lang="en-US" dirty="0" smtClean="0"/>
          </a:p>
          <a:p>
            <a:r>
              <a:rPr lang="en-US" dirty="0" smtClean="0"/>
              <a:t>Durable power of attorney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791200" y="5638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(Butts &amp; Rich, 2008)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Future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68880"/>
            <a:ext cx="8229600" cy="4389120"/>
          </a:xfrm>
        </p:spPr>
        <p:txBody>
          <a:bodyPr>
            <a:normAutofit/>
          </a:bodyPr>
          <a:lstStyle/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Theresa Marie Schiavo,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commonly known as Terri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Born December 3, 1963, raised outside Philadelphia, PA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Terri struggled with childhood and adolescent obesity. 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1981,Terri’s senior year, attended  Catholic high school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Measured 5 feet 3 inches tall weighing 250 pounds. 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After losing 100 pounds on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NutriSystem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diet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Married Michael Schiavo November 3, 1984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Happily married by most court documents 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Theresa Marie Schiavo (cont’d)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53000" y="2362200"/>
            <a:ext cx="38862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Some accounts allege marital discord before her collapse.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Endured Infertility treatments.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Lost an additional 40 pounds during infertility treatments.</a:t>
            </a:r>
          </a:p>
          <a:p>
            <a:endParaRPr lang="en-US" dirty="0"/>
          </a:p>
        </p:txBody>
      </p:sp>
      <p:pic>
        <p:nvPicPr>
          <p:cNvPr id="5" name="Picture 4" descr="terri_schiavo1x4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2057400"/>
            <a:ext cx="3810000" cy="37528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00200" y="6172200"/>
            <a:ext cx="1511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wizbangblog.com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Chronological Facts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05000"/>
            <a:ext cx="5334000" cy="4495800"/>
          </a:xfrm>
        </p:spPr>
        <p:txBody>
          <a:bodyPr>
            <a:noAutofit/>
          </a:bodyPr>
          <a:lstStyle/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February 25, 1990, cardiac arrest, home 5:30 am</a:t>
            </a: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Cardiac arrhythmia caused from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hypokalemia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Second possible cause: use of epinephrine during resuscitation</a:t>
            </a: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June 18, 1990: Michael Schiavo appointed legal guardian</a:t>
            </a:r>
          </a:p>
          <a:p>
            <a:pPr lvl="2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 the Circuit Court Sixth Judicial Court, Florida </a:t>
            </a: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Determined incapacitated due to coma and anoxic encephalopathy</a:t>
            </a: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3 years, Terri received rehab in skilled nursing facilities</a:t>
            </a:r>
          </a:p>
          <a:p>
            <a:pPr>
              <a:lnSpc>
                <a:spcPct val="200000"/>
              </a:lnSpc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schiavo-brain-sc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5000" y="3733800"/>
            <a:ext cx="3276599" cy="23717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48400" y="6248400"/>
            <a:ext cx="26513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filsalustri.wordpress.com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1" y="2438400"/>
            <a:ext cx="7239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dirty="0" smtClean="0"/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enjoyed an “amicable” relationship with    Michael Schiavo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January 1993, settled malpractice case against obstetrician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Lawsuit alleged failure to diagnose eating disorder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Michael Schiavo received $750,000 in the settlement.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Settlement was placed in trust for Terri’s care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Husband received $300,000 for personal losses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1993, 3 years after the collapse, Michael Met Jodi </a:t>
            </a:r>
            <a:r>
              <a:rPr lang="en-US" dirty="0" err="1" smtClean="0"/>
              <a:t>Centonze</a:t>
            </a:r>
            <a:r>
              <a:rPr lang="en-US" dirty="0" smtClean="0"/>
              <a:t> at a dentist office.</a:t>
            </a:r>
          </a:p>
          <a:p>
            <a:endParaRPr lang="en-US" dirty="0"/>
          </a:p>
          <a:p>
            <a:r>
              <a:rPr lang="en-US" dirty="0" smtClean="0"/>
              <a:t>3/1/05 The </a:t>
            </a:r>
            <a:r>
              <a:rPr lang="en-US" dirty="0" err="1"/>
              <a:t>Schindlers</a:t>
            </a:r>
            <a:r>
              <a:rPr lang="en-US" dirty="0"/>
              <a:t> asked the Second District Court of Appeals to grant Terri a divorce based on his alleged adultery. </a:t>
            </a:r>
            <a:r>
              <a:rPr lang="en-US" dirty="0" smtClean="0"/>
              <a:t>             </a:t>
            </a:r>
          </a:p>
          <a:p>
            <a:r>
              <a:rPr lang="en-US" dirty="0" smtClean="0"/>
              <a:t>   </a:t>
            </a:r>
            <a:r>
              <a:rPr lang="en-US" dirty="0"/>
              <a:t>1/21/06: Michael Schiavo and Jodi </a:t>
            </a:r>
            <a:r>
              <a:rPr lang="en-US" dirty="0" err="1"/>
              <a:t>Centonze</a:t>
            </a:r>
            <a:r>
              <a:rPr lang="en-US" dirty="0"/>
              <a:t> were married in a Catholic church in Espiritu Santo, Florida.</a:t>
            </a:r>
          </a:p>
          <a:p>
            <a:pPr marL="0" indent="0">
              <a:buNone/>
            </a:pPr>
            <a:r>
              <a:rPr lang="en-US" dirty="0" smtClean="0"/>
              <a:t>                 				 (</a:t>
            </a:r>
            <a:r>
              <a:rPr lang="en-US" sz="2000" dirty="0" smtClean="0"/>
              <a:t>Sheri &amp; Bob Stritof,2011)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91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Facts-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7696200" cy="4150520"/>
          </a:xfrm>
        </p:spPr>
        <p:txBody>
          <a:bodyPr>
            <a:noAutofit/>
          </a:bodyPr>
          <a:lstStyle/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February 1993 post malpractice  suit:</a:t>
            </a:r>
          </a:p>
          <a:p>
            <a:pPr lvl="1">
              <a:buBlip>
                <a:blip r:embed="rId2"/>
              </a:buBlip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challenged Michael’s guardianship for the first time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Court designated John H.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Pecarek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attorney from Tampa</a:t>
            </a:r>
          </a:p>
          <a:p>
            <a:pPr lvl="2"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erri’s Guardian Ad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Early 1994:</a:t>
            </a:r>
          </a:p>
          <a:p>
            <a:pPr lvl="1">
              <a:buBlip>
                <a:blip r:embed="rId2"/>
              </a:buBlip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Michael’s attitude toward Terri’s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prognosis began to change</a:t>
            </a:r>
          </a:p>
          <a:p>
            <a:pPr lvl="1"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Terri 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ransferred to extended care facility Largo, Florida, 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Terri developed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UTI,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Michael changed code status:  DNR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3657600"/>
            <a:ext cx="72390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March 1, 1994: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John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Pecarek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released Guardian Ad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report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Described no inappropriate actions by Michael</a:t>
            </a:r>
          </a:p>
          <a:p>
            <a:pPr lvl="1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Two more years of litigation: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Guardianship court dismissed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actions:  Remove Michael’s guardianship</a:t>
            </a:r>
          </a:p>
          <a:p>
            <a:pPr>
              <a:buBlip>
                <a:blip r:embed="rId2"/>
              </a:buBlip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438400"/>
            <a:ext cx="75620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Extended care facility’s staff objected to this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Michael revoked the DNR order	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Transferred Terri to a different long-term facility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2438400"/>
            <a:ext cx="8487965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Blip>
                <a:blip r:embed="rId2"/>
              </a:buBlip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May 1998:</a:t>
            </a:r>
          </a:p>
          <a:p>
            <a:pPr lvl="1"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Michael’s first court petition: Withdraw Terri’s life support.</a:t>
            </a:r>
          </a:p>
          <a:p>
            <a:pPr lvl="2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On June 11, 1998:</a:t>
            </a:r>
          </a:p>
          <a:p>
            <a:pPr lvl="1"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Court appointed  new Guardian Ad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Richard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27432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Three years later (7 years after her collapse):</a:t>
            </a:r>
          </a:p>
          <a:p>
            <a:pPr lvl="1"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Michael began legal plan withdraw Terri’s life support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639</TotalTime>
  <Words>890</Words>
  <Application>Microsoft Office PowerPoint</Application>
  <PresentationFormat>On-screen Show (4:3)</PresentationFormat>
  <Paragraphs>130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PowerPoint Presentation</vt:lpstr>
      <vt:lpstr>Introduction</vt:lpstr>
      <vt:lpstr>Theresa Marie Schiavo (cont’d)</vt:lpstr>
      <vt:lpstr>Chronological Facts</vt:lpstr>
      <vt:lpstr>Chronological Facts (cont’d)</vt:lpstr>
      <vt:lpstr>Chronological Facts (cont’d)</vt:lpstr>
      <vt:lpstr>Chronological Facts-con’t</vt:lpstr>
      <vt:lpstr>Chronological Facts (cont’d)</vt:lpstr>
      <vt:lpstr>Chronological Facts (cont’d)</vt:lpstr>
      <vt:lpstr>Chronological Facts (cont’d)</vt:lpstr>
      <vt:lpstr>  Key Elements of the Terri’s condition</vt:lpstr>
      <vt:lpstr>Schindler’s Perspective</vt:lpstr>
      <vt:lpstr>         Ethical Principles</vt:lpstr>
      <vt:lpstr>Ethical conflict</vt:lpstr>
      <vt:lpstr>     Impact on Nursing</vt:lpstr>
      <vt:lpstr>Future Impact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Alicia</dc:creator>
  <cp:lastModifiedBy>Tenika mcmillan</cp:lastModifiedBy>
  <cp:revision>64</cp:revision>
  <dcterms:created xsi:type="dcterms:W3CDTF">2011-11-13T18:39:27Z</dcterms:created>
  <dcterms:modified xsi:type="dcterms:W3CDTF">2011-11-15T22:03:06Z</dcterms:modified>
</cp:coreProperties>
</file>