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1" r:id="rId3"/>
    <p:sldId id="264" r:id="rId4"/>
    <p:sldId id="262" r:id="rId5"/>
    <p:sldId id="265" r:id="rId6"/>
    <p:sldId id="271" r:id="rId7"/>
    <p:sldId id="263" r:id="rId8"/>
    <p:sldId id="266" r:id="rId9"/>
    <p:sldId id="267" r:id="rId10"/>
    <p:sldId id="268" r:id="rId11"/>
    <p:sldId id="257" r:id="rId12"/>
    <p:sldId id="269" r:id="rId13"/>
    <p:sldId id="258" r:id="rId14"/>
    <p:sldId id="272" r:id="rId15"/>
    <p:sldId id="273" r:id="rId16"/>
    <p:sldId id="270" r:id="rId17"/>
    <p:sldId id="259" r:id="rId18"/>
    <p:sldId id="26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84915" autoAdjust="0"/>
  </p:normalViewPr>
  <p:slideViewPr>
    <p:cSldViewPr>
      <p:cViewPr>
        <p:scale>
          <a:sx n="75" d="100"/>
          <a:sy n="75" d="100"/>
        </p:scale>
        <p:origin x="-1308" y="-474"/>
      </p:cViewPr>
      <p:guideLst>
        <p:guide orient="horz" pos="2160"/>
        <p:guide pos="2880"/>
      </p:guideLst>
    </p:cSldViewPr>
  </p:slideViewPr>
  <p:notesTextViewPr>
    <p:cViewPr>
      <p:scale>
        <a:sx n="100" d="100"/>
        <a:sy n="100" d="100"/>
      </p:scale>
      <p:origin x="0" y="6"/>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037C91-A288-4F83-9236-551C0766AB04}"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CAB529-0548-43F9-9570-9C5E67AAE8F2}" type="slidenum">
              <a:rPr lang="en-US" smtClean="0"/>
              <a:pPr/>
              <a:t>‹#›</a:t>
            </a:fld>
            <a:endParaRPr lang="en-US"/>
          </a:p>
        </p:txBody>
      </p:sp>
    </p:spTree>
    <p:extLst>
      <p:ext uri="{BB962C8B-B14F-4D97-AF65-F5344CB8AC3E}">
        <p14:creationId xmlns:p14="http://schemas.microsoft.com/office/powerpoint/2010/main" xmlns="" val="647433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Perry 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endParaRPr lang="en-US" dirty="0"/>
          </a:p>
        </p:txBody>
      </p:sp>
      <p:sp>
        <p:nvSpPr>
          <p:cNvPr id="4" name="Slide Number Placeholder 3"/>
          <p:cNvSpPr>
            <a:spLocks noGrp="1"/>
          </p:cNvSpPr>
          <p:nvPr>
            <p:ph type="sldNum" sz="quarter" idx="10"/>
          </p:nvPr>
        </p:nvSpPr>
        <p:spPr/>
        <p:txBody>
          <a:bodyPr/>
          <a:lstStyle/>
          <a:p>
            <a:fld id="{4FCAB529-0548-43F9-9570-9C5E67AAE8F2}"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Before 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a:t>
            </a:r>
            <a:r>
              <a:rPr lang="en-US" baseline="0" dirty="0" err="1" smtClean="0"/>
              <a:t>nonmaleficence</a:t>
            </a:r>
            <a:r>
              <a:rPr lang="en-US" baseline="0" dirty="0" smtClean="0"/>
              <a:t>, </a:t>
            </a:r>
            <a:r>
              <a:rPr lang="en-US" baseline="0" dirty="0" err="1" smtClean="0"/>
              <a:t>benficence</a:t>
            </a:r>
            <a:r>
              <a:rPr lang="en-US" baseline="0" dirty="0" smtClean="0"/>
              <a:t>, and justice. Self determination is the priority as a fundamental ethical principle in end of life care in protecting the rights of individuals and wide </a:t>
            </a:r>
            <a:r>
              <a:rPr lang="en-US" baseline="0" smtClean="0"/>
              <a:t>moral pluralism. </a:t>
            </a:r>
            <a:endParaRPr lang="en-US" dirty="0" smtClean="0"/>
          </a:p>
          <a:p>
            <a:endParaRPr lang="en-US" dirty="0"/>
          </a:p>
        </p:txBody>
      </p:sp>
      <p:sp>
        <p:nvSpPr>
          <p:cNvPr id="4" name="Slide Number Placeholder 3"/>
          <p:cNvSpPr>
            <a:spLocks noGrp="1"/>
          </p:cNvSpPr>
          <p:nvPr>
            <p:ph type="sldNum" sz="quarter" idx="10"/>
          </p:nvPr>
        </p:nvSpPr>
        <p:spPr/>
        <p:txBody>
          <a:bodyPr/>
          <a:lstStyle/>
          <a:p>
            <a:fld id="{4FCAB529-0548-43F9-9570-9C5E67AAE8F2}"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Advance directive</a:t>
            </a:r>
            <a:r>
              <a:rPr lang="en-US" dirty="0" smtClean="0"/>
              <a:t>, is “a written expression of a person’s wishes about medical care, especially</a:t>
            </a:r>
            <a:r>
              <a:rPr lang="en-US" baseline="0" dirty="0" smtClean="0"/>
              <a:t> care during a terminal or critical illness.</a:t>
            </a:r>
          </a:p>
          <a:p>
            <a:r>
              <a:rPr lang="en-US" b="1" baseline="0" dirty="0" smtClean="0"/>
              <a:t>Living will</a:t>
            </a:r>
            <a:r>
              <a:rPr lang="en-US" baseline="0" dirty="0" smtClean="0"/>
              <a:t>, is a formal legal document that provides written directions concerning what medical care is o be provided in specific circumstances. </a:t>
            </a:r>
          </a:p>
          <a:p>
            <a:r>
              <a:rPr lang="en-US" b="1" baseline="0" dirty="0" smtClean="0"/>
              <a:t>Medical care directive</a:t>
            </a:r>
            <a:r>
              <a:rPr lang="en-US" b="0" baseline="0" dirty="0" smtClean="0"/>
              <a:t>, is not a formal legal document but provides specific written instructions to the physician concerning the type for care and treatments that individuals want to receive if they become incapacitated. </a:t>
            </a:r>
          </a:p>
          <a:p>
            <a:r>
              <a:rPr lang="en-US" b="1" baseline="0" dirty="0" smtClean="0"/>
              <a:t>Durable power of attorney, </a:t>
            </a:r>
            <a:r>
              <a:rPr lang="en-US" b="0" baseline="0" dirty="0" smtClean="0"/>
              <a:t>is legal written directive in which a designated person can make either general or specific health care and medical decisions for a patient. </a:t>
            </a:r>
            <a:endParaRPr lang="en-US" b="1" baseline="0" dirty="0" smtClean="0"/>
          </a:p>
          <a:p>
            <a:endParaRPr lang="en-US" b="1" dirty="0"/>
          </a:p>
        </p:txBody>
      </p:sp>
      <p:sp>
        <p:nvSpPr>
          <p:cNvPr id="4" name="Slide Number Placeholder 3"/>
          <p:cNvSpPr>
            <a:spLocks noGrp="1"/>
          </p:cNvSpPr>
          <p:nvPr>
            <p:ph type="sldNum" sz="quarter" idx="10"/>
          </p:nvPr>
        </p:nvSpPr>
        <p:spPr/>
        <p:txBody>
          <a:bodyPr/>
          <a:lstStyle/>
          <a:p>
            <a:fld id="{4FCAB529-0548-43F9-9570-9C5E67AAE8F2}" type="slidenum">
              <a:rPr lang="en-US" smtClean="0"/>
              <a:pPr/>
              <a:t>17</a:t>
            </a:fld>
            <a:endParaRPr lang="en-US"/>
          </a:p>
        </p:txBody>
      </p:sp>
    </p:spTree>
    <p:extLst>
      <p:ext uri="{BB962C8B-B14F-4D97-AF65-F5344CB8AC3E}">
        <p14:creationId xmlns:p14="http://schemas.microsoft.com/office/powerpoint/2010/main" xmlns="" val="3079797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Schiavo: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2"/>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Key Elements of the Terri’s condition</a:t>
            </a:r>
            <a:endParaRPr lang="en-US" dirty="0"/>
          </a:p>
        </p:txBody>
      </p:sp>
      <p:sp>
        <p:nvSpPr>
          <p:cNvPr id="4" name="Content Placeholder 3"/>
          <p:cNvSpPr>
            <a:spLocks noGrp="1"/>
          </p:cNvSpPr>
          <p:nvPr>
            <p:ph idx="1"/>
          </p:nvPr>
        </p:nvSpPr>
        <p:spPr/>
        <p:txBody>
          <a:bodyPr>
            <a:normAutofit/>
          </a:bodyPr>
          <a:lstStyle/>
          <a:p>
            <a:r>
              <a:rPr lang="en-US" dirty="0" smtClean="0"/>
              <a:t>the </a:t>
            </a:r>
            <a:r>
              <a:rPr lang="en-US" dirty="0"/>
              <a:t>diagnosis of persistent vegetative status</a:t>
            </a:r>
          </a:p>
          <a:p>
            <a:pPr marL="0" indent="0">
              <a:buNone/>
            </a:pPr>
            <a:r>
              <a:rPr lang="en-US" dirty="0"/>
              <a:t>(PVS) has been confirmed (this must be done using the</a:t>
            </a:r>
          </a:p>
          <a:p>
            <a:pPr marL="0" indent="0">
              <a:buNone/>
            </a:pPr>
            <a:r>
              <a:rPr lang="en-US" dirty="0"/>
              <a:t>results of expert neurological evaluation and diagnosis</a:t>
            </a:r>
            <a:r>
              <a:rPr lang="en-US" dirty="0" smtClean="0"/>
              <a:t>)</a:t>
            </a:r>
          </a:p>
          <a:p>
            <a:r>
              <a:rPr lang="en-US" dirty="0" smtClean="0"/>
              <a:t>survival </a:t>
            </a:r>
            <a:r>
              <a:rPr lang="en-US" dirty="0"/>
              <a:t>time of PVS patients is normally 2 to 5</a:t>
            </a:r>
          </a:p>
          <a:p>
            <a:pPr marL="0" indent="0">
              <a:buNone/>
            </a:pPr>
            <a:r>
              <a:rPr lang="en-US" dirty="0"/>
              <a:t>years, and it is unlikely for their survival time to exceed</a:t>
            </a:r>
          </a:p>
          <a:p>
            <a:pPr marL="0" indent="0">
              <a:buNone/>
            </a:pPr>
            <a:r>
              <a:rPr lang="en-US" dirty="0"/>
              <a:t>10 years. </a:t>
            </a:r>
            <a:endParaRPr lang="en-US" dirty="0" smtClean="0"/>
          </a:p>
          <a:p>
            <a:r>
              <a:rPr lang="en-US" dirty="0"/>
              <a:t>PVS </a:t>
            </a:r>
            <a:r>
              <a:rPr lang="en-US" dirty="0" smtClean="0"/>
              <a:t>patients are </a:t>
            </a:r>
            <a:r>
              <a:rPr lang="en-US" dirty="0"/>
              <a:t>unable to respond to their environment </a:t>
            </a:r>
            <a:r>
              <a:rPr lang="en-US" dirty="0" smtClean="0"/>
              <a:t>and require </a:t>
            </a:r>
            <a:r>
              <a:rPr lang="en-US" dirty="0"/>
              <a:t>24-hour care for feeding and maintaining </a:t>
            </a:r>
            <a:r>
              <a:rPr lang="en-US" dirty="0" smtClean="0"/>
              <a:t>personal hygiene</a:t>
            </a:r>
            <a:r>
              <a:rPr lang="en-US" dirty="0"/>
              <a:t>.</a:t>
            </a:r>
          </a:p>
        </p:txBody>
      </p:sp>
      <p:sp>
        <p:nvSpPr>
          <p:cNvPr id="3" name="TextBox 2"/>
          <p:cNvSpPr txBox="1"/>
          <p:nvPr/>
        </p:nvSpPr>
        <p:spPr>
          <a:xfrm>
            <a:off x="5638800" y="5943600"/>
            <a:ext cx="2590800" cy="381000"/>
          </a:xfrm>
          <a:prstGeom prst="rect">
            <a:avLst/>
          </a:prstGeom>
          <a:noFill/>
        </p:spPr>
        <p:txBody>
          <a:bodyPr wrap="square" rtlCol="0">
            <a:spAutoFit/>
          </a:bodyPr>
          <a:lstStyle/>
          <a:p>
            <a:r>
              <a:rPr lang="en-US" dirty="0" smtClean="0"/>
              <a:t>(Lai,2006)</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Schindler’s Perspective</a:t>
            </a:r>
            <a:endParaRPr lang="en-US" dirty="0"/>
          </a:p>
        </p:txBody>
      </p:sp>
      <p:sp>
        <p:nvSpPr>
          <p:cNvPr id="3" name="Content Placeholder 2"/>
          <p:cNvSpPr>
            <a:spLocks noGrp="1"/>
          </p:cNvSpPr>
          <p:nvPr>
            <p:ph idx="1"/>
          </p:nvPr>
        </p:nvSpPr>
        <p:spPr/>
        <p:txBody>
          <a:bodyPr>
            <a:normAutofit/>
          </a:bodyPr>
          <a:lstStyle/>
          <a:p>
            <a:r>
              <a:rPr lang="en-US" dirty="0" smtClean="0"/>
              <a:t>Terri was  eldest of 3 children. </a:t>
            </a:r>
          </a:p>
          <a:p>
            <a:r>
              <a:rPr lang="en-US" dirty="0" smtClean="0"/>
              <a:t>Wanted to be an advocate for daughter who couldn’t defend herself. </a:t>
            </a:r>
          </a:p>
          <a:p>
            <a:r>
              <a:rPr lang="en-US" dirty="0" smtClean="0"/>
              <a:t>Had different views than Michael Schiavo, regarding Terri’s care.                                    (</a:t>
            </a:r>
            <a:r>
              <a:rPr lang="en-US" dirty="0" err="1" smtClean="0"/>
              <a:t>Shindler</a:t>
            </a:r>
            <a:r>
              <a:rPr lang="en-US" dirty="0" smtClean="0"/>
              <a:t>, 2006)</a:t>
            </a:r>
          </a:p>
          <a:p>
            <a:endParaRPr lang="en-US" dirty="0" smtClean="0"/>
          </a:p>
          <a:p>
            <a:r>
              <a:rPr lang="en-US" dirty="0" smtClean="0"/>
              <a:t>Felt it was morally wrong to end a life</a:t>
            </a:r>
          </a:p>
          <a:p>
            <a:r>
              <a:rPr lang="en-US" dirty="0" smtClean="0"/>
              <a:t>Believed new </a:t>
            </a:r>
            <a:r>
              <a:rPr lang="en-US" dirty="0"/>
              <a:t>evidence related to a new treatment </a:t>
            </a:r>
            <a:r>
              <a:rPr lang="en-US" dirty="0" smtClean="0"/>
              <a:t>that they </a:t>
            </a:r>
            <a:r>
              <a:rPr lang="en-US" dirty="0"/>
              <a:t>believed might restore cognitive function</a:t>
            </a:r>
            <a:endParaRPr lang="en-US" dirty="0" smtClean="0"/>
          </a:p>
          <a:p>
            <a:pPr marL="0" indent="0">
              <a:buNone/>
            </a:pPr>
            <a:endParaRPr lang="en-US" dirty="0"/>
          </a:p>
        </p:txBody>
      </p:sp>
    </p:spTree>
    <p:extLst>
      <p:ext uri="{BB962C8B-B14F-4D97-AF65-F5344CB8AC3E}">
        <p14:creationId xmlns:p14="http://schemas.microsoft.com/office/powerpoint/2010/main" xmlns="" val="1695031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normAutofit/>
          </a:bodyPr>
          <a:lstStyle/>
          <a:p>
            <a:r>
              <a:rPr lang="en-US" dirty="0" smtClean="0"/>
              <a:t>Schindler’s were devout </a:t>
            </a:r>
            <a:r>
              <a:rPr lang="en-US" dirty="0"/>
              <a:t>Catholics who wished to continue to provide </a:t>
            </a:r>
            <a:r>
              <a:rPr lang="en-US" dirty="0" smtClean="0"/>
              <a:t>their daughter </a:t>
            </a:r>
            <a:r>
              <a:rPr lang="en-US" dirty="0"/>
              <a:t>with medically </a:t>
            </a:r>
            <a:r>
              <a:rPr lang="en-US" dirty="0" smtClean="0"/>
              <a:t>assisted hydration </a:t>
            </a:r>
            <a:r>
              <a:rPr lang="en-US" dirty="0"/>
              <a:t>and nutrition </a:t>
            </a:r>
            <a:r>
              <a:rPr lang="en-US" dirty="0" smtClean="0"/>
              <a:t>(MAHN) </a:t>
            </a:r>
            <a:r>
              <a:rPr lang="en-US" dirty="0"/>
              <a:t>in accordance </a:t>
            </a:r>
            <a:r>
              <a:rPr lang="en-US" dirty="0" smtClean="0"/>
              <a:t>with </a:t>
            </a:r>
            <a:r>
              <a:rPr lang="en-US" dirty="0"/>
              <a:t>Catholic </a:t>
            </a:r>
            <a:r>
              <a:rPr lang="en-US" dirty="0" smtClean="0"/>
              <a:t>teaching</a:t>
            </a:r>
          </a:p>
          <a:p>
            <a:r>
              <a:rPr lang="en-US" dirty="0" smtClean="0"/>
              <a:t>Decalogue includes </a:t>
            </a:r>
            <a:r>
              <a:rPr lang="en-US" dirty="0"/>
              <a:t>the traditional proscription </a:t>
            </a:r>
            <a:r>
              <a:rPr lang="en-US" dirty="0" smtClean="0"/>
              <a:t>against the </a:t>
            </a:r>
            <a:r>
              <a:rPr lang="en-US" dirty="0"/>
              <a:t>taking of innocent human life and more specifically </a:t>
            </a:r>
            <a:r>
              <a:rPr lang="en-US" dirty="0" smtClean="0"/>
              <a:t>against euthanasia </a:t>
            </a:r>
            <a:r>
              <a:rPr lang="en-US" dirty="0"/>
              <a:t>and suicide</a:t>
            </a:r>
            <a:r>
              <a:rPr lang="en-US" dirty="0" smtClean="0"/>
              <a:t>.</a:t>
            </a:r>
          </a:p>
          <a:p>
            <a:r>
              <a:rPr lang="en-US" dirty="0"/>
              <a:t>Michael Schiavo testified that Terri was a lapsed</a:t>
            </a:r>
          </a:p>
          <a:p>
            <a:pPr marL="0" indent="0">
              <a:buNone/>
            </a:pPr>
            <a:r>
              <a:rPr lang="en-US" dirty="0"/>
              <a:t>Catholic</a:t>
            </a:r>
            <a:r>
              <a:rPr lang="en-US" dirty="0" smtClean="0"/>
              <a:t>.		</a:t>
            </a:r>
            <a:endParaRPr lang="en-US" dirty="0"/>
          </a:p>
          <a:p>
            <a:pPr marL="0" indent="0">
              <a:buNone/>
            </a:pPr>
            <a:r>
              <a:rPr lang="en-US" dirty="0" smtClean="0"/>
              <a:t>                                                        (Nelson, 2005)</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endParaRPr lang="en-US" dirty="0"/>
          </a:p>
        </p:txBody>
      </p:sp>
      <p:sp>
        <p:nvSpPr>
          <p:cNvPr id="3" name="Content Placeholder 2"/>
          <p:cNvSpPr>
            <a:spLocks noGrp="1"/>
          </p:cNvSpPr>
          <p:nvPr>
            <p:ph idx="1"/>
          </p:nvPr>
        </p:nvSpPr>
        <p:spPr/>
        <p:txBody>
          <a:bodyPr/>
          <a:lstStyle/>
          <a:p>
            <a:r>
              <a:rPr lang="en-US" dirty="0" smtClean="0"/>
              <a:t>Respect for autonomy</a:t>
            </a:r>
          </a:p>
          <a:p>
            <a:r>
              <a:rPr lang="en-US" dirty="0" smtClean="0"/>
              <a:t>Many argue that the moral framework is actually sanctity of life, discrimination against disabled persons,  and the moral character of empowered proxies.</a:t>
            </a:r>
          </a:p>
          <a:p>
            <a:r>
              <a:rPr lang="en-US" dirty="0" smtClean="0"/>
              <a:t>Sanctity of life versus quality of life</a:t>
            </a:r>
          </a:p>
          <a:p>
            <a:r>
              <a:rPr lang="en-US" dirty="0" smtClean="0"/>
              <a:t>This becomes a political issue with conservatives and liberals battling </a:t>
            </a:r>
          </a:p>
          <a:p>
            <a:pPr lvl="1"/>
            <a:r>
              <a:rPr lang="en-US" dirty="0" smtClean="0"/>
              <a:t>Conservatives believe in the </a:t>
            </a:r>
            <a:r>
              <a:rPr lang="en-US" dirty="0" err="1" smtClean="0"/>
              <a:t>instrinsic</a:t>
            </a:r>
            <a:r>
              <a:rPr lang="en-US" dirty="0" smtClean="0"/>
              <a:t> value of all life</a:t>
            </a:r>
          </a:p>
          <a:p>
            <a:pPr lvl="1"/>
            <a:r>
              <a:rPr lang="en-US" dirty="0" smtClean="0"/>
              <a:t>Liberals are concerned with the quality of life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Courts have deemed liberty and privacy interests as a priority in past cases such as Karen Ann Quinlan-1976, Paul Brody-1986, Nancy Cruzan-1990</a:t>
            </a:r>
          </a:p>
          <a:p>
            <a:r>
              <a:rPr lang="en-US" dirty="0" smtClean="0"/>
              <a:t>Medical code of ethics for end of life care focuses on autonomy, informed consent, and respect for wishes even beyond competence</a:t>
            </a:r>
          </a:p>
          <a:p>
            <a:r>
              <a:rPr lang="en-US" dirty="0" smtClean="0"/>
              <a:t>Determining wishes after no longer competent is complicated and problematic</a:t>
            </a:r>
          </a:p>
          <a:p>
            <a:r>
              <a:rPr lang="en-US" dirty="0" smtClean="0"/>
              <a:t>Using self determination as ethical framework in solving issues of end of life care is better than using paternalism, quality of life judgments, or sanctity of life judgments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conflict</a:t>
            </a:r>
            <a:endParaRPr lang="en-US" dirty="0"/>
          </a:p>
        </p:txBody>
      </p:sp>
      <p:sp>
        <p:nvSpPr>
          <p:cNvPr id="3" name="Content Placeholder 2"/>
          <p:cNvSpPr>
            <a:spLocks noGrp="1"/>
          </p:cNvSpPr>
          <p:nvPr>
            <p:ph idx="1"/>
          </p:nvPr>
        </p:nvSpPr>
        <p:spPr/>
        <p:txBody>
          <a:bodyPr/>
          <a:lstStyle/>
          <a:p>
            <a:r>
              <a:rPr lang="en-US" dirty="0" smtClean="0"/>
              <a:t>Michael Schiavo remained Terri’s surrogate decision maker even after he was in a relationship with another woman </a:t>
            </a:r>
          </a:p>
          <a:p>
            <a:r>
              <a:rPr lang="en-US" dirty="0" smtClean="0"/>
              <a:t>Controversy regarding Terri’s religious stand point. </a:t>
            </a:r>
          </a:p>
          <a:p>
            <a:endParaRPr lang="en-US" dirty="0" smtClean="0"/>
          </a:p>
          <a:p>
            <a:r>
              <a:rPr lang="en-US" dirty="0" smtClean="0"/>
              <a:t>Prolonging life artificially </a:t>
            </a:r>
          </a:p>
          <a:p>
            <a:endParaRPr lang="en-US" smtClean="0"/>
          </a:p>
          <a:p>
            <a:r>
              <a:rPr lang="en-US" smtClean="0"/>
              <a:t>Quality </a:t>
            </a:r>
            <a:r>
              <a:rPr lang="en-US" dirty="0" smtClean="0"/>
              <a:t>of life. </a:t>
            </a:r>
            <a:endParaRPr lang="en-US" dirty="0"/>
          </a:p>
        </p:txBody>
      </p:sp>
    </p:spTree>
    <p:extLst>
      <p:ext uri="{BB962C8B-B14F-4D97-AF65-F5344CB8AC3E}">
        <p14:creationId xmlns:p14="http://schemas.microsoft.com/office/powerpoint/2010/main" xmlns="" val="3044033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a:t>
            </a:r>
            <a:endParaRPr lang="en-US" dirty="0"/>
          </a:p>
        </p:txBody>
      </p:sp>
      <p:sp>
        <p:nvSpPr>
          <p:cNvPr id="3" name="Content Placeholder 2"/>
          <p:cNvSpPr>
            <a:spLocks noGrp="1"/>
          </p:cNvSpPr>
          <p:nvPr>
            <p:ph idx="1"/>
          </p:nvPr>
        </p:nvSpPr>
        <p:spPr/>
        <p:txBody>
          <a:bodyPr/>
          <a:lstStyle/>
          <a:p>
            <a:r>
              <a:rPr lang="en-US" dirty="0" smtClean="0"/>
              <a:t>Advance directives</a:t>
            </a:r>
          </a:p>
          <a:p>
            <a:endParaRPr lang="en-US" dirty="0" smtClean="0"/>
          </a:p>
          <a:p>
            <a:r>
              <a:rPr lang="en-US" dirty="0" smtClean="0"/>
              <a:t>Living wills</a:t>
            </a:r>
          </a:p>
          <a:p>
            <a:endParaRPr lang="en-US" dirty="0" smtClean="0"/>
          </a:p>
          <a:p>
            <a:r>
              <a:rPr lang="en-US" dirty="0" smtClean="0"/>
              <a:t>Medical care directive</a:t>
            </a:r>
          </a:p>
          <a:p>
            <a:endParaRPr lang="en-US" dirty="0" smtClean="0"/>
          </a:p>
          <a:p>
            <a:r>
              <a:rPr lang="en-US" dirty="0" smtClean="0"/>
              <a:t>Durable power of attorney</a:t>
            </a:r>
          </a:p>
        </p:txBody>
      </p:sp>
      <p:sp>
        <p:nvSpPr>
          <p:cNvPr id="4" name="TextBox 3"/>
          <p:cNvSpPr txBox="1"/>
          <p:nvPr/>
        </p:nvSpPr>
        <p:spPr>
          <a:xfrm>
            <a:off x="5791200" y="5638800"/>
            <a:ext cx="2667000" cy="369332"/>
          </a:xfrm>
          <a:prstGeom prst="rect">
            <a:avLst/>
          </a:prstGeom>
          <a:noFill/>
        </p:spPr>
        <p:txBody>
          <a:bodyPr wrap="square" rtlCol="0">
            <a:spAutoFit/>
          </a:bodyPr>
          <a:lstStyle/>
          <a:p>
            <a:r>
              <a:rPr lang="en-US" dirty="0" smtClean="0"/>
              <a:t> (Butts &amp; Rich, 2008)</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Schiavo,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After losing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Schiavo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p>
          <a:p>
            <a:endParaRPr lang="en-US"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Schiavo (cont’d)</a:t>
            </a:r>
            <a:endParaRPr lang="en-US" dirty="0"/>
          </a:p>
        </p:txBody>
      </p:sp>
      <p:sp>
        <p:nvSpPr>
          <p:cNvPr id="4" name="TextBox 3"/>
          <p:cNvSpPr txBox="1"/>
          <p:nvPr/>
        </p:nvSpPr>
        <p:spPr>
          <a:xfrm>
            <a:off x="4953000" y="2362200"/>
            <a:ext cx="3886200" cy="3323987"/>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457200" y="19050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Schiavo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3416320"/>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Schiavo</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alleged failure to diagnose eating disorder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Schiavo received $750,000 in the settlement.</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Settlement was placed in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Husband received $300,000 for personal losses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Content Placeholder 2"/>
          <p:cNvSpPr>
            <a:spLocks noGrp="1"/>
          </p:cNvSpPr>
          <p:nvPr>
            <p:ph idx="1"/>
          </p:nvPr>
        </p:nvSpPr>
        <p:spPr/>
        <p:txBody>
          <a:bodyPr>
            <a:normAutofit/>
          </a:bodyPr>
          <a:lstStyle/>
          <a:p>
            <a:r>
              <a:rPr lang="en-US" dirty="0" smtClean="0"/>
              <a:t>1993, 3 years after the collapse, Michael Met Jodi </a:t>
            </a:r>
            <a:r>
              <a:rPr lang="en-US" dirty="0" err="1" smtClean="0"/>
              <a:t>Centonze</a:t>
            </a:r>
            <a:r>
              <a:rPr lang="en-US" dirty="0" smtClean="0"/>
              <a:t> at a dentist office.</a:t>
            </a:r>
          </a:p>
          <a:p>
            <a:endParaRPr lang="en-US" dirty="0"/>
          </a:p>
          <a:p>
            <a:r>
              <a:rPr lang="en-US" dirty="0" smtClean="0"/>
              <a:t>3/1/05 The </a:t>
            </a:r>
            <a:r>
              <a:rPr lang="en-US" dirty="0" err="1"/>
              <a:t>Schindlers</a:t>
            </a:r>
            <a:r>
              <a:rPr lang="en-US" dirty="0"/>
              <a:t> asked the Second District Court of Appeals to grant Terri a divorce based on his alleged adultery. </a:t>
            </a:r>
            <a:r>
              <a:rPr lang="en-US" dirty="0" smtClean="0"/>
              <a:t>             </a:t>
            </a:r>
          </a:p>
          <a:p>
            <a:r>
              <a:rPr lang="en-US" dirty="0" smtClean="0"/>
              <a:t>   </a:t>
            </a:r>
            <a:r>
              <a:rPr lang="en-US" dirty="0"/>
              <a:t>1/21/06: Michael Schiavo and Jodi </a:t>
            </a:r>
            <a:r>
              <a:rPr lang="en-US" dirty="0" err="1"/>
              <a:t>Centonze</a:t>
            </a:r>
            <a:r>
              <a:rPr lang="en-US" dirty="0"/>
              <a:t> were married in a Catholic church in Espiritu Santo, Florida.</a:t>
            </a:r>
          </a:p>
          <a:p>
            <a:pPr marL="0" indent="0">
              <a:buNone/>
            </a:pPr>
            <a:r>
              <a:rPr lang="en-US" dirty="0" smtClean="0"/>
              <a:t>                 				 (</a:t>
            </a:r>
            <a:r>
              <a:rPr lang="en-US" sz="2000" dirty="0" smtClean="0"/>
              <a:t>Sheri &amp; Bob Stritof,2011)</a:t>
            </a:r>
          </a:p>
          <a:p>
            <a:endParaRPr lang="en-US" dirty="0"/>
          </a:p>
          <a:p>
            <a:endParaRPr lang="en-US" dirty="0"/>
          </a:p>
        </p:txBody>
      </p:sp>
    </p:spTree>
    <p:extLst>
      <p:ext uri="{BB962C8B-B14F-4D97-AF65-F5344CB8AC3E}">
        <p14:creationId xmlns:p14="http://schemas.microsoft.com/office/powerpoint/2010/main" xmlns="" val="1888918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r>
              <a:rPr lang="en-US" dirty="0" err="1" smtClean="0"/>
              <a:t>con’t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a:t>
            </a:r>
          </a:p>
          <a:p>
            <a:pPr lvl="2">
              <a:buBlip>
                <a:blip r:embed="rId2"/>
              </a:buBlip>
            </a:pP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r>
              <a:rPr lang="en-US" sz="1800" dirty="0" smtClean="0">
                <a:latin typeface="Times New Roman" pitchFamily="18" charset="0"/>
                <a:cs typeface="Times New Roman" pitchFamily="18" charset="0"/>
              </a:rPr>
              <a:t>Michael changed code status:  DNR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1">
              <a:buBlip>
                <a:blip r:embed="rId2"/>
              </a:buBlip>
            </a:pPr>
            <a:r>
              <a:rPr lang="en-US" sz="2000" dirty="0" smtClean="0">
                <a:latin typeface="Times New Roman" pitchFamily="18" charset="0"/>
                <a:cs typeface="Times New Roman" pitchFamily="18" charset="0"/>
              </a:rPr>
              <a:t> 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830997"/>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withdraw Terri’s life support</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759</TotalTime>
  <Words>1283</Words>
  <Application>Microsoft Office PowerPoint</Application>
  <PresentationFormat>On-screen Show (4:3)</PresentationFormat>
  <Paragraphs>145</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Slide 1</vt:lpstr>
      <vt:lpstr>Introduction</vt:lpstr>
      <vt:lpstr>Theresa Marie Schiavo (cont’d)</vt:lpstr>
      <vt:lpstr>Chronological Facts</vt:lpstr>
      <vt:lpstr>Chronological Facts (cont’d)</vt:lpstr>
      <vt:lpstr>Chronological Facts (cont’d)</vt:lpstr>
      <vt:lpstr>Chronological Facts-con’t</vt:lpstr>
      <vt:lpstr>Chronological Facts (cont’d)</vt:lpstr>
      <vt:lpstr>Chronological Facts (cont’d)</vt:lpstr>
      <vt:lpstr>Chronological Facts (cont’d)</vt:lpstr>
      <vt:lpstr>  Key Elements of the Terri’s condition</vt:lpstr>
      <vt:lpstr>Schindler’s Perspective</vt:lpstr>
      <vt:lpstr>         Ethical Principles</vt:lpstr>
      <vt:lpstr>Ethical Principles</vt:lpstr>
      <vt:lpstr>Slide 15</vt:lpstr>
      <vt:lpstr>Ethical conflict</vt:lpstr>
      <vt:lpstr>     Impact on Nursing</vt:lpstr>
      <vt:lpstr>Future Impact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Alicia </cp:lastModifiedBy>
  <cp:revision>71</cp:revision>
  <dcterms:created xsi:type="dcterms:W3CDTF">2011-11-13T18:39:27Z</dcterms:created>
  <dcterms:modified xsi:type="dcterms:W3CDTF">2011-11-16T00:24:05Z</dcterms:modified>
</cp:coreProperties>
</file>