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sldIdLst>
    <p:sldId id="256" r:id="rId2"/>
    <p:sldId id="274" r:id="rId3"/>
    <p:sldId id="275" r:id="rId4"/>
    <p:sldId id="276" r:id="rId5"/>
    <p:sldId id="278" r:id="rId6"/>
    <p:sldId id="277" r:id="rId7"/>
    <p:sldId id="279" r:id="rId8"/>
    <p:sldId id="261" r:id="rId9"/>
    <p:sldId id="264" r:id="rId10"/>
    <p:sldId id="262" r:id="rId11"/>
    <p:sldId id="265" r:id="rId12"/>
    <p:sldId id="263" r:id="rId13"/>
    <p:sldId id="266" r:id="rId14"/>
    <p:sldId id="267" r:id="rId15"/>
    <p:sldId id="268" r:id="rId16"/>
    <p:sldId id="271" r:id="rId17"/>
    <p:sldId id="272" r:id="rId18"/>
    <p:sldId id="257" r:id="rId19"/>
    <p:sldId id="258" r:id="rId20"/>
    <p:sldId id="259" r:id="rId21"/>
    <p:sldId id="270" r:id="rId22"/>
    <p:sldId id="269" r:id="rId23"/>
    <p:sldId id="260" r:id="rId24"/>
    <p:sldId id="273"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237" autoAdjust="0"/>
  </p:normalViewPr>
  <p:slideViewPr>
    <p:cSldViewPr>
      <p:cViewPr>
        <p:scale>
          <a:sx n="75" d="100"/>
          <a:sy n="75" d="100"/>
        </p:scale>
        <p:origin x="-1236" y="-7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9E1373-928D-4EEA-B1FB-A76291891D63}" type="datetimeFigureOut">
              <a:rPr lang="en-US" smtClean="0"/>
              <a:pPr/>
              <a:t>11/15/2011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8F1BA5-0AF9-4A82-AE41-62B95D822B4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Bob and Mary Schindler were married in New York in the early 1960’s.  They moved to Philadelphia, PA where Bob worked as an engineer.  Bob and Mary raised their family in a four bedroom colonial-style home in Huntington Valley, PA.    The couple has three children.  Terri is the oldest.  She was born in 1963.  Bobby, the Schindler’s only son, was born in 1965.  Suzanne, the youngest, was born in 1968.  The Schindler’s drove a wood-paneled station wagon and had a yellow Labrador retriever.  (</a:t>
            </a:r>
            <a:r>
              <a:rPr lang="en-US" sz="1200" kern="1200" dirty="0" err="1" smtClean="0">
                <a:solidFill>
                  <a:schemeClr val="tx1"/>
                </a:solidFill>
                <a:latin typeface="+mn-lt"/>
                <a:ea typeface="+mn-ea"/>
                <a:cs typeface="+mn-cs"/>
              </a:rPr>
              <a:t>Hannigan</a:t>
            </a:r>
            <a:r>
              <a:rPr lang="en-US" sz="1200" kern="1200" dirty="0" smtClean="0">
                <a:solidFill>
                  <a:schemeClr val="tx1"/>
                </a:solidFill>
                <a:latin typeface="+mn-lt"/>
                <a:ea typeface="+mn-ea"/>
                <a:cs typeface="+mn-cs"/>
              </a:rPr>
              <a:t>, 2003)</a:t>
            </a:r>
          </a:p>
          <a:p>
            <a:endParaRPr lang="en-US" dirty="0"/>
          </a:p>
        </p:txBody>
      </p:sp>
      <p:sp>
        <p:nvSpPr>
          <p:cNvPr id="4" name="Slide Number Placeholder 3"/>
          <p:cNvSpPr>
            <a:spLocks noGrp="1"/>
          </p:cNvSpPr>
          <p:nvPr>
            <p:ph type="sldNum" sz="quarter" idx="10"/>
          </p:nvPr>
        </p:nvSpPr>
        <p:spPr/>
        <p:txBody>
          <a:bodyPr/>
          <a:lstStyle/>
          <a:p>
            <a:fld id="{BB8F1BA5-0AF9-4A82-AE41-62B95D822B4B}" type="slidenum">
              <a:rPr lang="en-US" smtClean="0"/>
              <a:pPr/>
              <a:t>3</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Probably</a:t>
            </a:r>
            <a:r>
              <a:rPr lang="en-US" baseline="0" dirty="0" smtClean="0"/>
              <a:t> the biggest moral distress was the nurses participation in the withdrawal of artificial nutrition.  Although nurses have an obligation to provide compassionate and palliative care, the nurse also has a right to withdraw from treating and caring for a dying patient as long as another nurse has assumed that patient’s care.</a:t>
            </a:r>
            <a:endParaRPr lang="en-US" dirty="0" smtClean="0"/>
          </a:p>
          <a:p>
            <a:endParaRPr lang="en-US" dirty="0"/>
          </a:p>
        </p:txBody>
      </p:sp>
      <p:sp>
        <p:nvSpPr>
          <p:cNvPr id="4" name="Slide Number Placeholder 3"/>
          <p:cNvSpPr>
            <a:spLocks noGrp="1"/>
          </p:cNvSpPr>
          <p:nvPr>
            <p:ph type="sldNum" sz="quarter" idx="10"/>
          </p:nvPr>
        </p:nvSpPr>
        <p:spPr/>
        <p:txBody>
          <a:bodyPr/>
          <a:lstStyle/>
          <a:p>
            <a:fld id="{BB8F1BA5-0AF9-4A82-AE41-62B95D822B4B}" type="slidenum">
              <a:rPr lang="en-US" smtClean="0"/>
              <a:pPr/>
              <a:t>21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Death can be a positive experience with compassionate acts.</a:t>
            </a:r>
          </a:p>
          <a:p>
            <a:endParaRPr lang="en-US" dirty="0"/>
          </a:p>
        </p:txBody>
      </p:sp>
      <p:sp>
        <p:nvSpPr>
          <p:cNvPr id="4" name="Slide Number Placeholder 3"/>
          <p:cNvSpPr>
            <a:spLocks noGrp="1"/>
          </p:cNvSpPr>
          <p:nvPr>
            <p:ph type="sldNum" sz="quarter" idx="10"/>
          </p:nvPr>
        </p:nvSpPr>
        <p:spPr/>
        <p:txBody>
          <a:bodyPr/>
          <a:lstStyle/>
          <a:p>
            <a:fld id="{BB8F1BA5-0AF9-4A82-AE41-62B95D822B4B}" type="slidenum">
              <a:rPr lang="en-US" smtClean="0"/>
              <a:pPr/>
              <a:t>22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Bob and Mary semi-retired in 1986 at which time they moved to St. Petersburg Beach, FL.  Terri and her husband Michael moved to Florida with the Schindler’s.  Terri and Michael were provided financial assistance by the Schindler’s in an effort to help them because Michael was unable to hold a job.  In 1989 the </a:t>
            </a:r>
            <a:r>
              <a:rPr lang="en-US" sz="1200" kern="1200" dirty="0" err="1" smtClean="0">
                <a:solidFill>
                  <a:schemeClr val="tx1"/>
                </a:solidFill>
                <a:latin typeface="+mn-lt"/>
                <a:ea typeface="+mn-ea"/>
                <a:cs typeface="+mn-cs"/>
              </a:rPr>
              <a:t>Schiavo’s</a:t>
            </a:r>
            <a:r>
              <a:rPr lang="en-US" sz="1200" kern="1200" dirty="0" smtClean="0">
                <a:solidFill>
                  <a:schemeClr val="tx1"/>
                </a:solidFill>
                <a:latin typeface="+mn-lt"/>
                <a:ea typeface="+mn-ea"/>
                <a:cs typeface="+mn-cs"/>
              </a:rPr>
              <a:t> moved into an apartment and in 1990 Terri was found lying on the floor in their apartment. (</a:t>
            </a:r>
            <a:r>
              <a:rPr lang="en-US" sz="1200" kern="1200" dirty="0" err="1" smtClean="0">
                <a:solidFill>
                  <a:schemeClr val="tx1"/>
                </a:solidFill>
                <a:latin typeface="+mn-lt"/>
                <a:ea typeface="+mn-ea"/>
                <a:cs typeface="+mn-cs"/>
              </a:rPr>
              <a:t>Hannigan</a:t>
            </a:r>
            <a:r>
              <a:rPr lang="en-US" sz="1200" kern="1200" dirty="0" smtClean="0">
                <a:solidFill>
                  <a:schemeClr val="tx1"/>
                </a:solidFill>
                <a:latin typeface="+mn-lt"/>
                <a:ea typeface="+mn-ea"/>
                <a:cs typeface="+mn-cs"/>
              </a:rPr>
              <a:t>, 2003)</a:t>
            </a:r>
          </a:p>
          <a:p>
            <a:endParaRPr lang="en-US" dirty="0"/>
          </a:p>
        </p:txBody>
      </p:sp>
      <p:sp>
        <p:nvSpPr>
          <p:cNvPr id="4" name="Slide Number Placeholder 3"/>
          <p:cNvSpPr>
            <a:spLocks noGrp="1"/>
          </p:cNvSpPr>
          <p:nvPr>
            <p:ph type="sldNum" sz="quarter" idx="10"/>
          </p:nvPr>
        </p:nvSpPr>
        <p:spPr/>
        <p:txBody>
          <a:bodyPr/>
          <a:lstStyle/>
          <a:p>
            <a:fld id="{BB8F1BA5-0AF9-4A82-AE41-62B95D822B4B}"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After Terri’s collapse, Michael moved back in with the Schindler’s due to financial difficulties.  The Schindler’s paid for Terri’s needs while she was at the nursing home and for her needs at home once the insurance company denied further care.  Michael sued the doctor for medical malpractice and was awarded 1.5 million dollars.  Some of which was to be set aside to pay for Terri’s rehab.  Michael never paid the Schindler’s any money’s owed or for more rehab for Terri.  (</a:t>
            </a:r>
            <a:r>
              <a:rPr lang="en-US" sz="1200" kern="1200" dirty="0" err="1" smtClean="0">
                <a:solidFill>
                  <a:schemeClr val="tx1"/>
                </a:solidFill>
                <a:latin typeface="+mn-lt"/>
                <a:ea typeface="+mn-ea"/>
                <a:cs typeface="+mn-cs"/>
              </a:rPr>
              <a:t>Hannigan</a:t>
            </a:r>
            <a:r>
              <a:rPr lang="en-US" sz="1200" kern="1200" dirty="0" smtClean="0">
                <a:solidFill>
                  <a:schemeClr val="tx1"/>
                </a:solidFill>
                <a:latin typeface="+mn-lt"/>
                <a:ea typeface="+mn-ea"/>
                <a:cs typeface="+mn-cs"/>
              </a:rPr>
              <a:t>, 2003)</a:t>
            </a:r>
          </a:p>
          <a:p>
            <a:endParaRPr lang="en-US" dirty="0"/>
          </a:p>
        </p:txBody>
      </p:sp>
      <p:sp>
        <p:nvSpPr>
          <p:cNvPr id="4" name="Slide Number Placeholder 3"/>
          <p:cNvSpPr>
            <a:spLocks noGrp="1"/>
          </p:cNvSpPr>
          <p:nvPr>
            <p:ph type="sldNum" sz="quarter" idx="10"/>
          </p:nvPr>
        </p:nvSpPr>
        <p:spPr/>
        <p:txBody>
          <a:bodyPr/>
          <a:lstStyle/>
          <a:p>
            <a:fld id="{BB8F1BA5-0AF9-4A82-AE41-62B95D822B4B}"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Schindler’s understood Michael needed to move on with his life.  He was young and had found someone to date while attending taking</a:t>
            </a:r>
            <a:r>
              <a:rPr lang="en-US" sz="1200" kern="1200" baseline="0" dirty="0" smtClean="0">
                <a:solidFill>
                  <a:schemeClr val="tx1"/>
                </a:solidFill>
                <a:latin typeface="+mn-lt"/>
                <a:ea typeface="+mn-ea"/>
                <a:cs typeface="+mn-cs"/>
              </a:rPr>
              <a:t> classes at a college.  Bob and Mary wanted only one thing from Michael and they assumed it would be allowed.  </a:t>
            </a:r>
            <a:r>
              <a:rPr lang="en-US" sz="1200" kern="1200" dirty="0" smtClean="0">
                <a:solidFill>
                  <a:schemeClr val="tx1"/>
                </a:solidFill>
                <a:latin typeface="+mn-lt"/>
                <a:ea typeface="+mn-ea"/>
                <a:cs typeface="+mn-cs"/>
              </a:rPr>
              <a:t>Their request was simply to allow them to care for Terri for the rest of her life.  Michael did not allow this to happen.  Tensions grew</a:t>
            </a:r>
            <a:r>
              <a:rPr lang="en-US" sz="1200" kern="1200" baseline="0" dirty="0" smtClean="0">
                <a:solidFill>
                  <a:schemeClr val="tx1"/>
                </a:solidFill>
                <a:latin typeface="+mn-lt"/>
                <a:ea typeface="+mn-ea"/>
                <a:cs typeface="+mn-cs"/>
              </a:rPr>
              <a:t> between Michael and the Schindler’s with Michael threatening to cut visitation to Terri off. </a:t>
            </a:r>
            <a:r>
              <a:rPr lang="en-US" sz="1200" kern="1200" dirty="0" smtClean="0">
                <a:solidFill>
                  <a:schemeClr val="tx1"/>
                </a:solidFill>
                <a:latin typeface="+mn-lt"/>
                <a:ea typeface="+mn-ea"/>
                <a:cs typeface="+mn-cs"/>
              </a:rPr>
              <a:t> Bob and Mary rented three spaces to place a trailer in a parking lot from a business across from Woodside Hospice to be close to Terri.  (</a:t>
            </a:r>
            <a:r>
              <a:rPr lang="en-US" sz="1200" kern="1200" dirty="0" err="1" smtClean="0">
                <a:solidFill>
                  <a:schemeClr val="tx1"/>
                </a:solidFill>
                <a:latin typeface="+mn-lt"/>
                <a:ea typeface="+mn-ea"/>
                <a:cs typeface="+mn-cs"/>
              </a:rPr>
              <a:t>Hannigan</a:t>
            </a:r>
            <a:r>
              <a:rPr lang="en-US" sz="1200" kern="1200" dirty="0" smtClean="0">
                <a:solidFill>
                  <a:schemeClr val="tx1"/>
                </a:solidFill>
                <a:latin typeface="+mn-lt"/>
                <a:ea typeface="+mn-ea"/>
                <a:cs typeface="+mn-cs"/>
              </a:rPr>
              <a:t>, 2003)</a:t>
            </a:r>
          </a:p>
          <a:p>
            <a:endParaRPr lang="en-US" dirty="0"/>
          </a:p>
        </p:txBody>
      </p:sp>
      <p:sp>
        <p:nvSpPr>
          <p:cNvPr id="4" name="Slide Number Placeholder 3"/>
          <p:cNvSpPr>
            <a:spLocks noGrp="1"/>
          </p:cNvSpPr>
          <p:nvPr>
            <p:ph type="sldNum" sz="quarter" idx="10"/>
          </p:nvPr>
        </p:nvSpPr>
        <p:spPr/>
        <p:txBody>
          <a:bodyPr/>
          <a:lstStyle/>
          <a:p>
            <a:fld id="{BB8F1BA5-0AF9-4A82-AE41-62B95D822B4B}"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It is from this trailer in a parking lot across from Terri’s “home,” Bob and Mary Schindler fight for their daughter’s right to life.  Terri’s responses to her family with smiles continue to fuel the Schindler’s fight to save her life.  Bob and Mary Schindler are regular parents who only want the best for their children.  Terri is unable to voice her wishes and yet the sheer determination and unconditional love of Bob and Mary continue to stand for Terri’s right to life. </a:t>
            </a:r>
          </a:p>
          <a:p>
            <a:endParaRPr lang="en-US" dirty="0"/>
          </a:p>
        </p:txBody>
      </p:sp>
      <p:sp>
        <p:nvSpPr>
          <p:cNvPr id="4" name="Slide Number Placeholder 3"/>
          <p:cNvSpPr>
            <a:spLocks noGrp="1"/>
          </p:cNvSpPr>
          <p:nvPr>
            <p:ph type="sldNum" sz="quarter" idx="10"/>
          </p:nvPr>
        </p:nvSpPr>
        <p:spPr/>
        <p:txBody>
          <a:bodyPr/>
          <a:lstStyle/>
          <a:p>
            <a:fld id="{BB8F1BA5-0AF9-4A82-AE41-62B95D822B4B}"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On February 24, 2005, at the request of Governor Jeb Bush, Florida DCF investigating allegations of physical abuse by Michael against Terri </a:t>
            </a:r>
            <a:r>
              <a:rPr lang="en-US" dirty="0" err="1" smtClean="0"/>
              <a:t>Schiavo</a:t>
            </a:r>
            <a:r>
              <a:rPr lang="en-US" dirty="0" smtClean="0"/>
              <a:t> by </a:t>
            </a:r>
            <a:r>
              <a:rPr lang="en-US" dirty="0" err="1" smtClean="0"/>
              <a:t>Schindlers</a:t>
            </a:r>
            <a:endParaRPr lang="en-US" dirty="0" smtClean="0"/>
          </a:p>
          <a:p>
            <a:r>
              <a:rPr lang="en-US" dirty="0" smtClean="0"/>
              <a:t>March 8, 2005, Judge Greer denied </a:t>
            </a:r>
            <a:r>
              <a:rPr lang="en-US" dirty="0" err="1" smtClean="0"/>
              <a:t>Schindlers</a:t>
            </a:r>
            <a:r>
              <a:rPr lang="en-US" dirty="0" smtClean="0"/>
              <a:t>’ motion to allow Terri to receive fluids and nutrition orally</a:t>
            </a:r>
          </a:p>
          <a:p>
            <a:r>
              <a:rPr lang="en-US" dirty="0" smtClean="0"/>
              <a:t>March 19, 2005, the U. S. Supreme Court denied, the Schindler’s motion to reinsert Terri’s feeding tube</a:t>
            </a:r>
          </a:p>
          <a:p>
            <a:r>
              <a:rPr lang="en-US" dirty="0" smtClean="0"/>
              <a:t>March 2005 the U. S. Congress and President enter the conflict</a:t>
            </a:r>
          </a:p>
          <a:p>
            <a:endParaRPr lang="en-US" dirty="0"/>
          </a:p>
        </p:txBody>
      </p:sp>
      <p:sp>
        <p:nvSpPr>
          <p:cNvPr id="4" name="Slide Number Placeholder 3"/>
          <p:cNvSpPr>
            <a:spLocks noGrp="1"/>
          </p:cNvSpPr>
          <p:nvPr>
            <p:ph type="sldNum" sz="quarter" idx="10"/>
          </p:nvPr>
        </p:nvSpPr>
        <p:spPr/>
        <p:txBody>
          <a:bodyPr/>
          <a:lstStyle/>
          <a:p>
            <a:fld id="{BB8F1BA5-0AF9-4A82-AE41-62B95D822B4B}" type="slidenum">
              <a:rPr lang="en-US" smtClean="0"/>
              <a:pPr/>
              <a:t>16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March 21, 2005, George W. Bush signed the Protection of Incapacitated </a:t>
            </a:r>
          </a:p>
          <a:p>
            <a:r>
              <a:rPr lang="en-US" dirty="0" smtClean="0"/>
              <a:t>Governor Jeb Bush launched a special investigation events surrounding Terri’s collapse and Michael </a:t>
            </a:r>
            <a:r>
              <a:rPr lang="en-US" dirty="0" err="1" smtClean="0"/>
              <a:t>Schiavo’s</a:t>
            </a:r>
            <a:r>
              <a:rPr lang="en-US" dirty="0" smtClean="0"/>
              <a:t> call to 911</a:t>
            </a:r>
          </a:p>
          <a:p>
            <a:r>
              <a:rPr lang="en-US" dirty="0" smtClean="0"/>
              <a:t>On July 8, 2005, the special prosecutor announced no criminal wrongdoing by Michael related to the 911 call, </a:t>
            </a:r>
          </a:p>
          <a:p>
            <a:r>
              <a:rPr lang="en-US" dirty="0" smtClean="0"/>
              <a:t>The end of the state of Florida’s unprecedented involvement in the </a:t>
            </a:r>
            <a:r>
              <a:rPr lang="en-US" dirty="0" err="1" smtClean="0"/>
              <a:t>Schiavo</a:t>
            </a:r>
            <a:r>
              <a:rPr lang="en-US" dirty="0" smtClean="0"/>
              <a:t> case</a:t>
            </a:r>
          </a:p>
          <a:p>
            <a:endParaRPr lang="en-US" dirty="0"/>
          </a:p>
        </p:txBody>
      </p:sp>
      <p:sp>
        <p:nvSpPr>
          <p:cNvPr id="4" name="Slide Number Placeholder 3"/>
          <p:cNvSpPr>
            <a:spLocks noGrp="1"/>
          </p:cNvSpPr>
          <p:nvPr>
            <p:ph type="sldNum" sz="quarter" idx="10"/>
          </p:nvPr>
        </p:nvSpPr>
        <p:spPr/>
        <p:txBody>
          <a:bodyPr/>
          <a:lstStyle/>
          <a:p>
            <a:fld id="{BB8F1BA5-0AF9-4A82-AE41-62B95D822B4B}" type="slidenum">
              <a:rPr lang="en-US" smtClean="0"/>
              <a:pPr/>
              <a:t>17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B8F1BA5-0AF9-4A82-AE41-62B95D822B4B}" type="slidenum">
              <a:rPr lang="en-US" smtClean="0"/>
              <a:pPr/>
              <a:t>19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Nurses face</a:t>
            </a:r>
            <a:r>
              <a:rPr lang="en-US" baseline="0" dirty="0" smtClean="0"/>
              <a:t> moral conflicts and distress.  Should they keep giving such things as a morphine infusion that can cause respiratory depression?  Fear of hastening death.</a:t>
            </a:r>
          </a:p>
          <a:p>
            <a:endParaRPr lang="en-US" baseline="0" dirty="0" smtClean="0"/>
          </a:p>
          <a:p>
            <a:r>
              <a:rPr lang="en-US" baseline="0" dirty="0" smtClean="0"/>
              <a:t>Should they assist in withdrawal or withholding of artificial nutrition and hydration?  Some may feel it is cruel and killing patients.</a:t>
            </a:r>
          </a:p>
          <a:p>
            <a:r>
              <a:rPr lang="en-US" baseline="0" dirty="0" smtClean="0"/>
              <a:t>Allow nurses the ability to cry and express own feelings of grief with family.  (Butts &amp; Rich, 2008)</a:t>
            </a:r>
            <a:endParaRPr lang="en-US" dirty="0" smtClean="0"/>
          </a:p>
          <a:p>
            <a:endParaRPr lang="en-US" dirty="0"/>
          </a:p>
        </p:txBody>
      </p:sp>
      <p:sp>
        <p:nvSpPr>
          <p:cNvPr id="4" name="Slide Number Placeholder 3"/>
          <p:cNvSpPr>
            <a:spLocks noGrp="1"/>
          </p:cNvSpPr>
          <p:nvPr>
            <p:ph type="sldNum" sz="quarter" idx="10"/>
          </p:nvPr>
        </p:nvSpPr>
        <p:spPr/>
        <p:txBody>
          <a:bodyPr/>
          <a:lstStyle/>
          <a:p>
            <a:fld id="{BB8F1BA5-0AF9-4A82-AE41-62B95D822B4B}" type="slidenum">
              <a:rPr lang="en-US" smtClean="0"/>
              <a:pPr/>
              <a:t>20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0A29C0F-37FF-4792-A682-6FFA11561AD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29C0F-37FF-4792-A682-6FFA11561AD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50A29C0F-37FF-4792-A682-6FFA11561AD0}"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0F7AB72-B29B-4662-85D5-5A777BE3B3B0}" type="datetimeFigureOut">
              <a:rPr lang="en-US" smtClean="0"/>
              <a:pPr/>
              <a:t>11/15/2011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0A29C0F-37FF-4792-A682-6FFA11561AD0}"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gif"/><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gif"/><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2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0.xml"/><Relationship Id="rId1" Type="http://schemas.openxmlformats.org/officeDocument/2006/relationships/slideLayout" Target="../slideLayouts/slideLayout6.xml"/><Relationship Id="rId4" Type="http://schemas.openxmlformats.org/officeDocument/2006/relationships/image" Target="../media/image8.jpeg"/></Relationships>
</file>

<file path=ppt/slides/_rels/slide2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1.xml"/><Relationship Id="rId1" Type="http://schemas.openxmlformats.org/officeDocument/2006/relationships/slideLayout" Target="../slideLayouts/slideLayout6.xml"/><Relationship Id="rId4" Type="http://schemas.openxmlformats.org/officeDocument/2006/relationships/image" Target="../media/image9.jpeg"/></Relationships>
</file>

<file path=ppt/slides/_rels/slide2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gif"/><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1828800"/>
            <a:ext cx="8915400" cy="838200"/>
          </a:xfrm>
        </p:spPr>
        <p:txBody>
          <a:bodyPr>
            <a:normAutofit/>
          </a:bodyPr>
          <a:lstStyle/>
          <a:p>
            <a:pPr algn="ctr"/>
            <a:r>
              <a:rPr lang="en-US" sz="4400" dirty="0" smtClean="0">
                <a:latin typeface="Times New Roman" pitchFamily="18" charset="0"/>
                <a:cs typeface="Times New Roman" pitchFamily="18" charset="0"/>
              </a:rPr>
              <a:t>Terri </a:t>
            </a:r>
            <a:r>
              <a:rPr lang="en-US" sz="4400" dirty="0" err="1" smtClean="0">
                <a:latin typeface="Times New Roman" pitchFamily="18" charset="0"/>
                <a:cs typeface="Times New Roman" pitchFamily="18" charset="0"/>
              </a:rPr>
              <a:t>Schiavo</a:t>
            </a:r>
            <a:r>
              <a:rPr lang="en-US" sz="4400" dirty="0" smtClean="0">
                <a:latin typeface="Times New Roman" pitchFamily="18" charset="0"/>
                <a:cs typeface="Times New Roman" pitchFamily="18" charset="0"/>
              </a:rPr>
              <a:t>:  Parent’s Perspective</a:t>
            </a:r>
          </a:p>
          <a:p>
            <a:pPr algn="ctr"/>
            <a:endParaRPr lang="en-US" dirty="0"/>
          </a:p>
        </p:txBody>
      </p:sp>
      <p:sp>
        <p:nvSpPr>
          <p:cNvPr id="4" name="TextBox 3"/>
          <p:cNvSpPr txBox="1"/>
          <p:nvPr/>
        </p:nvSpPr>
        <p:spPr>
          <a:xfrm>
            <a:off x="5638800" y="5029200"/>
            <a:ext cx="3048000" cy="1323439"/>
          </a:xfrm>
          <a:prstGeom prst="rect">
            <a:avLst/>
          </a:prstGeom>
          <a:noFill/>
        </p:spPr>
        <p:txBody>
          <a:bodyPr wrap="square" rtlCol="0">
            <a:spAutoFit/>
          </a:bodyPr>
          <a:lstStyle/>
          <a:p>
            <a:pPr algn="ctr"/>
            <a:r>
              <a:rPr lang="en-US" sz="1600" dirty="0" smtClean="0">
                <a:latin typeface="Times New Roman" pitchFamily="18" charset="0"/>
                <a:cs typeface="Times New Roman" pitchFamily="18" charset="0"/>
              </a:rPr>
              <a:t>Alicia </a:t>
            </a:r>
            <a:r>
              <a:rPr lang="en-US" sz="1600" dirty="0" err="1" smtClean="0">
                <a:latin typeface="Times New Roman" pitchFamily="18" charset="0"/>
                <a:cs typeface="Times New Roman" pitchFamily="18" charset="0"/>
              </a:rPr>
              <a:t>Northen</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Tenika</a:t>
            </a:r>
            <a:r>
              <a:rPr lang="en-US" sz="1600" dirty="0" smtClean="0">
                <a:latin typeface="Times New Roman" pitchFamily="18" charset="0"/>
                <a:cs typeface="Times New Roman" pitchFamily="18" charset="0"/>
              </a:rPr>
              <a:t> McMillan,  Sheila Roth, Lori Turner</a:t>
            </a:r>
          </a:p>
          <a:p>
            <a:pPr algn="ctr"/>
            <a:r>
              <a:rPr lang="en-US" sz="1600" dirty="0" smtClean="0">
                <a:latin typeface="Times New Roman" pitchFamily="18" charset="0"/>
                <a:cs typeface="Times New Roman" pitchFamily="18" charset="0"/>
              </a:rPr>
              <a:t>Lakeview College of Nursing</a:t>
            </a:r>
          </a:p>
          <a:p>
            <a:pPr algn="ctr"/>
            <a:r>
              <a:rPr lang="en-US" sz="1600" dirty="0" smtClean="0">
                <a:latin typeface="Times New Roman" pitchFamily="18" charset="0"/>
                <a:cs typeface="Times New Roman" pitchFamily="18" charset="0"/>
              </a:rPr>
              <a:t>RN407</a:t>
            </a:r>
          </a:p>
          <a:p>
            <a:pPr algn="ctr"/>
            <a:r>
              <a:rPr lang="en-US" sz="1600" dirty="0" smtClean="0">
                <a:latin typeface="Times New Roman" pitchFamily="18" charset="0"/>
                <a:cs typeface="Times New Roman" pitchFamily="18" charset="0"/>
              </a:rPr>
              <a:t>November 16, 2011</a:t>
            </a:r>
            <a:endParaRPr lang="en-US" sz="1600" dirty="0">
              <a:latin typeface="Times New Roman" pitchFamily="18" charset="0"/>
              <a:cs typeface="Times New Roman" pitchFamily="18" charset="0"/>
            </a:endParaRPr>
          </a:p>
        </p:txBody>
      </p:sp>
      <p:pic>
        <p:nvPicPr>
          <p:cNvPr id="5" name="Picture 4" descr="thumbnail.jpg"/>
          <p:cNvPicPr>
            <a:picLocks noChangeAspect="1"/>
          </p:cNvPicPr>
          <p:nvPr/>
        </p:nvPicPr>
        <p:blipFill>
          <a:blip r:embed="rId2" cstate="print"/>
          <a:stretch>
            <a:fillRect/>
          </a:stretch>
        </p:blipFill>
        <p:spPr>
          <a:xfrm>
            <a:off x="990600" y="2971800"/>
            <a:ext cx="3886200" cy="3276600"/>
          </a:xfrm>
          <a:prstGeom prst="rect">
            <a:avLst/>
          </a:prstGeom>
        </p:spPr>
      </p:pic>
      <p:sp>
        <p:nvSpPr>
          <p:cNvPr id="6" name="TextBox 5"/>
          <p:cNvSpPr txBox="1"/>
          <p:nvPr/>
        </p:nvSpPr>
        <p:spPr>
          <a:xfrm>
            <a:off x="2057400" y="6324600"/>
            <a:ext cx="1559529" cy="307777"/>
          </a:xfrm>
          <a:prstGeom prst="rect">
            <a:avLst/>
          </a:prstGeom>
          <a:noFill/>
        </p:spPr>
        <p:txBody>
          <a:bodyPr wrap="none" rtlCol="0">
            <a:spAutoFit/>
          </a:bodyPr>
          <a:lstStyle/>
          <a:p>
            <a:r>
              <a:rPr lang="en-US" sz="1400" i="1" dirty="0" smtClean="0">
                <a:latin typeface="Times New Roman" pitchFamily="18" charset="0"/>
                <a:cs typeface="Times New Roman" pitchFamily="18" charset="0"/>
              </a:rPr>
              <a:t>www.annointed.net</a:t>
            </a:r>
            <a:endParaRPr lang="en-US" sz="1400"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Chronological Facts</a:t>
            </a:r>
            <a:endParaRPr lang="en-US" dirty="0"/>
          </a:p>
        </p:txBody>
      </p:sp>
      <p:sp>
        <p:nvSpPr>
          <p:cNvPr id="5" name="Content Placeholder 4"/>
          <p:cNvSpPr>
            <a:spLocks noGrp="1"/>
          </p:cNvSpPr>
          <p:nvPr>
            <p:ph sz="quarter" idx="2"/>
          </p:nvPr>
        </p:nvSpPr>
        <p:spPr>
          <a:xfrm>
            <a:off x="914400" y="1981200"/>
            <a:ext cx="7239000" cy="2514600"/>
          </a:xfrm>
        </p:spPr>
        <p:txBody>
          <a:bodyPr>
            <a:noAutofit/>
          </a:bodyPr>
          <a:lstStyle/>
          <a:p>
            <a:pPr>
              <a:buBlip>
                <a:blip r:embed="rId2"/>
              </a:buBlip>
            </a:pPr>
            <a:r>
              <a:rPr lang="en-US" sz="2000" dirty="0" smtClean="0">
                <a:latin typeface="Times New Roman" pitchFamily="18" charset="0"/>
                <a:cs typeface="Times New Roman" pitchFamily="18" charset="0"/>
              </a:rPr>
              <a:t>February 25, 1990, cardiac arrest, home 5:30 am</a:t>
            </a:r>
          </a:p>
          <a:p>
            <a:pPr>
              <a:buBlip>
                <a:blip r:embed="rId2"/>
              </a:buBlip>
            </a:pPr>
            <a:r>
              <a:rPr lang="en-US" sz="2000" dirty="0" smtClean="0">
                <a:latin typeface="Times New Roman" pitchFamily="18" charset="0"/>
                <a:cs typeface="Times New Roman" pitchFamily="18" charset="0"/>
              </a:rPr>
              <a:t>Cardiac arrhythmia caused from </a:t>
            </a:r>
            <a:r>
              <a:rPr lang="en-US" sz="2000" dirty="0" err="1" smtClean="0">
                <a:latin typeface="Times New Roman" pitchFamily="18" charset="0"/>
                <a:cs typeface="Times New Roman" pitchFamily="18" charset="0"/>
              </a:rPr>
              <a:t>hypokalemia</a:t>
            </a:r>
            <a:endParaRPr lang="en-US" sz="2000" dirty="0" smtClean="0">
              <a:latin typeface="Times New Roman" pitchFamily="18" charset="0"/>
              <a:cs typeface="Times New Roman" pitchFamily="18" charset="0"/>
            </a:endParaRPr>
          </a:p>
          <a:p>
            <a:pPr>
              <a:buBlip>
                <a:blip r:embed="rId2"/>
              </a:buBlip>
            </a:pPr>
            <a:r>
              <a:rPr lang="en-US" sz="2000" dirty="0" smtClean="0">
                <a:latin typeface="Times New Roman" pitchFamily="18" charset="0"/>
                <a:cs typeface="Times New Roman" pitchFamily="18" charset="0"/>
              </a:rPr>
              <a:t>Second possible cause: use of epinephrine during resuscitation</a:t>
            </a:r>
          </a:p>
          <a:p>
            <a:pPr>
              <a:buBlip>
                <a:blip r:embed="rId2"/>
              </a:buBlip>
            </a:pPr>
            <a:r>
              <a:rPr lang="en-US" sz="2000" dirty="0" smtClean="0">
                <a:latin typeface="Times New Roman" pitchFamily="18" charset="0"/>
                <a:cs typeface="Times New Roman" pitchFamily="18" charset="0"/>
              </a:rPr>
              <a:t>June 18, 1990: Michael </a:t>
            </a:r>
            <a:r>
              <a:rPr lang="en-US" sz="2000" dirty="0" err="1" smtClean="0">
                <a:latin typeface="Times New Roman" pitchFamily="18" charset="0"/>
                <a:cs typeface="Times New Roman" pitchFamily="18" charset="0"/>
              </a:rPr>
              <a:t>Schiavo</a:t>
            </a:r>
            <a:r>
              <a:rPr lang="en-US" sz="2000" dirty="0" smtClean="0">
                <a:latin typeface="Times New Roman" pitchFamily="18" charset="0"/>
                <a:cs typeface="Times New Roman" pitchFamily="18" charset="0"/>
              </a:rPr>
              <a:t> appointed legal guardian</a:t>
            </a:r>
          </a:p>
          <a:p>
            <a:pPr lvl="2">
              <a:buBlip>
                <a:blip r:embed="rId2"/>
              </a:buBlip>
            </a:pPr>
            <a:r>
              <a:rPr lang="en-US" sz="2000" dirty="0" smtClean="0">
                <a:latin typeface="Times New Roman" pitchFamily="18" charset="0"/>
                <a:cs typeface="Times New Roman" pitchFamily="18" charset="0"/>
              </a:rPr>
              <a:t>By the Circuit Court Sixth Judicial Court, Florida </a:t>
            </a:r>
          </a:p>
          <a:p>
            <a:pPr>
              <a:buBlip>
                <a:blip r:embed="rId2"/>
              </a:buBlip>
            </a:pPr>
            <a:r>
              <a:rPr lang="en-US" sz="2000" dirty="0" smtClean="0">
                <a:latin typeface="Times New Roman" pitchFamily="18" charset="0"/>
                <a:cs typeface="Times New Roman" pitchFamily="18" charset="0"/>
              </a:rPr>
              <a:t>Determined incapacitated due to coma and anoxic encephalopathy</a:t>
            </a:r>
          </a:p>
          <a:p>
            <a:pPr>
              <a:buBlip>
                <a:blip r:embed="rId2"/>
              </a:buBlip>
            </a:pPr>
            <a:r>
              <a:rPr lang="en-US" sz="2000" dirty="0" smtClean="0">
                <a:latin typeface="Times New Roman" pitchFamily="18" charset="0"/>
                <a:cs typeface="Times New Roman" pitchFamily="18" charset="0"/>
              </a:rPr>
              <a:t>For 3 years, Terri received rehab in skilled nursing facilities</a:t>
            </a:r>
          </a:p>
          <a:p>
            <a:pPr>
              <a:lnSpc>
                <a:spcPct val="200000"/>
              </a:lnSpc>
              <a:buNone/>
            </a:pPr>
            <a:endParaRPr lang="en-US" sz="1800" dirty="0" smtClean="0">
              <a:latin typeface="Times New Roman" pitchFamily="18" charset="0"/>
              <a:cs typeface="Times New Roman" pitchFamily="18" charset="0"/>
            </a:endParaRPr>
          </a:p>
        </p:txBody>
      </p:sp>
      <p:pic>
        <p:nvPicPr>
          <p:cNvPr id="7" name="Picture 6" descr="schiavo-brain-scan.jpg"/>
          <p:cNvPicPr>
            <a:picLocks noChangeAspect="1"/>
          </p:cNvPicPr>
          <p:nvPr/>
        </p:nvPicPr>
        <p:blipFill>
          <a:blip r:embed="rId3" cstate="print"/>
          <a:stretch>
            <a:fillRect/>
          </a:stretch>
        </p:blipFill>
        <p:spPr>
          <a:xfrm>
            <a:off x="2971800" y="4648200"/>
            <a:ext cx="3047999" cy="1846964"/>
          </a:xfrm>
          <a:prstGeom prst="rect">
            <a:avLst/>
          </a:prstGeom>
        </p:spPr>
      </p:pic>
      <p:sp>
        <p:nvSpPr>
          <p:cNvPr id="8" name="TextBox 7"/>
          <p:cNvSpPr txBox="1"/>
          <p:nvPr/>
        </p:nvSpPr>
        <p:spPr>
          <a:xfrm>
            <a:off x="6248400" y="6248400"/>
            <a:ext cx="2651367" cy="307777"/>
          </a:xfrm>
          <a:prstGeom prst="rect">
            <a:avLst/>
          </a:prstGeom>
          <a:noFill/>
        </p:spPr>
        <p:txBody>
          <a:bodyPr wrap="square" rtlCol="0">
            <a:spAutoFit/>
          </a:bodyPr>
          <a:lstStyle/>
          <a:p>
            <a:r>
              <a:rPr lang="en-US" sz="1400" i="1" dirty="0" smtClean="0"/>
              <a:t>filsalustri.wordpress.com</a:t>
            </a:r>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Chronological Facts (cont’d)</a:t>
            </a:r>
            <a:endParaRPr lang="en-US" dirty="0"/>
          </a:p>
        </p:txBody>
      </p:sp>
      <p:sp>
        <p:nvSpPr>
          <p:cNvPr id="3" name="TextBox 2"/>
          <p:cNvSpPr txBox="1"/>
          <p:nvPr/>
        </p:nvSpPr>
        <p:spPr>
          <a:xfrm>
            <a:off x="685801" y="2438400"/>
            <a:ext cx="7239000" cy="3416320"/>
          </a:xfrm>
          <a:prstGeom prst="rect">
            <a:avLst/>
          </a:prstGeom>
          <a:noFill/>
        </p:spPr>
        <p:txBody>
          <a:bodyPr wrap="square" rtlCol="0">
            <a:spAutoFit/>
          </a:bodyPr>
          <a:lstStyle/>
          <a:p>
            <a:pPr>
              <a:buBlip>
                <a:blip r:embed="rId2"/>
              </a:buBlip>
            </a:pPr>
            <a:r>
              <a:rPr lang="en-US" dirty="0" smtClean="0"/>
              <a:t> </a:t>
            </a:r>
            <a:r>
              <a:rPr lang="en-US" dirty="0" err="1" smtClean="0">
                <a:latin typeface="Times New Roman" pitchFamily="18" charset="0"/>
                <a:cs typeface="Times New Roman" pitchFamily="18" charset="0"/>
              </a:rPr>
              <a:t>Schindlers</a:t>
            </a:r>
            <a:r>
              <a:rPr lang="en-US" dirty="0" smtClean="0">
                <a:latin typeface="Times New Roman" pitchFamily="18" charset="0"/>
                <a:cs typeface="Times New Roman" pitchFamily="18" charset="0"/>
              </a:rPr>
              <a:t> enjoyed an “amicable” relationship with    Michael </a:t>
            </a:r>
            <a:r>
              <a:rPr lang="en-US" dirty="0" err="1" smtClean="0">
                <a:latin typeface="Times New Roman" pitchFamily="18" charset="0"/>
                <a:cs typeface="Times New Roman" pitchFamily="18" charset="0"/>
              </a:rPr>
              <a:t>Schiavo</a:t>
            </a:r>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pPr>
              <a:buBlip>
                <a:blip r:embed="rId2"/>
              </a:buBlip>
            </a:pPr>
            <a:r>
              <a:rPr lang="en-US" dirty="0" smtClean="0">
                <a:latin typeface="Times New Roman" pitchFamily="18" charset="0"/>
                <a:cs typeface="Times New Roman" pitchFamily="18" charset="0"/>
              </a:rPr>
              <a:t> January 1993, settled malpractice case against obstetrician </a:t>
            </a:r>
          </a:p>
          <a:p>
            <a:endParaRPr lang="en-US" dirty="0" smtClean="0">
              <a:latin typeface="Times New Roman" pitchFamily="18" charset="0"/>
              <a:cs typeface="Times New Roman" pitchFamily="18" charset="0"/>
            </a:endParaRPr>
          </a:p>
          <a:p>
            <a:pPr>
              <a:buBlip>
                <a:blip r:embed="rId2"/>
              </a:buBlip>
            </a:pPr>
            <a:r>
              <a:rPr lang="en-US" dirty="0" smtClean="0">
                <a:latin typeface="Times New Roman" pitchFamily="18" charset="0"/>
                <a:cs typeface="Times New Roman" pitchFamily="18" charset="0"/>
              </a:rPr>
              <a:t> Lawsuit alleged failure to diagnose eating disorder </a:t>
            </a:r>
          </a:p>
          <a:p>
            <a:endParaRPr lang="en-US" dirty="0" smtClean="0">
              <a:latin typeface="Times New Roman" pitchFamily="18" charset="0"/>
              <a:cs typeface="Times New Roman" pitchFamily="18" charset="0"/>
            </a:endParaRPr>
          </a:p>
          <a:p>
            <a:pPr>
              <a:buBlip>
                <a:blip r:embed="rId2"/>
              </a:buBlip>
            </a:pPr>
            <a:r>
              <a:rPr lang="en-US" dirty="0" smtClean="0">
                <a:latin typeface="Times New Roman" pitchFamily="18" charset="0"/>
                <a:cs typeface="Times New Roman" pitchFamily="18" charset="0"/>
              </a:rPr>
              <a:t> Michael </a:t>
            </a:r>
            <a:r>
              <a:rPr lang="en-US" dirty="0" err="1" smtClean="0">
                <a:latin typeface="Times New Roman" pitchFamily="18" charset="0"/>
                <a:cs typeface="Times New Roman" pitchFamily="18" charset="0"/>
              </a:rPr>
              <a:t>Schiavo</a:t>
            </a:r>
            <a:r>
              <a:rPr lang="en-US" dirty="0" smtClean="0">
                <a:latin typeface="Times New Roman" pitchFamily="18" charset="0"/>
                <a:cs typeface="Times New Roman" pitchFamily="18" charset="0"/>
              </a:rPr>
              <a:t> received $750,000 in the settlement.</a:t>
            </a:r>
          </a:p>
          <a:p>
            <a:endParaRPr lang="en-US" dirty="0" smtClean="0">
              <a:latin typeface="Times New Roman" pitchFamily="18" charset="0"/>
              <a:cs typeface="Times New Roman" pitchFamily="18" charset="0"/>
            </a:endParaRPr>
          </a:p>
          <a:p>
            <a:pPr>
              <a:buBlip>
                <a:blip r:embed="rId2"/>
              </a:buBlip>
            </a:pPr>
            <a:r>
              <a:rPr lang="en-US" dirty="0" smtClean="0">
                <a:latin typeface="Times New Roman" pitchFamily="18" charset="0"/>
                <a:cs typeface="Times New Roman" pitchFamily="18" charset="0"/>
              </a:rPr>
              <a:t> Settlement was placed in trust for Terri’s care</a:t>
            </a:r>
          </a:p>
          <a:p>
            <a:endParaRPr lang="en-US" dirty="0" smtClean="0">
              <a:latin typeface="Times New Roman" pitchFamily="18" charset="0"/>
              <a:cs typeface="Times New Roman" pitchFamily="18" charset="0"/>
            </a:endParaRPr>
          </a:p>
          <a:p>
            <a:pPr>
              <a:buBlip>
                <a:blip r:embed="rId2"/>
              </a:buBlip>
            </a:pPr>
            <a:r>
              <a:rPr lang="en-US" dirty="0" smtClean="0">
                <a:latin typeface="Times New Roman" pitchFamily="18" charset="0"/>
                <a:cs typeface="Times New Roman" pitchFamily="18" charset="0"/>
              </a:rPr>
              <a:t> Husband received $300,000 for personal losses</a:t>
            </a:r>
          </a:p>
          <a:p>
            <a:endParaRPr lang="en-US" dirty="0"/>
          </a:p>
        </p:txBody>
      </p:sp>
      <p:pic>
        <p:nvPicPr>
          <p:cNvPr id="20482" name="Picture 2" descr="https://edvance360.com/lakeviewcol/media/dropbox/terri%20schiavo.jpg"/>
          <p:cNvPicPr>
            <a:picLocks noChangeAspect="1" noChangeArrowheads="1"/>
          </p:cNvPicPr>
          <p:nvPr/>
        </p:nvPicPr>
        <p:blipFill>
          <a:blip r:embed="rId3" cstate="print"/>
          <a:srcRect/>
          <a:stretch>
            <a:fillRect/>
          </a:stretch>
        </p:blipFill>
        <p:spPr bwMode="auto">
          <a:xfrm>
            <a:off x="6248400" y="4038600"/>
            <a:ext cx="2324100" cy="1743075"/>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Chronological Facts (</a:t>
            </a:r>
            <a:r>
              <a:rPr lang="en-US" dirty="0" err="1" smtClean="0"/>
              <a:t>con’t</a:t>
            </a:r>
            <a:r>
              <a:rPr lang="en-US" dirty="0" smtClean="0"/>
              <a:t>)</a:t>
            </a:r>
            <a:endParaRPr lang="en-US" dirty="0"/>
          </a:p>
        </p:txBody>
      </p:sp>
      <p:sp>
        <p:nvSpPr>
          <p:cNvPr id="5" name="Content Placeholder 4"/>
          <p:cNvSpPr>
            <a:spLocks noGrp="1"/>
          </p:cNvSpPr>
          <p:nvPr>
            <p:ph sz="quarter" idx="2"/>
          </p:nvPr>
        </p:nvSpPr>
        <p:spPr>
          <a:xfrm>
            <a:off x="457200" y="2362200"/>
            <a:ext cx="7696200" cy="4150520"/>
          </a:xfrm>
        </p:spPr>
        <p:txBody>
          <a:bodyPr>
            <a:noAutofit/>
          </a:bodyPr>
          <a:lstStyle/>
          <a:p>
            <a:pPr>
              <a:buBlip>
                <a:blip r:embed="rId2"/>
              </a:buBlip>
            </a:pPr>
            <a:r>
              <a:rPr lang="en-US" sz="2000" dirty="0" smtClean="0">
                <a:latin typeface="Times New Roman" pitchFamily="18" charset="0"/>
                <a:cs typeface="Times New Roman" pitchFamily="18" charset="0"/>
              </a:rPr>
              <a:t>February 1993 post malpractice  suit:</a:t>
            </a:r>
          </a:p>
          <a:p>
            <a:pPr lvl="1">
              <a:buBlip>
                <a:blip r:embed="rId2"/>
              </a:buBlip>
            </a:pP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Schindlers</a:t>
            </a:r>
            <a:r>
              <a:rPr lang="en-US" sz="1800" dirty="0" smtClean="0">
                <a:latin typeface="Times New Roman" pitchFamily="18" charset="0"/>
                <a:cs typeface="Times New Roman" pitchFamily="18" charset="0"/>
              </a:rPr>
              <a:t> challenged Michael’s guardianship for the first time</a:t>
            </a:r>
          </a:p>
          <a:p>
            <a:pPr lvl="1">
              <a:buBlip>
                <a:blip r:embed="rId2"/>
              </a:buBlip>
            </a:pPr>
            <a:r>
              <a:rPr lang="en-US" sz="2000" dirty="0" smtClean="0">
                <a:latin typeface="Times New Roman" pitchFamily="18" charset="0"/>
                <a:cs typeface="Times New Roman" pitchFamily="18" charset="0"/>
              </a:rPr>
              <a:t>Court designated John H. </a:t>
            </a:r>
            <a:r>
              <a:rPr lang="en-US" sz="2000" dirty="0" err="1" smtClean="0">
                <a:latin typeface="Times New Roman" pitchFamily="18" charset="0"/>
                <a:cs typeface="Times New Roman" pitchFamily="18" charset="0"/>
              </a:rPr>
              <a:t>Pecarek</a:t>
            </a:r>
            <a:r>
              <a:rPr lang="en-US" sz="2000" dirty="0" smtClean="0">
                <a:latin typeface="Times New Roman" pitchFamily="18" charset="0"/>
                <a:cs typeface="Times New Roman" pitchFamily="18" charset="0"/>
              </a:rPr>
              <a:t>, attorney from Tampa</a:t>
            </a:r>
          </a:p>
          <a:p>
            <a:pPr lvl="2">
              <a:buBlip>
                <a:blip r:embed="rId2"/>
              </a:buBlip>
            </a:pPr>
            <a:r>
              <a:rPr lang="en-US" dirty="0" smtClean="0">
                <a:latin typeface="Times New Roman" pitchFamily="18" charset="0"/>
                <a:cs typeface="Times New Roman" pitchFamily="18" charset="0"/>
              </a:rPr>
              <a:t>T</a:t>
            </a:r>
            <a:r>
              <a:rPr lang="en-US" sz="1800" dirty="0" smtClean="0">
                <a:latin typeface="Times New Roman" pitchFamily="18" charset="0"/>
                <a:cs typeface="Times New Roman" pitchFamily="18" charset="0"/>
              </a:rPr>
              <a:t>erri’s Guardian Ad </a:t>
            </a:r>
            <a:r>
              <a:rPr lang="en-US" sz="1800" dirty="0" err="1" smtClean="0">
                <a:latin typeface="Times New Roman" pitchFamily="18" charset="0"/>
                <a:cs typeface="Times New Roman" pitchFamily="18" charset="0"/>
              </a:rPr>
              <a:t>Litem</a:t>
            </a:r>
            <a:endParaRPr lang="en-US" sz="1800" dirty="0" smtClean="0">
              <a:latin typeface="Times New Roman" pitchFamily="18" charset="0"/>
              <a:cs typeface="Times New Roman" pitchFamily="18" charset="0"/>
            </a:endParaRPr>
          </a:p>
          <a:p>
            <a:pPr lvl="2">
              <a:buNone/>
            </a:pPr>
            <a:endParaRPr lang="en-US" dirty="0" smtClean="0">
              <a:latin typeface="Times New Roman" pitchFamily="18" charset="0"/>
              <a:cs typeface="Times New Roman" pitchFamily="18" charset="0"/>
            </a:endParaRPr>
          </a:p>
          <a:p>
            <a:pPr lvl="2">
              <a:buNone/>
            </a:pPr>
            <a:endParaRPr lang="en-US" sz="1800" dirty="0" smtClean="0">
              <a:latin typeface="Times New Roman" pitchFamily="18" charset="0"/>
              <a:cs typeface="Times New Roman" pitchFamily="18" charset="0"/>
            </a:endParaRPr>
          </a:p>
          <a:p>
            <a:pPr>
              <a:buBlip>
                <a:blip r:embed="rId2"/>
              </a:buBlip>
            </a:pPr>
            <a:r>
              <a:rPr lang="en-US" sz="2000" dirty="0" smtClean="0">
                <a:latin typeface="Times New Roman" pitchFamily="18" charset="0"/>
                <a:cs typeface="Times New Roman" pitchFamily="18" charset="0"/>
              </a:rPr>
              <a:t>Early 1994:</a:t>
            </a:r>
          </a:p>
          <a:p>
            <a:pPr lvl="1">
              <a:buBlip>
                <a:blip r:embed="rId2"/>
              </a:buBlip>
            </a:pPr>
            <a:r>
              <a:rPr lang="en-US" sz="1800" dirty="0" smtClean="0">
                <a:latin typeface="Times New Roman" pitchFamily="18" charset="0"/>
                <a:cs typeface="Times New Roman" pitchFamily="18" charset="0"/>
              </a:rPr>
              <a:t> Michael’s attitude toward Terri’s </a:t>
            </a:r>
            <a:r>
              <a:rPr lang="en-US" sz="2000" dirty="0" smtClean="0">
                <a:latin typeface="Times New Roman" pitchFamily="18" charset="0"/>
                <a:cs typeface="Times New Roman" pitchFamily="18" charset="0"/>
              </a:rPr>
              <a:t>prognosis began to change</a:t>
            </a:r>
          </a:p>
          <a:p>
            <a:pPr lvl="1">
              <a:buBlip>
                <a:blip r:embed="rId2"/>
              </a:buBlip>
            </a:pPr>
            <a:r>
              <a:rPr lang="en-US" dirty="0" smtClean="0">
                <a:latin typeface="Times New Roman" pitchFamily="18" charset="0"/>
                <a:cs typeface="Times New Roman" pitchFamily="18" charset="0"/>
              </a:rPr>
              <a:t>Terri t</a:t>
            </a:r>
            <a:r>
              <a:rPr lang="en-US" sz="2000" dirty="0" smtClean="0">
                <a:latin typeface="Times New Roman" pitchFamily="18" charset="0"/>
                <a:cs typeface="Times New Roman" pitchFamily="18" charset="0"/>
              </a:rPr>
              <a:t>ransferred to extended care facility Largo, Florida, </a:t>
            </a:r>
          </a:p>
          <a:p>
            <a:pPr lvl="1">
              <a:buBlip>
                <a:blip r:embed="rId2"/>
              </a:buBlip>
            </a:pPr>
            <a:r>
              <a:rPr lang="en-US" sz="2000" dirty="0" smtClean="0">
                <a:latin typeface="Times New Roman" pitchFamily="18" charset="0"/>
                <a:cs typeface="Times New Roman" pitchFamily="18" charset="0"/>
              </a:rPr>
              <a:t>Terri developed </a:t>
            </a:r>
            <a:r>
              <a:rPr lang="en-US" dirty="0" smtClean="0">
                <a:latin typeface="Times New Roman" pitchFamily="18" charset="0"/>
                <a:cs typeface="Times New Roman" pitchFamily="18" charset="0"/>
              </a:rPr>
              <a:t>UTI, </a:t>
            </a:r>
            <a:r>
              <a:rPr lang="en-US" sz="1800" dirty="0" smtClean="0">
                <a:latin typeface="Times New Roman" pitchFamily="18" charset="0"/>
                <a:cs typeface="Times New Roman" pitchFamily="18" charset="0"/>
              </a:rPr>
              <a:t>Michael changed code status:  DNR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Chronological Facts (cont’d)</a:t>
            </a:r>
            <a:endParaRPr lang="en-US" dirty="0"/>
          </a:p>
        </p:txBody>
      </p:sp>
      <p:sp>
        <p:nvSpPr>
          <p:cNvPr id="3" name="TextBox 2"/>
          <p:cNvSpPr txBox="1"/>
          <p:nvPr/>
        </p:nvSpPr>
        <p:spPr>
          <a:xfrm>
            <a:off x="533400" y="3657600"/>
            <a:ext cx="7239000" cy="2462213"/>
          </a:xfrm>
          <a:prstGeom prst="rect">
            <a:avLst/>
          </a:prstGeom>
          <a:noFill/>
        </p:spPr>
        <p:txBody>
          <a:bodyPr wrap="square" rtlCol="0">
            <a:spAutoFit/>
          </a:bodyPr>
          <a:lstStyle/>
          <a:p>
            <a:pPr>
              <a:buBlip>
                <a:blip r:embed="rId2"/>
              </a:buBlip>
            </a:pPr>
            <a:r>
              <a:rPr lang="en-US" sz="2000" dirty="0" smtClean="0">
                <a:latin typeface="Times New Roman" pitchFamily="18" charset="0"/>
                <a:cs typeface="Times New Roman" pitchFamily="18" charset="0"/>
              </a:rPr>
              <a:t>  March 1, 1994:</a:t>
            </a:r>
          </a:p>
          <a:p>
            <a:pPr lvl="1">
              <a:buBlip>
                <a:blip r:embed="rId2"/>
              </a:buBlip>
            </a:pPr>
            <a:r>
              <a:rPr lang="en-US" sz="2000" dirty="0" smtClean="0">
                <a:latin typeface="Times New Roman" pitchFamily="18" charset="0"/>
                <a:cs typeface="Times New Roman" pitchFamily="18" charset="0"/>
              </a:rPr>
              <a:t> John </a:t>
            </a:r>
            <a:r>
              <a:rPr lang="en-US" sz="2000" dirty="0" err="1" smtClean="0">
                <a:latin typeface="Times New Roman" pitchFamily="18" charset="0"/>
                <a:cs typeface="Times New Roman" pitchFamily="18" charset="0"/>
              </a:rPr>
              <a:t>Pecarek</a:t>
            </a:r>
            <a:r>
              <a:rPr lang="en-US" sz="2000" dirty="0" smtClean="0">
                <a:latin typeface="Times New Roman" pitchFamily="18" charset="0"/>
                <a:cs typeface="Times New Roman" pitchFamily="18" charset="0"/>
              </a:rPr>
              <a:t> released Guardian Ad </a:t>
            </a:r>
            <a:r>
              <a:rPr lang="en-US" sz="2000" dirty="0" err="1" smtClean="0">
                <a:latin typeface="Times New Roman" pitchFamily="18" charset="0"/>
                <a:cs typeface="Times New Roman" pitchFamily="18" charset="0"/>
              </a:rPr>
              <a:t>Litem</a:t>
            </a:r>
            <a:r>
              <a:rPr lang="en-US" sz="2000" dirty="0" smtClean="0">
                <a:latin typeface="Times New Roman" pitchFamily="18" charset="0"/>
                <a:cs typeface="Times New Roman" pitchFamily="18" charset="0"/>
              </a:rPr>
              <a:t> report</a:t>
            </a:r>
          </a:p>
          <a:p>
            <a:pPr lvl="1">
              <a:buBlip>
                <a:blip r:embed="rId2"/>
              </a:buBlip>
            </a:pPr>
            <a:r>
              <a:rPr lang="en-US" sz="2000" dirty="0" smtClean="0">
                <a:latin typeface="Times New Roman" pitchFamily="18" charset="0"/>
                <a:cs typeface="Times New Roman" pitchFamily="18" charset="0"/>
              </a:rPr>
              <a:t> Described no inappropriate actions by Michael</a:t>
            </a:r>
          </a:p>
          <a:p>
            <a:pPr lvl="1"/>
            <a:endParaRPr lang="en-US" sz="2000" dirty="0" smtClean="0">
              <a:latin typeface="Times New Roman" pitchFamily="18" charset="0"/>
              <a:cs typeface="Times New Roman" pitchFamily="18" charset="0"/>
            </a:endParaRPr>
          </a:p>
          <a:p>
            <a:pPr>
              <a:buBlip>
                <a:blip r:embed="rId2"/>
              </a:buBlip>
            </a:pPr>
            <a:r>
              <a:rPr lang="en-US" sz="2000" dirty="0" smtClean="0">
                <a:latin typeface="Times New Roman" pitchFamily="18" charset="0"/>
                <a:cs typeface="Times New Roman" pitchFamily="18" charset="0"/>
              </a:rPr>
              <a:t>  Two more years of litigation:</a:t>
            </a:r>
          </a:p>
          <a:p>
            <a:pPr lvl="1">
              <a:buBlip>
                <a:blip r:embed="rId2"/>
              </a:buBlip>
            </a:pPr>
            <a:r>
              <a:rPr lang="en-US" sz="2000" dirty="0" smtClean="0">
                <a:latin typeface="Times New Roman" pitchFamily="18" charset="0"/>
                <a:cs typeface="Times New Roman" pitchFamily="18" charset="0"/>
              </a:rPr>
              <a:t> Guardianship court dismissed </a:t>
            </a:r>
            <a:r>
              <a:rPr lang="en-US" sz="2000" dirty="0" err="1" smtClean="0">
                <a:latin typeface="Times New Roman" pitchFamily="18" charset="0"/>
                <a:cs typeface="Times New Roman" pitchFamily="18" charset="0"/>
              </a:rPr>
              <a:t>Schindlers</a:t>
            </a:r>
            <a:r>
              <a:rPr lang="en-US" sz="2000" dirty="0" smtClean="0">
                <a:latin typeface="Times New Roman" pitchFamily="18" charset="0"/>
                <a:cs typeface="Times New Roman" pitchFamily="18" charset="0"/>
              </a:rPr>
              <a:t>’ actions:  Remove Michael’s guardianship</a:t>
            </a:r>
          </a:p>
          <a:p>
            <a:pPr>
              <a:buBlip>
                <a:blip r:embed="rId2"/>
              </a:buBlip>
            </a:pPr>
            <a:endParaRPr lang="en-US" sz="1400" dirty="0">
              <a:latin typeface="Times New Roman" pitchFamily="18" charset="0"/>
              <a:cs typeface="Times New Roman" pitchFamily="18" charset="0"/>
            </a:endParaRPr>
          </a:p>
        </p:txBody>
      </p:sp>
      <p:sp>
        <p:nvSpPr>
          <p:cNvPr id="4" name="TextBox 3"/>
          <p:cNvSpPr txBox="1"/>
          <p:nvPr/>
        </p:nvSpPr>
        <p:spPr>
          <a:xfrm>
            <a:off x="533400" y="2438400"/>
            <a:ext cx="7562070" cy="1015663"/>
          </a:xfrm>
          <a:prstGeom prst="rect">
            <a:avLst/>
          </a:prstGeom>
          <a:noFill/>
        </p:spPr>
        <p:txBody>
          <a:bodyPr wrap="square" rtlCol="0">
            <a:spAutoFit/>
          </a:bodyPr>
          <a:lstStyle/>
          <a:p>
            <a:pPr lvl="1">
              <a:buBlip>
                <a:blip r:embed="rId2"/>
              </a:buBlip>
            </a:pPr>
            <a:r>
              <a:rPr lang="en-US"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Extended care facility’s staff objected to this</a:t>
            </a:r>
          </a:p>
          <a:p>
            <a:pPr lvl="1">
              <a:buBlip>
                <a:blip r:embed="rId2"/>
              </a:buBlip>
            </a:pPr>
            <a:r>
              <a:rPr lang="en-US" sz="2000" dirty="0" smtClean="0">
                <a:latin typeface="Times New Roman" pitchFamily="18" charset="0"/>
                <a:cs typeface="Times New Roman" pitchFamily="18" charset="0"/>
              </a:rPr>
              <a:t> Michael revoked the DNR order	</a:t>
            </a:r>
          </a:p>
          <a:p>
            <a:pPr lvl="1">
              <a:buBlip>
                <a:blip r:embed="rId2"/>
              </a:buBlip>
            </a:pPr>
            <a:r>
              <a:rPr lang="en-US" sz="2000" dirty="0" smtClean="0">
                <a:latin typeface="Times New Roman" pitchFamily="18" charset="0"/>
                <a:cs typeface="Times New Roman" pitchFamily="18" charset="0"/>
              </a:rPr>
              <a:t> Transferred Terri to a different long-term facility</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Chronological Facts (cont’d)</a:t>
            </a:r>
            <a:endParaRPr lang="en-US" dirty="0"/>
          </a:p>
        </p:txBody>
      </p:sp>
      <p:sp>
        <p:nvSpPr>
          <p:cNvPr id="3" name="TextBox 2"/>
          <p:cNvSpPr txBox="1"/>
          <p:nvPr/>
        </p:nvSpPr>
        <p:spPr>
          <a:xfrm>
            <a:off x="762000" y="2438400"/>
            <a:ext cx="8487965" cy="3600986"/>
          </a:xfrm>
          <a:prstGeom prst="rect">
            <a:avLst/>
          </a:prstGeom>
          <a:noFill/>
        </p:spPr>
        <p:txBody>
          <a:bodyPr wrap="none" rtlCol="0">
            <a:spAutoFit/>
          </a:bodyPr>
          <a:lstStyle/>
          <a:p>
            <a:endParaRPr lang="en-US" dirty="0" smtClean="0"/>
          </a:p>
          <a:p>
            <a:endParaRPr lang="en-US" dirty="0" smtClean="0"/>
          </a:p>
          <a:p>
            <a:endParaRPr lang="en-US" dirty="0" smtClean="0"/>
          </a:p>
          <a:p>
            <a:endParaRPr lang="en-US" dirty="0" smtClean="0"/>
          </a:p>
          <a:p>
            <a:pPr>
              <a:buBlip>
                <a:blip r:embed="rId2"/>
              </a:buBlip>
            </a:pPr>
            <a:endParaRPr lang="en-US" dirty="0" smtClean="0">
              <a:latin typeface="Times New Roman" pitchFamily="18" charset="0"/>
              <a:cs typeface="Times New Roman" pitchFamily="18" charset="0"/>
            </a:endParaRPr>
          </a:p>
          <a:p>
            <a:pPr>
              <a:buBlip>
                <a:blip r:embed="rId2"/>
              </a:buBlip>
            </a:pPr>
            <a:r>
              <a:rPr lang="en-US" sz="2400" dirty="0" smtClean="0">
                <a:latin typeface="Times New Roman" pitchFamily="18" charset="0"/>
                <a:cs typeface="Times New Roman" pitchFamily="18" charset="0"/>
              </a:rPr>
              <a:t> May 1998:</a:t>
            </a:r>
          </a:p>
          <a:p>
            <a:pPr lvl="1">
              <a:buBlip>
                <a:blip r:embed="rId2"/>
              </a:buBlip>
            </a:pPr>
            <a:r>
              <a:rPr lang="en-US" sz="2400" dirty="0" smtClean="0">
                <a:latin typeface="Times New Roman" pitchFamily="18" charset="0"/>
                <a:cs typeface="Times New Roman" pitchFamily="18" charset="0"/>
              </a:rPr>
              <a:t> Michael’s first court petition: Withdraw Terri’s life support.</a:t>
            </a:r>
          </a:p>
          <a:p>
            <a:pPr lvl="2"/>
            <a:endParaRPr lang="en-US" sz="2400" dirty="0" smtClean="0">
              <a:latin typeface="Times New Roman" pitchFamily="18" charset="0"/>
              <a:cs typeface="Times New Roman" pitchFamily="18" charset="0"/>
            </a:endParaRPr>
          </a:p>
          <a:p>
            <a:pPr>
              <a:buBlip>
                <a:blip r:embed="rId2"/>
              </a:buBlip>
            </a:pPr>
            <a:r>
              <a:rPr lang="en-US" sz="2400" dirty="0" smtClean="0">
                <a:latin typeface="Times New Roman" pitchFamily="18" charset="0"/>
                <a:cs typeface="Times New Roman" pitchFamily="18" charset="0"/>
              </a:rPr>
              <a:t> On June 11, 1998:</a:t>
            </a:r>
          </a:p>
          <a:p>
            <a:pPr lvl="1">
              <a:buBlip>
                <a:blip r:embed="rId2"/>
              </a:buBlip>
            </a:pPr>
            <a:r>
              <a:rPr lang="en-US" sz="2400" dirty="0" smtClean="0">
                <a:latin typeface="Times New Roman" pitchFamily="18" charset="0"/>
                <a:cs typeface="Times New Roman" pitchFamily="18" charset="0"/>
              </a:rPr>
              <a:t> Court appointed  new Guardian Ad </a:t>
            </a:r>
            <a:r>
              <a:rPr lang="en-US" sz="2400" dirty="0" err="1" smtClean="0">
                <a:latin typeface="Times New Roman" pitchFamily="18" charset="0"/>
                <a:cs typeface="Times New Roman" pitchFamily="18" charset="0"/>
              </a:rPr>
              <a:t>Litem</a:t>
            </a:r>
            <a:r>
              <a:rPr lang="en-US" sz="2400" dirty="0" smtClean="0">
                <a:latin typeface="Times New Roman" pitchFamily="18" charset="0"/>
                <a:cs typeface="Times New Roman" pitchFamily="18" charset="0"/>
              </a:rPr>
              <a:t>, Richard </a:t>
            </a:r>
            <a:r>
              <a:rPr lang="en-US" sz="2400" dirty="0" err="1" smtClean="0">
                <a:latin typeface="Times New Roman" pitchFamily="18" charset="0"/>
                <a:cs typeface="Times New Roman" pitchFamily="18" charset="0"/>
              </a:rPr>
              <a:t>Pearse</a:t>
            </a:r>
            <a:endParaRPr lang="en-US" sz="2400" dirty="0" smtClean="0">
              <a:latin typeface="Times New Roman" pitchFamily="18" charset="0"/>
              <a:cs typeface="Times New Roman" pitchFamily="18" charset="0"/>
            </a:endParaRPr>
          </a:p>
          <a:p>
            <a:endParaRPr lang="en-US" dirty="0"/>
          </a:p>
        </p:txBody>
      </p:sp>
      <p:sp>
        <p:nvSpPr>
          <p:cNvPr id="4" name="TextBox 3"/>
          <p:cNvSpPr txBox="1"/>
          <p:nvPr/>
        </p:nvSpPr>
        <p:spPr>
          <a:xfrm>
            <a:off x="762000" y="2743200"/>
            <a:ext cx="7620000" cy="830997"/>
          </a:xfrm>
          <a:prstGeom prst="rect">
            <a:avLst/>
          </a:prstGeom>
          <a:noFill/>
        </p:spPr>
        <p:txBody>
          <a:bodyPr wrap="square" rtlCol="0">
            <a:spAutoFit/>
          </a:bodyPr>
          <a:lstStyle/>
          <a:p>
            <a:pPr>
              <a:buBlip>
                <a:blip r:embed="rId2"/>
              </a:buBlip>
            </a:pPr>
            <a:r>
              <a:rPr lang="en-US" sz="2400" dirty="0" smtClean="0">
                <a:latin typeface="Times New Roman" pitchFamily="18" charset="0"/>
                <a:cs typeface="Times New Roman" pitchFamily="18" charset="0"/>
              </a:rPr>
              <a:t>Three years later (7 years after her collapse):</a:t>
            </a:r>
          </a:p>
          <a:p>
            <a:pPr lvl="1">
              <a:buBlip>
                <a:blip r:embed="rId2"/>
              </a:buBlip>
            </a:pPr>
            <a:r>
              <a:rPr lang="en-US" sz="2400" dirty="0" smtClean="0">
                <a:latin typeface="Times New Roman" pitchFamily="18" charset="0"/>
                <a:cs typeface="Times New Roman" pitchFamily="18" charset="0"/>
              </a:rPr>
              <a:t> Michael began legal plan withdraw Terri’s life support</a:t>
            </a:r>
            <a:endParaRPr 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Chronological Facts (cont’d)</a:t>
            </a:r>
            <a:endParaRPr lang="en-US" dirty="0"/>
          </a:p>
        </p:txBody>
      </p:sp>
      <p:sp>
        <p:nvSpPr>
          <p:cNvPr id="3" name="TextBox 2"/>
          <p:cNvSpPr txBox="1"/>
          <p:nvPr/>
        </p:nvSpPr>
        <p:spPr>
          <a:xfrm>
            <a:off x="609600" y="2743200"/>
            <a:ext cx="7664534" cy="1631216"/>
          </a:xfrm>
          <a:prstGeom prst="rect">
            <a:avLst/>
          </a:prstGeom>
          <a:noFill/>
        </p:spPr>
        <p:txBody>
          <a:bodyPr wrap="none" rtlCol="0">
            <a:spAutoFit/>
          </a:bodyPr>
          <a:lstStyle/>
          <a:p>
            <a:pPr>
              <a:buBlip>
                <a:blip r:embed="rId2"/>
              </a:buBlip>
            </a:pPr>
            <a:r>
              <a:rPr lang="en-US"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December 29, 1998:</a:t>
            </a:r>
          </a:p>
          <a:p>
            <a:pPr lvl="1">
              <a:buBlip>
                <a:blip r:embed="rId2"/>
              </a:buBlip>
            </a:pP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Pearse</a:t>
            </a:r>
            <a:r>
              <a:rPr lang="en-US" sz="2000" dirty="0" smtClean="0">
                <a:latin typeface="Times New Roman" pitchFamily="18" charset="0"/>
                <a:cs typeface="Times New Roman" pitchFamily="18" charset="0"/>
              </a:rPr>
              <a:t> released report, confirmed persistent vegetative state</a:t>
            </a:r>
          </a:p>
          <a:p>
            <a:pPr lvl="1">
              <a:buBlip>
                <a:blip r:embed="rId2"/>
              </a:buBlip>
            </a:pP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Pearse</a:t>
            </a:r>
            <a:r>
              <a:rPr lang="en-US" sz="2000" dirty="0" smtClean="0">
                <a:latin typeface="Times New Roman" pitchFamily="18" charset="0"/>
                <a:cs typeface="Times New Roman" pitchFamily="18" charset="0"/>
              </a:rPr>
              <a:t> recommended denial of Michael’s petition for withdrawal </a:t>
            </a:r>
          </a:p>
          <a:p>
            <a:pPr lvl="2">
              <a:buBlip>
                <a:blip r:embed="rId2"/>
              </a:buBlip>
            </a:pPr>
            <a:r>
              <a:rPr lang="en-US" sz="2000" dirty="0" smtClean="0">
                <a:latin typeface="Times New Roman" pitchFamily="18" charset="0"/>
                <a:cs typeface="Times New Roman" pitchFamily="18" charset="0"/>
              </a:rPr>
              <a:t>  Unless there was more evidence of Terri’s wishes</a:t>
            </a:r>
          </a:p>
          <a:p>
            <a:endParaRPr lang="en-US"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Chronological Facts (cont’d)</a:t>
            </a:r>
            <a:endParaRPr lang="en-US" dirty="0"/>
          </a:p>
        </p:txBody>
      </p:sp>
      <p:sp>
        <p:nvSpPr>
          <p:cNvPr id="3" name="TextBox 2"/>
          <p:cNvSpPr txBox="1"/>
          <p:nvPr/>
        </p:nvSpPr>
        <p:spPr>
          <a:xfrm>
            <a:off x="838200" y="2133600"/>
            <a:ext cx="6590587" cy="3139321"/>
          </a:xfrm>
          <a:prstGeom prst="rect">
            <a:avLst/>
          </a:prstGeom>
          <a:noFill/>
        </p:spPr>
        <p:txBody>
          <a:bodyPr wrap="none" rtlCol="0">
            <a:spAutoFit/>
          </a:bodyPr>
          <a:lstStyle/>
          <a:p>
            <a:pPr>
              <a:buBlip>
                <a:blip r:embed="rId3"/>
              </a:buBlip>
            </a:pPr>
            <a:r>
              <a:rPr lang="en-US" dirty="0" smtClean="0">
                <a:latin typeface="Times New Roman" pitchFamily="18" charset="0"/>
                <a:cs typeface="Times New Roman" pitchFamily="18" charset="0"/>
              </a:rPr>
              <a:t>On February 24, 2005:</a:t>
            </a:r>
          </a:p>
          <a:p>
            <a:pPr lvl="1">
              <a:buBlip>
                <a:blip r:embed="rId3"/>
              </a:buBlip>
            </a:pPr>
            <a:r>
              <a:rPr lang="en-US" dirty="0" smtClean="0">
                <a:latin typeface="Times New Roman" pitchFamily="18" charset="0"/>
                <a:cs typeface="Times New Roman" pitchFamily="18" charset="0"/>
              </a:rPr>
              <a:t> Governor Jeb Bush requests DCF investigate physical abuse.</a:t>
            </a:r>
          </a:p>
          <a:p>
            <a:pPr lvl="1"/>
            <a:endParaRPr lang="en-US" dirty="0" smtClean="0">
              <a:latin typeface="Times New Roman" pitchFamily="18" charset="0"/>
              <a:cs typeface="Times New Roman" pitchFamily="18" charset="0"/>
            </a:endParaRPr>
          </a:p>
          <a:p>
            <a:pPr>
              <a:buBlip>
                <a:blip r:embed="rId3"/>
              </a:buBlip>
            </a:pPr>
            <a:r>
              <a:rPr lang="en-US" dirty="0" smtClean="0">
                <a:latin typeface="Times New Roman" pitchFamily="18" charset="0"/>
                <a:cs typeface="Times New Roman" pitchFamily="18" charset="0"/>
              </a:rPr>
              <a:t>March 8, 2005:</a:t>
            </a:r>
          </a:p>
          <a:p>
            <a:pPr lvl="1">
              <a:buBlip>
                <a:blip r:embed="rId3"/>
              </a:buBlip>
            </a:pPr>
            <a:r>
              <a:rPr lang="en-US" dirty="0" smtClean="0">
                <a:latin typeface="Times New Roman" pitchFamily="18" charset="0"/>
                <a:cs typeface="Times New Roman" pitchFamily="18" charset="0"/>
              </a:rPr>
              <a:t> Judge Greer denied motion receive fluids and nutrition </a:t>
            </a:r>
          </a:p>
          <a:p>
            <a:pPr lvl="1"/>
            <a:endParaRPr lang="en-US" dirty="0" smtClean="0">
              <a:latin typeface="Times New Roman" pitchFamily="18" charset="0"/>
              <a:cs typeface="Times New Roman" pitchFamily="18" charset="0"/>
            </a:endParaRPr>
          </a:p>
          <a:p>
            <a:pPr>
              <a:buBlip>
                <a:blip r:embed="rId3"/>
              </a:buBlip>
            </a:pPr>
            <a:r>
              <a:rPr lang="en-US" dirty="0" smtClean="0">
                <a:latin typeface="Times New Roman" pitchFamily="18" charset="0"/>
                <a:cs typeface="Times New Roman" pitchFamily="18" charset="0"/>
              </a:rPr>
              <a:t>March 19, 2005:</a:t>
            </a:r>
          </a:p>
          <a:p>
            <a:pPr lvl="1">
              <a:buBlip>
                <a:blip r:embed="rId3"/>
              </a:buBlip>
            </a:pPr>
            <a:r>
              <a:rPr lang="en-US" dirty="0" smtClean="0">
                <a:latin typeface="Times New Roman" pitchFamily="18" charset="0"/>
                <a:cs typeface="Times New Roman" pitchFamily="18" charset="0"/>
              </a:rPr>
              <a:t> Supreme Court denied motion to reinsert feeding tube</a:t>
            </a:r>
          </a:p>
          <a:p>
            <a:pPr lvl="1"/>
            <a:endParaRPr lang="en-US" dirty="0" smtClean="0">
              <a:latin typeface="Times New Roman" pitchFamily="18" charset="0"/>
              <a:cs typeface="Times New Roman" pitchFamily="18" charset="0"/>
            </a:endParaRPr>
          </a:p>
          <a:p>
            <a:pPr>
              <a:buBlip>
                <a:blip r:embed="rId3"/>
              </a:buBlip>
            </a:pPr>
            <a:r>
              <a:rPr lang="en-US" dirty="0" smtClean="0">
                <a:latin typeface="Times New Roman" pitchFamily="18" charset="0"/>
                <a:cs typeface="Times New Roman" pitchFamily="18" charset="0"/>
              </a:rPr>
              <a:t>March 2005:</a:t>
            </a:r>
          </a:p>
          <a:p>
            <a:pPr lvl="1">
              <a:buBlip>
                <a:blip r:embed="rId3"/>
              </a:buBlip>
            </a:pPr>
            <a:r>
              <a:rPr lang="en-US" dirty="0" smtClean="0">
                <a:latin typeface="Times New Roman" pitchFamily="18" charset="0"/>
                <a:cs typeface="Times New Roman" pitchFamily="18" charset="0"/>
              </a:rPr>
              <a:t> U. S. Congress and President enter the conflict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Chronological Facts (cont’d)</a:t>
            </a:r>
            <a:endParaRPr lang="en-US" dirty="0"/>
          </a:p>
        </p:txBody>
      </p:sp>
      <p:sp>
        <p:nvSpPr>
          <p:cNvPr id="3" name="TextBox 2"/>
          <p:cNvSpPr txBox="1"/>
          <p:nvPr/>
        </p:nvSpPr>
        <p:spPr>
          <a:xfrm>
            <a:off x="533400" y="2133600"/>
            <a:ext cx="7143046" cy="2585323"/>
          </a:xfrm>
          <a:prstGeom prst="rect">
            <a:avLst/>
          </a:prstGeom>
          <a:noFill/>
        </p:spPr>
        <p:txBody>
          <a:bodyPr wrap="none" rtlCol="0">
            <a:spAutoFit/>
          </a:bodyPr>
          <a:lstStyle/>
          <a:p>
            <a:pPr>
              <a:buBlip>
                <a:blip r:embed="rId3"/>
              </a:buBlip>
            </a:pPr>
            <a:r>
              <a:rPr lang="en-US" dirty="0" smtClean="0">
                <a:latin typeface="Times New Roman" pitchFamily="18" charset="0"/>
                <a:cs typeface="Times New Roman" pitchFamily="18" charset="0"/>
              </a:rPr>
              <a:t>March 21, 2005:</a:t>
            </a:r>
          </a:p>
          <a:p>
            <a:pPr lvl="1">
              <a:buBlip>
                <a:blip r:embed="rId3"/>
              </a:buBlip>
            </a:pPr>
            <a:r>
              <a:rPr lang="en-US" dirty="0" smtClean="0">
                <a:latin typeface="Times New Roman" pitchFamily="18" charset="0"/>
                <a:cs typeface="Times New Roman" pitchFamily="18" charset="0"/>
              </a:rPr>
              <a:t> George W. Bush:  Signed the Protection of Incapacitated </a:t>
            </a:r>
          </a:p>
          <a:p>
            <a:pPr lvl="1">
              <a:buBlip>
                <a:blip r:embed="rId3"/>
              </a:buBlip>
            </a:pPr>
            <a:r>
              <a:rPr lang="en-US" dirty="0" smtClean="0">
                <a:latin typeface="Times New Roman" pitchFamily="18" charset="0"/>
                <a:cs typeface="Times New Roman" pitchFamily="18" charset="0"/>
              </a:rPr>
              <a:t> Governor Jeb Bush:</a:t>
            </a:r>
          </a:p>
          <a:p>
            <a:pPr lvl="2">
              <a:buBlip>
                <a:blip r:embed="rId3"/>
              </a:buBlip>
            </a:pPr>
            <a:r>
              <a:rPr lang="en-US" dirty="0" smtClean="0">
                <a:latin typeface="Times New Roman" pitchFamily="18" charset="0"/>
                <a:cs typeface="Times New Roman" pitchFamily="18" charset="0"/>
              </a:rPr>
              <a:t> Launched investigation of events surrounding Terri’s collapse </a:t>
            </a:r>
          </a:p>
          <a:p>
            <a:pPr lvl="2">
              <a:buBlip>
                <a:blip r:embed="rId3"/>
              </a:buBlip>
            </a:pPr>
            <a:r>
              <a:rPr lang="en-US" dirty="0" smtClean="0">
                <a:latin typeface="Times New Roman" pitchFamily="18" charset="0"/>
                <a:cs typeface="Times New Roman" pitchFamily="18" charset="0"/>
              </a:rPr>
              <a:t> Investigated Michael </a:t>
            </a:r>
            <a:r>
              <a:rPr lang="en-US" dirty="0" err="1" smtClean="0">
                <a:latin typeface="Times New Roman" pitchFamily="18" charset="0"/>
                <a:cs typeface="Times New Roman" pitchFamily="18" charset="0"/>
              </a:rPr>
              <a:t>Schiavo’s</a:t>
            </a:r>
            <a:r>
              <a:rPr lang="en-US" dirty="0" smtClean="0">
                <a:latin typeface="Times New Roman" pitchFamily="18" charset="0"/>
                <a:cs typeface="Times New Roman" pitchFamily="18" charset="0"/>
              </a:rPr>
              <a:t> call to 911</a:t>
            </a:r>
          </a:p>
          <a:p>
            <a:pPr lvl="1"/>
            <a:endParaRPr lang="en-US" dirty="0" smtClean="0">
              <a:latin typeface="Times New Roman" pitchFamily="18" charset="0"/>
              <a:cs typeface="Times New Roman" pitchFamily="18" charset="0"/>
            </a:endParaRPr>
          </a:p>
          <a:p>
            <a:pPr>
              <a:buBlip>
                <a:blip r:embed="rId3"/>
              </a:buBlip>
            </a:pPr>
            <a:r>
              <a:rPr lang="en-US" dirty="0" smtClean="0">
                <a:latin typeface="Times New Roman" pitchFamily="18" charset="0"/>
                <a:cs typeface="Times New Roman" pitchFamily="18" charset="0"/>
              </a:rPr>
              <a:t>On July 8, 2005:</a:t>
            </a:r>
          </a:p>
          <a:p>
            <a:pPr lvl="1">
              <a:buBlip>
                <a:blip r:embed="rId3"/>
              </a:buBlip>
            </a:pPr>
            <a:r>
              <a:rPr lang="en-US" dirty="0" smtClean="0">
                <a:latin typeface="Times New Roman" pitchFamily="18" charset="0"/>
                <a:cs typeface="Times New Roman" pitchFamily="18" charset="0"/>
              </a:rPr>
              <a:t> Special prosecutor:  No criminal wrongdoing by Michael </a:t>
            </a:r>
          </a:p>
          <a:p>
            <a:pPr lvl="1">
              <a:buBlip>
                <a:blip r:embed="rId3"/>
              </a:buBlip>
            </a:pPr>
            <a:r>
              <a:rPr lang="en-US" dirty="0" smtClean="0">
                <a:latin typeface="Times New Roman" pitchFamily="18" charset="0"/>
                <a:cs typeface="Times New Roman" pitchFamily="18" charset="0"/>
              </a:rPr>
              <a:t> End of Florida’s unprecedented involvement in </a:t>
            </a:r>
            <a:r>
              <a:rPr lang="en-US" dirty="0" err="1" smtClean="0">
                <a:latin typeface="Times New Roman" pitchFamily="18" charset="0"/>
                <a:cs typeface="Times New Roman" pitchFamily="18" charset="0"/>
              </a:rPr>
              <a:t>Schiavo</a:t>
            </a:r>
            <a:r>
              <a:rPr lang="en-US" dirty="0" smtClean="0">
                <a:latin typeface="Times New Roman" pitchFamily="18" charset="0"/>
                <a:cs typeface="Times New Roman" pitchFamily="18" charset="0"/>
              </a:rPr>
              <a:t> case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856488"/>
          </a:xfrm>
        </p:spPr>
        <p:txBody>
          <a:bodyPr>
            <a:normAutofit fontScale="90000"/>
          </a:bodyPr>
          <a:lstStyle/>
          <a:p>
            <a:pPr lvl="0" algn="ctr"/>
            <a:r>
              <a:rPr lang="en-US" dirty="0" smtClean="0"/>
              <a:t/>
            </a:r>
            <a:br>
              <a:rPr lang="en-US" dirty="0" smtClean="0"/>
            </a:br>
            <a:r>
              <a:rPr lang="en-US" dirty="0" smtClean="0"/>
              <a:t> Key Elements of the Perspective</a:t>
            </a:r>
            <a:endParaRPr lang="en-US" dirty="0"/>
          </a:p>
        </p:txBody>
      </p:sp>
      <p:sp>
        <p:nvSpPr>
          <p:cNvPr id="4" name="Content Placeholder 3"/>
          <p:cNvSpPr>
            <a:spLocks noGrp="1"/>
          </p:cNvSpPr>
          <p:nvPr>
            <p:ph idx="1"/>
          </p:nvPr>
        </p:nvSpPr>
        <p:spPr/>
        <p:txBody>
          <a:bodyPr/>
          <a:lstStyle/>
          <a:p>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ct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Ethical Principles</a:t>
            </a:r>
            <a:endParaRPr lang="en-US" dirty="0"/>
          </a:p>
        </p:txBody>
      </p:sp>
      <p:sp>
        <p:nvSpPr>
          <p:cNvPr id="3" name="Content Placeholder 2"/>
          <p:cNvSpPr>
            <a:spLocks noGrp="1"/>
          </p:cNvSpPr>
          <p:nvPr>
            <p:ph idx="1"/>
          </p:nvPr>
        </p:nvSpPr>
        <p:spPr/>
        <p:txBody>
          <a:bodyPr/>
          <a:lstStyle/>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8000" dirty="0" smtClean="0">
                <a:latin typeface="Times New Roman" pitchFamily="18" charset="0"/>
                <a:cs typeface="Times New Roman" pitchFamily="18" charset="0"/>
              </a:rPr>
              <a:t>Getting to Know</a:t>
            </a:r>
            <a:endParaRPr lang="en-US" sz="8000" dirty="0">
              <a:latin typeface="Times New Roman" pitchFamily="18" charset="0"/>
              <a:cs typeface="Times New Roman" pitchFamily="18" charset="0"/>
            </a:endParaRPr>
          </a:p>
        </p:txBody>
      </p:sp>
      <p:sp>
        <p:nvSpPr>
          <p:cNvPr id="3" name="Text Placeholder 2"/>
          <p:cNvSpPr>
            <a:spLocks noGrp="1"/>
          </p:cNvSpPr>
          <p:nvPr>
            <p:ph type="body" idx="1"/>
          </p:nvPr>
        </p:nvSpPr>
        <p:spPr/>
        <p:txBody>
          <a:bodyPr>
            <a:normAutofit/>
          </a:bodyPr>
          <a:lstStyle/>
          <a:p>
            <a:r>
              <a:rPr lang="en-US" sz="5400" dirty="0" smtClean="0">
                <a:latin typeface="Times New Roman" pitchFamily="18" charset="0"/>
                <a:cs typeface="Times New Roman" pitchFamily="18" charset="0"/>
              </a:rPr>
              <a:t>Bob &amp; Mary Schindler</a:t>
            </a:r>
            <a:endParaRPr lang="en-US" sz="5400"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fontScale="90000"/>
          </a:bodyPr>
          <a:lstStyle/>
          <a:p>
            <a:pPr lvl="0" algn="ct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Impact on Nursing </a:t>
            </a:r>
            <a:endParaRPr lang="en-US" dirty="0"/>
          </a:p>
        </p:txBody>
      </p:sp>
      <p:sp>
        <p:nvSpPr>
          <p:cNvPr id="3" name="Content Placeholder 2"/>
          <p:cNvSpPr>
            <a:spLocks noGrp="1"/>
          </p:cNvSpPr>
          <p:nvPr>
            <p:ph idx="1"/>
          </p:nvPr>
        </p:nvSpPr>
        <p:spPr>
          <a:xfrm>
            <a:off x="685800" y="1981200"/>
            <a:ext cx="8001000" cy="4389120"/>
          </a:xfrm>
        </p:spPr>
        <p:txBody>
          <a:bodyPr/>
          <a:lstStyle/>
          <a:p>
            <a:pPr marL="0" indent="0" algn="ctr">
              <a:buNone/>
            </a:pPr>
            <a:r>
              <a:rPr lang="en-US" dirty="0" smtClean="0">
                <a:latin typeface="Times New Roman" pitchFamily="18" charset="0"/>
                <a:cs typeface="Times New Roman" pitchFamily="18" charset="0"/>
              </a:rPr>
              <a:t>Moral Distress</a:t>
            </a:r>
          </a:p>
          <a:p>
            <a:pPr marL="0" indent="0" algn="ctr">
              <a:buBlip>
                <a:blip r:embed="rId3"/>
              </a:buBlip>
            </a:pPr>
            <a:r>
              <a:rPr lang="en-US" dirty="0" smtClean="0">
                <a:latin typeface="Times New Roman" pitchFamily="18" charset="0"/>
                <a:cs typeface="Times New Roman" pitchFamily="18" charset="0"/>
              </a:rPr>
              <a:t>  Sights, sounds, smells of death are emotionally draining</a:t>
            </a:r>
          </a:p>
          <a:p>
            <a:pPr>
              <a:buBlip>
                <a:blip r:embed="rId3"/>
              </a:buBlip>
            </a:pPr>
            <a:r>
              <a:rPr lang="en-US" dirty="0" smtClean="0">
                <a:latin typeface="Times New Roman" pitchFamily="18" charset="0"/>
                <a:cs typeface="Times New Roman" pitchFamily="18" charset="0"/>
              </a:rPr>
              <a:t> Nurses need to sort own feelings toward euthanasia</a:t>
            </a:r>
          </a:p>
          <a:p>
            <a:pPr lvl="1">
              <a:buBlip>
                <a:blip r:embed="rId3"/>
              </a:buBlip>
            </a:pPr>
            <a:r>
              <a:rPr lang="en-US" dirty="0" smtClean="0">
                <a:latin typeface="Times New Roman" pitchFamily="18" charset="0"/>
                <a:cs typeface="Times New Roman" pitchFamily="18" charset="0"/>
              </a:rPr>
              <a:t>While still need to meet family needs</a:t>
            </a:r>
          </a:p>
          <a:p>
            <a:pPr>
              <a:buBlip>
                <a:blip r:embed="rId3"/>
              </a:buBlip>
            </a:pPr>
            <a:r>
              <a:rPr lang="en-US" dirty="0" smtClean="0">
                <a:latin typeface="Times New Roman" pitchFamily="18" charset="0"/>
                <a:cs typeface="Times New Roman" pitchFamily="18" charset="0"/>
              </a:rPr>
              <a:t>Need to deal with own feelings of loss and grief </a:t>
            </a:r>
          </a:p>
        </p:txBody>
      </p:sp>
      <p:sp>
        <p:nvSpPr>
          <p:cNvPr id="5" name="Rectangle 4"/>
          <p:cNvSpPr/>
          <p:nvPr/>
        </p:nvSpPr>
        <p:spPr>
          <a:xfrm>
            <a:off x="6705600" y="6400800"/>
            <a:ext cx="1754839" cy="307777"/>
          </a:xfrm>
          <a:prstGeom prst="rect">
            <a:avLst/>
          </a:prstGeom>
        </p:spPr>
        <p:txBody>
          <a:bodyPr wrap="none">
            <a:spAutoFit/>
          </a:bodyPr>
          <a:lstStyle/>
          <a:p>
            <a:r>
              <a:rPr lang="en-US" sz="1400" i="1" dirty="0" smtClean="0">
                <a:latin typeface="Times New Roman" pitchFamily="18" charset="0"/>
                <a:cs typeface="Times New Roman" pitchFamily="18" charset="0"/>
              </a:rPr>
              <a:t>www.dreamstime.com</a:t>
            </a:r>
            <a:endParaRPr lang="en-US" sz="1400" dirty="0">
              <a:latin typeface="Times New Roman" pitchFamily="18" charset="0"/>
              <a:cs typeface="Times New Roman" pitchFamily="18" charset="0"/>
            </a:endParaRPr>
          </a:p>
        </p:txBody>
      </p:sp>
      <p:pic>
        <p:nvPicPr>
          <p:cNvPr id="6" name="Picture 5" descr="1293753751VU5o0J.jpg"/>
          <p:cNvPicPr>
            <a:picLocks noChangeAspect="1"/>
          </p:cNvPicPr>
          <p:nvPr/>
        </p:nvPicPr>
        <p:blipFill>
          <a:blip r:embed="rId4" cstate="print"/>
          <a:stretch>
            <a:fillRect/>
          </a:stretch>
        </p:blipFill>
        <p:spPr>
          <a:xfrm>
            <a:off x="6324600" y="4953000"/>
            <a:ext cx="2362200" cy="1524000"/>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Impact on Nursing (cont’d) </a:t>
            </a:r>
            <a:endParaRPr lang="en-US" dirty="0"/>
          </a:p>
        </p:txBody>
      </p:sp>
      <p:sp>
        <p:nvSpPr>
          <p:cNvPr id="3" name="TextBox 2"/>
          <p:cNvSpPr txBox="1"/>
          <p:nvPr/>
        </p:nvSpPr>
        <p:spPr>
          <a:xfrm>
            <a:off x="300199" y="2286000"/>
            <a:ext cx="8615201" cy="1938992"/>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Nurses: Moral distress </a:t>
            </a:r>
          </a:p>
          <a:p>
            <a:pPr algn="ctr"/>
            <a:endParaRPr lang="en-US" sz="2400" dirty="0" smtClean="0">
              <a:latin typeface="Times New Roman" pitchFamily="18" charset="0"/>
              <a:cs typeface="Times New Roman" pitchFamily="18" charset="0"/>
            </a:endParaRPr>
          </a:p>
          <a:p>
            <a:pPr>
              <a:buBlip>
                <a:blip r:embed="rId3"/>
              </a:buBlip>
            </a:pPr>
            <a:r>
              <a:rPr lang="en-US" sz="2400" dirty="0" smtClean="0">
                <a:latin typeface="Times New Roman" pitchFamily="18" charset="0"/>
                <a:cs typeface="Times New Roman" pitchFamily="18" charset="0"/>
              </a:rPr>
              <a:t>  Regarding withholding/withdrawal of nutrition and hydration.</a:t>
            </a:r>
          </a:p>
          <a:p>
            <a:pPr>
              <a:buBlip>
                <a:blip r:embed="rId3"/>
              </a:buBlip>
            </a:pPr>
            <a:r>
              <a:rPr lang="en-US" sz="2400" dirty="0" smtClean="0">
                <a:latin typeface="Times New Roman" pitchFamily="18" charset="0"/>
                <a:cs typeface="Times New Roman" pitchFamily="18" charset="0"/>
              </a:rPr>
              <a:t>  Removal of feeding tube </a:t>
            </a:r>
          </a:p>
          <a:p>
            <a:pPr>
              <a:buBlip>
                <a:blip r:embed="rId3"/>
              </a:buBlip>
            </a:pPr>
            <a:r>
              <a:rPr lang="en-US" sz="2400" dirty="0" smtClean="0">
                <a:latin typeface="Times New Roman" pitchFamily="18" charset="0"/>
                <a:cs typeface="Times New Roman" pitchFamily="18" charset="0"/>
              </a:rPr>
              <a:t>  14 days later died from starvation and dehydration.</a:t>
            </a:r>
            <a:endParaRPr lang="en-US" sz="2400" dirty="0">
              <a:latin typeface="Times New Roman" pitchFamily="18" charset="0"/>
              <a:cs typeface="Times New Roman" pitchFamily="18" charset="0"/>
            </a:endParaRPr>
          </a:p>
        </p:txBody>
      </p:sp>
      <p:sp>
        <p:nvSpPr>
          <p:cNvPr id="4" name="Rectangle 3"/>
          <p:cNvSpPr/>
          <p:nvPr/>
        </p:nvSpPr>
        <p:spPr>
          <a:xfrm>
            <a:off x="6477000" y="6019800"/>
            <a:ext cx="2153090" cy="307777"/>
          </a:xfrm>
          <a:prstGeom prst="rect">
            <a:avLst/>
          </a:prstGeom>
        </p:spPr>
        <p:txBody>
          <a:bodyPr wrap="square">
            <a:spAutoFit/>
          </a:bodyPr>
          <a:lstStyle/>
          <a:p>
            <a:r>
              <a:rPr lang="en-US" sz="1400" i="1" dirty="0" smtClean="0">
                <a:latin typeface="Times New Roman" pitchFamily="18" charset="0"/>
                <a:cs typeface="Times New Roman" pitchFamily="18" charset="0"/>
              </a:rPr>
              <a:t>ajnoffthecharts.com</a:t>
            </a:r>
            <a:endParaRPr lang="en-US" sz="1400" dirty="0">
              <a:latin typeface="Times New Roman" pitchFamily="18" charset="0"/>
              <a:cs typeface="Times New Roman" pitchFamily="18" charset="0"/>
            </a:endParaRPr>
          </a:p>
        </p:txBody>
      </p:sp>
      <p:pic>
        <p:nvPicPr>
          <p:cNvPr id="6" name="Picture 5" descr="thumbnailCA0XTPQS.jpg"/>
          <p:cNvPicPr>
            <a:picLocks noChangeAspect="1"/>
          </p:cNvPicPr>
          <p:nvPr/>
        </p:nvPicPr>
        <p:blipFill>
          <a:blip r:embed="rId4" cstate="print"/>
          <a:stretch>
            <a:fillRect/>
          </a:stretch>
        </p:blipFill>
        <p:spPr>
          <a:xfrm>
            <a:off x="6172200" y="4114800"/>
            <a:ext cx="2286000" cy="1905000"/>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Impact on Nursing (cont’d)</a:t>
            </a:r>
            <a:endParaRPr lang="en-US" dirty="0"/>
          </a:p>
        </p:txBody>
      </p:sp>
      <p:sp>
        <p:nvSpPr>
          <p:cNvPr id="3" name="TextBox 2"/>
          <p:cNvSpPr txBox="1"/>
          <p:nvPr/>
        </p:nvSpPr>
        <p:spPr>
          <a:xfrm>
            <a:off x="381000" y="2514600"/>
            <a:ext cx="6400800" cy="2246769"/>
          </a:xfrm>
          <a:prstGeom prst="rect">
            <a:avLst/>
          </a:prstGeom>
          <a:noFill/>
        </p:spPr>
        <p:txBody>
          <a:bodyPr wrap="square" rtlCol="0">
            <a:spAutoFit/>
          </a:bodyPr>
          <a:lstStyle/>
          <a:p>
            <a:pPr>
              <a:buBlip>
                <a:blip r:embed="rId3"/>
              </a:buBlip>
            </a:pPr>
            <a:r>
              <a:rPr lang="en-US"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Need to be honest with patient and family</a:t>
            </a:r>
          </a:p>
          <a:p>
            <a:pPr>
              <a:buBlip>
                <a:blip r:embed="rId3"/>
              </a:buBlip>
            </a:pPr>
            <a:endParaRPr lang="en-US" sz="2000" dirty="0" smtClean="0">
              <a:latin typeface="Times New Roman" pitchFamily="18" charset="0"/>
              <a:cs typeface="Times New Roman" pitchFamily="18" charset="0"/>
            </a:endParaRPr>
          </a:p>
          <a:p>
            <a:pPr>
              <a:buBlip>
                <a:blip r:embed="rId3"/>
              </a:buBlip>
            </a:pPr>
            <a:r>
              <a:rPr lang="en-US" sz="2000" dirty="0" smtClean="0">
                <a:latin typeface="Times New Roman" pitchFamily="18" charset="0"/>
                <a:cs typeface="Times New Roman" pitchFamily="18" charset="0"/>
              </a:rPr>
              <a:t>  Alleviate pain and suffering</a:t>
            </a:r>
          </a:p>
          <a:p>
            <a:pPr>
              <a:buBlip>
                <a:blip r:embed="rId3"/>
              </a:buBlip>
            </a:pPr>
            <a:endParaRPr lang="en-US" sz="2000" dirty="0" smtClean="0">
              <a:latin typeface="Times New Roman" pitchFamily="18" charset="0"/>
              <a:cs typeface="Times New Roman" pitchFamily="18" charset="0"/>
            </a:endParaRPr>
          </a:p>
          <a:p>
            <a:pPr>
              <a:buBlip>
                <a:blip r:embed="rId3"/>
              </a:buBlip>
            </a:pPr>
            <a:r>
              <a:rPr lang="en-US" sz="2000" dirty="0" smtClean="0">
                <a:latin typeface="Times New Roman" pitchFamily="18" charset="0"/>
                <a:cs typeface="Times New Roman" pitchFamily="18" charset="0"/>
              </a:rPr>
              <a:t>  Educate family on how to be supportive to loved one</a:t>
            </a:r>
          </a:p>
          <a:p>
            <a:pPr>
              <a:buBlip>
                <a:blip r:embed="rId3"/>
              </a:buBlip>
            </a:pPr>
            <a:endParaRPr lang="en-US" sz="2000" dirty="0" smtClean="0">
              <a:latin typeface="Times New Roman" pitchFamily="18" charset="0"/>
              <a:cs typeface="Times New Roman" pitchFamily="18" charset="0"/>
            </a:endParaRPr>
          </a:p>
          <a:p>
            <a:pPr>
              <a:buBlip>
                <a:blip r:embed="rId3"/>
              </a:buBlip>
            </a:pPr>
            <a:r>
              <a:rPr lang="en-US" sz="2000" dirty="0" smtClean="0">
                <a:latin typeface="Times New Roman" pitchFamily="18" charset="0"/>
                <a:cs typeface="Times New Roman" pitchFamily="18" charset="0"/>
              </a:rPr>
              <a:t>  Educate community on need for advanced directives</a:t>
            </a:r>
          </a:p>
        </p:txBody>
      </p:sp>
      <p:sp>
        <p:nvSpPr>
          <p:cNvPr id="4" name="TextBox 3"/>
          <p:cNvSpPr txBox="1"/>
          <p:nvPr/>
        </p:nvSpPr>
        <p:spPr>
          <a:xfrm>
            <a:off x="6477000" y="5562600"/>
            <a:ext cx="2338654" cy="307777"/>
          </a:xfrm>
          <a:prstGeom prst="rect">
            <a:avLst/>
          </a:prstGeom>
          <a:noFill/>
        </p:spPr>
        <p:txBody>
          <a:bodyPr wrap="none" rtlCol="0">
            <a:spAutoFit/>
          </a:bodyPr>
          <a:lstStyle/>
          <a:p>
            <a:r>
              <a:rPr lang="en-US" sz="1400" dirty="0" smtClean="0">
                <a:latin typeface="Times New Roman" pitchFamily="18" charset="0"/>
                <a:cs typeface="Times New Roman" pitchFamily="18" charset="0"/>
              </a:rPr>
              <a:t>http://www.actionnurses.com/</a:t>
            </a:r>
            <a:endParaRPr lang="en-US" sz="1400" dirty="0">
              <a:latin typeface="Times New Roman" pitchFamily="18" charset="0"/>
              <a:cs typeface="Times New Roman" pitchFamily="18" charset="0"/>
            </a:endParaRPr>
          </a:p>
        </p:txBody>
      </p:sp>
      <p:pic>
        <p:nvPicPr>
          <p:cNvPr id="5" name="Picture 4" descr="thumbnailCAY2O30O.jpg"/>
          <p:cNvPicPr>
            <a:picLocks noChangeAspect="1"/>
          </p:cNvPicPr>
          <p:nvPr/>
        </p:nvPicPr>
        <p:blipFill>
          <a:blip r:embed="rId4" cstate="print"/>
          <a:stretch>
            <a:fillRect/>
          </a:stretch>
        </p:blipFill>
        <p:spPr>
          <a:xfrm>
            <a:off x="6781800" y="2895600"/>
            <a:ext cx="1695450" cy="2562225"/>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Future Impact</a:t>
            </a:r>
            <a:endParaRPr lang="en-US" dirty="0"/>
          </a:p>
        </p:txBody>
      </p:sp>
      <p:sp>
        <p:nvSpPr>
          <p:cNvPr id="3" name="Content Placeholder 2"/>
          <p:cNvSpPr>
            <a:spLocks noGrp="1"/>
          </p:cNvSpPr>
          <p:nvPr>
            <p:ph idx="1"/>
          </p:nvPr>
        </p:nvSpPr>
        <p:spPr/>
        <p:txBody>
          <a:bodyPr>
            <a:normAutofit lnSpcReduction="10000"/>
          </a:bodyPr>
          <a:lstStyle/>
          <a:p>
            <a:pPr lvl="1">
              <a:buBlip>
                <a:blip r:embed="rId2"/>
              </a:buBlip>
            </a:pPr>
            <a:r>
              <a:rPr lang="en-US" dirty="0" smtClean="0"/>
              <a:t>Should the courts be involved in medical decision making?</a:t>
            </a:r>
          </a:p>
          <a:p>
            <a:pPr lvl="1">
              <a:buBlip>
                <a:blip r:embed="rId2"/>
              </a:buBlip>
            </a:pPr>
            <a:endParaRPr lang="en-US" dirty="0" smtClean="0"/>
          </a:p>
          <a:p>
            <a:pPr lvl="1">
              <a:buBlip>
                <a:blip r:embed="rId2"/>
              </a:buBlip>
            </a:pPr>
            <a:r>
              <a:rPr lang="en-US" dirty="0" smtClean="0"/>
              <a:t>Should a consent be signed on admission regarding decisions of care if one should become incapacitated to make decisions?</a:t>
            </a:r>
          </a:p>
          <a:p>
            <a:pPr lvl="1">
              <a:buNone/>
            </a:pPr>
            <a:endParaRPr lang="en-US" dirty="0" smtClean="0"/>
          </a:p>
          <a:p>
            <a:pPr lvl="1">
              <a:buBlip>
                <a:blip r:embed="rId2"/>
              </a:buBlip>
            </a:pPr>
            <a:r>
              <a:rPr lang="en-US" dirty="0" smtClean="0"/>
              <a:t>Should a power of attorney be appointed on admission?</a:t>
            </a:r>
          </a:p>
          <a:p>
            <a:pPr lvl="1">
              <a:buNone/>
            </a:pPr>
            <a:endParaRPr lang="en-US" dirty="0" smtClean="0"/>
          </a:p>
          <a:p>
            <a:pPr lvl="1">
              <a:buBlip>
                <a:blip r:embed="rId2"/>
              </a:buBlip>
            </a:pPr>
            <a:r>
              <a:rPr lang="en-US" dirty="0" smtClean="0"/>
              <a:t>Should an advanced directive be placed in patients charts in physician’s office during routine physicals?</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a:t>
            </a:r>
            <a:endParaRPr lang="en-US" dirty="0"/>
          </a:p>
        </p:txBody>
      </p:sp>
      <p:sp>
        <p:nvSpPr>
          <p:cNvPr id="3" name="TextBox 2"/>
          <p:cNvSpPr txBox="1"/>
          <p:nvPr/>
        </p:nvSpPr>
        <p:spPr>
          <a:xfrm>
            <a:off x="838200" y="1981200"/>
            <a:ext cx="6629400" cy="1569660"/>
          </a:xfrm>
          <a:prstGeom prst="rect">
            <a:avLst/>
          </a:prstGeom>
          <a:noFill/>
        </p:spPr>
        <p:txBody>
          <a:bodyPr wrap="square" rtlCol="0">
            <a:spAutoFit/>
          </a:bodyPr>
          <a:lstStyle/>
          <a:p>
            <a:endParaRPr lang="en-US" sz="1600" dirty="0" smtClean="0">
              <a:latin typeface="Times New Roman" pitchFamily="18" charset="0"/>
              <a:cs typeface="Times New Roman" pitchFamily="18" charset="0"/>
            </a:endParaRPr>
          </a:p>
          <a:p>
            <a:endParaRPr lang="en-US" sz="1600" dirty="0" smtClean="0">
              <a:latin typeface="Times New Roman" pitchFamily="18" charset="0"/>
              <a:cs typeface="Times New Roman" pitchFamily="18" charset="0"/>
            </a:endParaRPr>
          </a:p>
          <a:p>
            <a:endParaRPr lang="en-US" sz="1600" dirty="0" smtClean="0">
              <a:latin typeface="Times New Roman" pitchFamily="18" charset="0"/>
              <a:cs typeface="Times New Roman" pitchFamily="18" charset="0"/>
            </a:endParaRPr>
          </a:p>
          <a:p>
            <a:endParaRPr lang="en-US" sz="1600" dirty="0" smtClean="0">
              <a:latin typeface="Times New Roman" pitchFamily="18" charset="0"/>
              <a:cs typeface="Times New Roman" pitchFamily="18" charset="0"/>
            </a:endParaRPr>
          </a:p>
          <a:p>
            <a:r>
              <a:rPr lang="en-US" sz="1600" dirty="0" err="1" smtClean="0">
                <a:latin typeface="Times New Roman" pitchFamily="18" charset="0"/>
                <a:cs typeface="Times New Roman" pitchFamily="18" charset="0"/>
              </a:rPr>
              <a:t>Kollas</a:t>
            </a:r>
            <a:r>
              <a:rPr lang="en-US" sz="1600" dirty="0" smtClean="0">
                <a:latin typeface="Times New Roman" pitchFamily="18" charset="0"/>
                <a:cs typeface="Times New Roman" pitchFamily="18" charset="0"/>
              </a:rPr>
              <a:t>, C., &amp; Boyer-</a:t>
            </a:r>
            <a:r>
              <a:rPr lang="en-US" sz="1600" dirty="0" err="1" smtClean="0">
                <a:latin typeface="Times New Roman" pitchFamily="18" charset="0"/>
                <a:cs typeface="Times New Roman" pitchFamily="18" charset="0"/>
              </a:rPr>
              <a:t>Kollas</a:t>
            </a:r>
            <a:r>
              <a:rPr lang="en-US" sz="1600" dirty="0" smtClean="0">
                <a:latin typeface="Times New Roman" pitchFamily="18" charset="0"/>
                <a:cs typeface="Times New Roman" pitchFamily="18" charset="0"/>
              </a:rPr>
              <a:t>, B. (2006). Closing the </a:t>
            </a:r>
            <a:r>
              <a:rPr lang="en-US" sz="1600" dirty="0" err="1" smtClean="0">
                <a:latin typeface="Times New Roman" pitchFamily="18" charset="0"/>
                <a:cs typeface="Times New Roman" pitchFamily="18" charset="0"/>
              </a:rPr>
              <a:t>schiavo</a:t>
            </a:r>
            <a:r>
              <a:rPr lang="en-US" sz="1600" dirty="0" smtClean="0">
                <a:latin typeface="Times New Roman" pitchFamily="18" charset="0"/>
                <a:cs typeface="Times New Roman" pitchFamily="18" charset="0"/>
              </a:rPr>
              <a:t> case: an analysis of                         	legal reasoning. </a:t>
            </a:r>
            <a:r>
              <a:rPr lang="en-US" sz="1600" i="1" dirty="0" smtClean="0">
                <a:latin typeface="Times New Roman" pitchFamily="18" charset="0"/>
                <a:cs typeface="Times New Roman" pitchFamily="18" charset="0"/>
              </a:rPr>
              <a:t>Journal Of Palliative Medicine</a:t>
            </a:r>
            <a:r>
              <a:rPr lang="en-US" sz="1600" dirty="0" smtClean="0">
                <a:latin typeface="Times New Roman" pitchFamily="18" charset="0"/>
                <a:cs typeface="Times New Roman" pitchFamily="18" charset="0"/>
              </a:rPr>
              <a:t>, </a:t>
            </a:r>
            <a:r>
              <a:rPr lang="en-US" sz="1600" i="1" dirty="0" smtClean="0">
                <a:latin typeface="Times New Roman" pitchFamily="18" charset="0"/>
                <a:cs typeface="Times New Roman" pitchFamily="18" charset="0"/>
              </a:rPr>
              <a:t>9</a:t>
            </a:r>
            <a:r>
              <a:rPr lang="en-US" sz="1600" dirty="0" smtClean="0">
                <a:latin typeface="Times New Roman" pitchFamily="18" charset="0"/>
                <a:cs typeface="Times New Roman" pitchFamily="18" charset="0"/>
              </a:rPr>
              <a:t>(5), 1145-1163. </a:t>
            </a:r>
            <a:endParaRPr lang="en-US" sz="1600" dirty="0">
              <a:latin typeface="Times New Roman" pitchFamily="18" charset="0"/>
              <a:cs typeface="Times New Roman" pitchFamily="18" charset="0"/>
            </a:endParaRPr>
          </a:p>
        </p:txBody>
      </p:sp>
      <p:sp>
        <p:nvSpPr>
          <p:cNvPr id="5" name="TextBox 4"/>
          <p:cNvSpPr txBox="1"/>
          <p:nvPr/>
        </p:nvSpPr>
        <p:spPr>
          <a:xfrm>
            <a:off x="838200" y="2057400"/>
            <a:ext cx="6781800" cy="830997"/>
          </a:xfrm>
          <a:prstGeom prst="rect">
            <a:avLst/>
          </a:prstGeom>
          <a:noFill/>
        </p:spPr>
        <p:txBody>
          <a:bodyPr wrap="square" rtlCol="0">
            <a:spAutoFit/>
          </a:bodyPr>
          <a:lstStyle/>
          <a:p>
            <a:r>
              <a:rPr lang="en-US" sz="1600" dirty="0" err="1" smtClean="0">
                <a:latin typeface="Times New Roman" pitchFamily="18" charset="0"/>
                <a:cs typeface="Times New Roman" pitchFamily="18" charset="0"/>
              </a:rPr>
              <a:t>Hannigan</a:t>
            </a:r>
            <a:r>
              <a:rPr lang="en-US" sz="1600" dirty="0" smtClean="0"/>
              <a:t>, J. B. (2003). Terri </a:t>
            </a:r>
            <a:r>
              <a:rPr lang="en-US" sz="1600" dirty="0" err="1" smtClean="0"/>
              <a:t>Schiavo's</a:t>
            </a:r>
            <a:r>
              <a:rPr lang="en-US" sz="1600" dirty="0" smtClean="0"/>
              <a:t> parents discuss their pain, 	heartache &amp; resolve. Retrieved November 14, 2011, from 	http://www.sbcbaptistpress.org/bpnews.asp?ID=17038</a:t>
            </a:r>
            <a:endParaRPr lang="en-US" sz="16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itchFamily="18" charset="0"/>
                <a:cs typeface="Times New Roman" pitchFamily="18" charset="0"/>
              </a:rPr>
              <a:t>Bob &amp; Mary’s Story</a:t>
            </a:r>
            <a:endParaRPr lang="en-US" dirty="0">
              <a:latin typeface="Times New Roman" pitchFamily="18" charset="0"/>
              <a:cs typeface="Times New Roman" pitchFamily="18" charset="0"/>
            </a:endParaRPr>
          </a:p>
        </p:txBody>
      </p:sp>
      <p:sp>
        <p:nvSpPr>
          <p:cNvPr id="3" name="TextBox 2"/>
          <p:cNvSpPr txBox="1"/>
          <p:nvPr/>
        </p:nvSpPr>
        <p:spPr>
          <a:xfrm>
            <a:off x="838200" y="2286000"/>
            <a:ext cx="5610510" cy="2031325"/>
          </a:xfrm>
          <a:prstGeom prst="rect">
            <a:avLst/>
          </a:prstGeom>
          <a:noFill/>
        </p:spPr>
        <p:txBody>
          <a:bodyPr wrap="none" rtlCol="0">
            <a:spAutoFit/>
          </a:bodyPr>
          <a:lstStyle/>
          <a:p>
            <a:pPr>
              <a:buBlip>
                <a:blip r:embed="rId3"/>
              </a:buBlip>
            </a:pPr>
            <a:r>
              <a:rPr lang="en-US" dirty="0" smtClean="0">
                <a:latin typeface="Times New Roman" pitchFamily="18" charset="0"/>
                <a:cs typeface="Times New Roman" pitchFamily="18" charset="0"/>
              </a:rPr>
              <a:t>  Bob and Mary Schindler:</a:t>
            </a:r>
          </a:p>
          <a:p>
            <a:pPr lvl="1">
              <a:buBlip>
                <a:blip r:embed="rId3"/>
              </a:buBlip>
            </a:pPr>
            <a:r>
              <a:rPr lang="en-US" dirty="0" smtClean="0">
                <a:latin typeface="Times New Roman" pitchFamily="18" charset="0"/>
                <a:cs typeface="Times New Roman" pitchFamily="18" charset="0"/>
              </a:rPr>
              <a:t>  Married in New York in the early 1960’s.</a:t>
            </a:r>
          </a:p>
          <a:p>
            <a:pPr lvl="1">
              <a:buBlip>
                <a:blip r:embed="rId3"/>
              </a:buBlip>
            </a:pPr>
            <a:r>
              <a:rPr lang="en-US" dirty="0" smtClean="0">
                <a:latin typeface="Times New Roman" pitchFamily="18" charset="0"/>
                <a:cs typeface="Times New Roman" pitchFamily="18" charset="0"/>
              </a:rPr>
              <a:t>  Moved to Philadelphia, PA</a:t>
            </a:r>
          </a:p>
          <a:p>
            <a:pPr lvl="1">
              <a:buBlip>
                <a:blip r:embed="rId3"/>
              </a:buBlip>
            </a:pPr>
            <a:r>
              <a:rPr lang="en-US" dirty="0" smtClean="0">
                <a:latin typeface="Times New Roman" pitchFamily="18" charset="0"/>
                <a:cs typeface="Times New Roman" pitchFamily="18" charset="0"/>
              </a:rPr>
              <a:t>  Bob worked as an engineer, Mary a homemaker</a:t>
            </a:r>
          </a:p>
          <a:p>
            <a:pPr lvl="1">
              <a:buBlip>
                <a:blip r:embed="rId3"/>
              </a:buBlip>
            </a:pPr>
            <a:r>
              <a:rPr lang="en-US" dirty="0" smtClean="0">
                <a:latin typeface="Times New Roman" pitchFamily="18" charset="0"/>
                <a:cs typeface="Times New Roman" pitchFamily="18" charset="0"/>
              </a:rPr>
              <a:t>  Lived in four bedroom home raising three children</a:t>
            </a:r>
          </a:p>
          <a:p>
            <a:pPr lvl="1">
              <a:buBlip>
                <a:blip r:embed="rId3"/>
              </a:buBlip>
            </a:pPr>
            <a:r>
              <a:rPr lang="en-US" dirty="0" smtClean="0">
                <a:latin typeface="Times New Roman" pitchFamily="18" charset="0"/>
                <a:cs typeface="Times New Roman" pitchFamily="18" charset="0"/>
              </a:rPr>
              <a:t>  Kids:  Terri, Bobby, and Suzanne</a:t>
            </a:r>
          </a:p>
          <a:p>
            <a:pPr lvl="1">
              <a:buBlip>
                <a:blip r:embed="rId3"/>
              </a:buBlip>
            </a:pPr>
            <a:r>
              <a:rPr lang="en-US" dirty="0" smtClean="0">
                <a:latin typeface="Times New Roman" pitchFamily="18" charset="0"/>
                <a:cs typeface="Times New Roman" pitchFamily="18" charset="0"/>
              </a:rPr>
              <a:t>  Drove a station wagon and had yellow </a:t>
            </a:r>
            <a:r>
              <a:rPr lang="en-US" dirty="0" err="1" smtClean="0">
                <a:latin typeface="Times New Roman" pitchFamily="18" charset="0"/>
                <a:cs typeface="Times New Roman" pitchFamily="18" charset="0"/>
              </a:rPr>
              <a:t>labrador</a:t>
            </a:r>
            <a:endParaRPr lang="en-US"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Bob &amp; Mary’s Story (cont’d)</a:t>
            </a:r>
            <a:endParaRPr lang="en-US" dirty="0"/>
          </a:p>
        </p:txBody>
      </p:sp>
      <p:sp>
        <p:nvSpPr>
          <p:cNvPr id="3" name="TextBox 2"/>
          <p:cNvSpPr txBox="1"/>
          <p:nvPr/>
        </p:nvSpPr>
        <p:spPr>
          <a:xfrm>
            <a:off x="914400" y="2362200"/>
            <a:ext cx="5509137" cy="2031325"/>
          </a:xfrm>
          <a:prstGeom prst="rect">
            <a:avLst/>
          </a:prstGeom>
          <a:noFill/>
        </p:spPr>
        <p:txBody>
          <a:bodyPr wrap="none" rtlCol="0">
            <a:spAutoFit/>
          </a:bodyPr>
          <a:lstStyle/>
          <a:p>
            <a:pPr>
              <a:buBlip>
                <a:blip r:embed="rId3"/>
              </a:buBlip>
            </a:pPr>
            <a:r>
              <a:rPr lang="en-US" dirty="0" smtClean="0">
                <a:latin typeface="Times New Roman" pitchFamily="18" charset="0"/>
                <a:cs typeface="Times New Roman" pitchFamily="18" charset="0"/>
              </a:rPr>
              <a:t>  Bob and Mary semi-retired in 1986</a:t>
            </a:r>
          </a:p>
          <a:p>
            <a:pPr>
              <a:buBlip>
                <a:blip r:embed="rId3"/>
              </a:buBlip>
            </a:pPr>
            <a:r>
              <a:rPr lang="en-US" dirty="0" smtClean="0">
                <a:latin typeface="Times New Roman" pitchFamily="18" charset="0"/>
                <a:cs typeface="Times New Roman" pitchFamily="18" charset="0"/>
              </a:rPr>
              <a:t>  Moved to St. Petersburg Beach, FL</a:t>
            </a:r>
          </a:p>
          <a:p>
            <a:pPr>
              <a:buBlip>
                <a:blip r:embed="rId3"/>
              </a:buBlip>
            </a:pPr>
            <a:r>
              <a:rPr lang="en-US" dirty="0" smtClean="0">
                <a:latin typeface="Times New Roman" pitchFamily="18" charset="0"/>
                <a:cs typeface="Times New Roman" pitchFamily="18" charset="0"/>
              </a:rPr>
              <a:t>  Terri and Michael </a:t>
            </a:r>
            <a:r>
              <a:rPr lang="en-US" dirty="0" err="1" smtClean="0">
                <a:latin typeface="Times New Roman" pitchFamily="18" charset="0"/>
                <a:cs typeface="Times New Roman" pitchFamily="18" charset="0"/>
              </a:rPr>
              <a:t>Schiavo</a:t>
            </a:r>
            <a:r>
              <a:rPr lang="en-US" dirty="0" smtClean="0">
                <a:latin typeface="Times New Roman" pitchFamily="18" charset="0"/>
                <a:cs typeface="Times New Roman" pitchFamily="18" charset="0"/>
              </a:rPr>
              <a:t> moved with the Schindler’s</a:t>
            </a:r>
          </a:p>
          <a:p>
            <a:pPr>
              <a:buBlip>
                <a:blip r:embed="rId3"/>
              </a:buBlip>
            </a:pPr>
            <a:r>
              <a:rPr lang="en-US" dirty="0" smtClean="0">
                <a:latin typeface="Times New Roman" pitchFamily="18" charset="0"/>
                <a:cs typeface="Times New Roman" pitchFamily="18" charset="0"/>
              </a:rPr>
              <a:t>  Bob and Mary financially assisted Terri and Michael</a:t>
            </a:r>
          </a:p>
          <a:p>
            <a:pPr>
              <a:buBlip>
                <a:blip r:embed="rId3"/>
              </a:buBlip>
            </a:pPr>
            <a:r>
              <a:rPr lang="en-US" dirty="0" smtClean="0">
                <a:latin typeface="Times New Roman" pitchFamily="18" charset="0"/>
                <a:cs typeface="Times New Roman" pitchFamily="18" charset="0"/>
              </a:rPr>
              <a:t>  Michael could not achieve financial stability</a:t>
            </a:r>
          </a:p>
          <a:p>
            <a:pPr>
              <a:buBlip>
                <a:blip r:embed="rId3"/>
              </a:buBlip>
            </a:pPr>
            <a:r>
              <a:rPr lang="en-US" dirty="0" smtClean="0">
                <a:latin typeface="Times New Roman" pitchFamily="18" charset="0"/>
                <a:cs typeface="Times New Roman" pitchFamily="18" charset="0"/>
              </a:rPr>
              <a:t>  1989:  </a:t>
            </a:r>
            <a:r>
              <a:rPr lang="en-US" dirty="0" err="1" smtClean="0">
                <a:latin typeface="Times New Roman" pitchFamily="18" charset="0"/>
                <a:cs typeface="Times New Roman" pitchFamily="18" charset="0"/>
              </a:rPr>
              <a:t>Schiavo’s</a:t>
            </a:r>
            <a:r>
              <a:rPr lang="en-US" dirty="0" smtClean="0">
                <a:latin typeface="Times New Roman" pitchFamily="18" charset="0"/>
                <a:cs typeface="Times New Roman" pitchFamily="18" charset="0"/>
              </a:rPr>
              <a:t> moved to apartment on their own</a:t>
            </a:r>
          </a:p>
          <a:p>
            <a:pPr>
              <a:buBlip>
                <a:blip r:embed="rId3"/>
              </a:buBlip>
            </a:pPr>
            <a:r>
              <a:rPr lang="en-US" dirty="0" smtClean="0">
                <a:latin typeface="Times New Roman" pitchFamily="18" charset="0"/>
                <a:cs typeface="Times New Roman" pitchFamily="18" charset="0"/>
              </a:rPr>
              <a:t>  1990:  Terri found lying on floor in apartment</a:t>
            </a:r>
            <a:endParaRPr lang="en-US"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Bob &amp; Mary’s Story (cont’d)</a:t>
            </a:r>
            <a:endParaRPr lang="en-US" dirty="0"/>
          </a:p>
        </p:txBody>
      </p:sp>
      <p:sp>
        <p:nvSpPr>
          <p:cNvPr id="3" name="TextBox 2"/>
          <p:cNvSpPr txBox="1"/>
          <p:nvPr/>
        </p:nvSpPr>
        <p:spPr>
          <a:xfrm>
            <a:off x="838200" y="2209800"/>
            <a:ext cx="6006196" cy="1477328"/>
          </a:xfrm>
          <a:prstGeom prst="rect">
            <a:avLst/>
          </a:prstGeom>
          <a:noFill/>
        </p:spPr>
        <p:txBody>
          <a:bodyPr wrap="none" rtlCol="0">
            <a:spAutoFit/>
          </a:bodyPr>
          <a:lstStyle/>
          <a:p>
            <a:pPr>
              <a:buBlip>
                <a:blip r:embed="rId3"/>
              </a:buBlip>
            </a:pPr>
            <a:r>
              <a:rPr lang="en-US" dirty="0" smtClean="0">
                <a:latin typeface="Times New Roman" pitchFamily="18" charset="0"/>
                <a:cs typeface="Times New Roman" pitchFamily="18" charset="0"/>
              </a:rPr>
              <a:t>  Michael lived with Schindler’s due to financial difficulties</a:t>
            </a:r>
          </a:p>
          <a:p>
            <a:pPr>
              <a:buBlip>
                <a:blip r:embed="rId3"/>
              </a:buBlip>
            </a:pPr>
            <a:r>
              <a:rPr lang="en-US" dirty="0" smtClean="0">
                <a:latin typeface="Times New Roman" pitchFamily="18" charset="0"/>
                <a:cs typeface="Times New Roman" pitchFamily="18" charset="0"/>
              </a:rPr>
              <a:t>  Schindler’s paid Terri’s bills when insurance denied care</a:t>
            </a:r>
          </a:p>
          <a:p>
            <a:pPr>
              <a:buBlip>
                <a:blip r:embed="rId3"/>
              </a:buBlip>
            </a:pPr>
            <a:r>
              <a:rPr lang="en-US" dirty="0" smtClean="0">
                <a:latin typeface="Times New Roman" pitchFamily="18" charset="0"/>
                <a:cs typeface="Times New Roman" pitchFamily="18" charset="0"/>
              </a:rPr>
              <a:t>  Michael sued for medical malpractice.  Awarded 1.5 million</a:t>
            </a:r>
          </a:p>
          <a:p>
            <a:pPr>
              <a:buBlip>
                <a:blip r:embed="rId3"/>
              </a:buBlip>
            </a:pPr>
            <a:r>
              <a:rPr lang="en-US" dirty="0" smtClean="0">
                <a:latin typeface="Times New Roman" pitchFamily="18" charset="0"/>
                <a:cs typeface="Times New Roman" pitchFamily="18" charset="0"/>
              </a:rPr>
              <a:t>  Settlement was to pay Terri’s rehabilitation bills.</a:t>
            </a:r>
          </a:p>
          <a:p>
            <a:pPr>
              <a:buBlip>
                <a:blip r:embed="rId3"/>
              </a:buBlip>
            </a:pPr>
            <a:r>
              <a:rPr lang="en-US" dirty="0" smtClean="0">
                <a:latin typeface="Times New Roman" pitchFamily="18" charset="0"/>
                <a:cs typeface="Times New Roman" pitchFamily="18" charset="0"/>
              </a:rPr>
              <a:t>  Schindler’s never received money’s owed by Michael</a:t>
            </a:r>
            <a:endParaRPr lang="en-US"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Bob &amp; Mary’s Story (cont’d)</a:t>
            </a:r>
            <a:endParaRPr lang="en-US" dirty="0"/>
          </a:p>
        </p:txBody>
      </p:sp>
      <p:sp>
        <p:nvSpPr>
          <p:cNvPr id="3" name="TextBox 2"/>
          <p:cNvSpPr txBox="1"/>
          <p:nvPr/>
        </p:nvSpPr>
        <p:spPr>
          <a:xfrm>
            <a:off x="990600" y="2286000"/>
            <a:ext cx="6393994" cy="1477328"/>
          </a:xfrm>
          <a:prstGeom prst="rect">
            <a:avLst/>
          </a:prstGeom>
          <a:noFill/>
        </p:spPr>
        <p:txBody>
          <a:bodyPr wrap="none" rtlCol="0">
            <a:spAutoFit/>
          </a:bodyPr>
          <a:lstStyle/>
          <a:p>
            <a:pPr>
              <a:buBlip>
                <a:blip r:embed="rId3"/>
              </a:buBlip>
            </a:pPr>
            <a:r>
              <a:rPr lang="en-US" dirty="0" smtClean="0">
                <a:latin typeface="Times New Roman" pitchFamily="18" charset="0"/>
                <a:cs typeface="Times New Roman" pitchFamily="18" charset="0"/>
              </a:rPr>
              <a:t>  Schindler’s supported Michael’s need to move on</a:t>
            </a:r>
          </a:p>
          <a:p>
            <a:pPr>
              <a:buBlip>
                <a:blip r:embed="rId3"/>
              </a:buBlip>
            </a:pPr>
            <a:r>
              <a:rPr lang="en-US" dirty="0" smtClean="0">
                <a:latin typeface="Times New Roman" pitchFamily="18" charset="0"/>
                <a:cs typeface="Times New Roman" pitchFamily="18" charset="0"/>
              </a:rPr>
              <a:t>  Bob and Mary wanted to care for Terri</a:t>
            </a:r>
          </a:p>
          <a:p>
            <a:pPr>
              <a:buBlip>
                <a:blip r:embed="rId3"/>
              </a:buBlip>
            </a:pPr>
            <a:r>
              <a:rPr lang="en-US" dirty="0" smtClean="0">
                <a:latin typeface="Times New Roman" pitchFamily="18" charset="0"/>
                <a:cs typeface="Times New Roman" pitchFamily="18" charset="0"/>
              </a:rPr>
              <a:t>  Michael refused to allow Schindler’s care for Terri</a:t>
            </a:r>
          </a:p>
          <a:p>
            <a:pPr>
              <a:buBlip>
                <a:blip r:embed="rId3"/>
              </a:buBlip>
            </a:pPr>
            <a:r>
              <a:rPr lang="en-US" dirty="0" smtClean="0">
                <a:latin typeface="Times New Roman" pitchFamily="18" charset="0"/>
                <a:cs typeface="Times New Roman" pitchFamily="18" charset="0"/>
              </a:rPr>
              <a:t>  Michael threatened to terminate Schindler’s visitation with Terri</a:t>
            </a:r>
          </a:p>
          <a:p>
            <a:pPr>
              <a:buBlip>
                <a:blip r:embed="rId3"/>
              </a:buBlip>
            </a:pPr>
            <a:r>
              <a:rPr lang="en-US" dirty="0" smtClean="0">
                <a:latin typeface="Times New Roman" pitchFamily="18" charset="0"/>
                <a:cs typeface="Times New Roman" pitchFamily="18" charset="0"/>
              </a:rPr>
              <a:t>  Schindler’s rented space across from Terri’s “home”</a:t>
            </a:r>
            <a:endParaRPr lang="en-US"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Bob &amp; Mary’s Story (cont’d)</a:t>
            </a:r>
            <a:endParaRPr lang="en-US" dirty="0"/>
          </a:p>
        </p:txBody>
      </p:sp>
      <p:sp>
        <p:nvSpPr>
          <p:cNvPr id="3" name="TextBox 2"/>
          <p:cNvSpPr txBox="1"/>
          <p:nvPr/>
        </p:nvSpPr>
        <p:spPr>
          <a:xfrm>
            <a:off x="838200" y="2438400"/>
            <a:ext cx="5041124" cy="1754326"/>
          </a:xfrm>
          <a:prstGeom prst="rect">
            <a:avLst/>
          </a:prstGeom>
          <a:noFill/>
        </p:spPr>
        <p:txBody>
          <a:bodyPr wrap="none" rtlCol="0">
            <a:spAutoFit/>
          </a:bodyPr>
          <a:lstStyle/>
          <a:p>
            <a:pPr>
              <a:buBlip>
                <a:blip r:embed="rId3"/>
              </a:buBlip>
            </a:pPr>
            <a:r>
              <a:rPr lang="en-US" dirty="0" smtClean="0">
                <a:latin typeface="Times New Roman" pitchFamily="18" charset="0"/>
                <a:cs typeface="Times New Roman" pitchFamily="18" charset="0"/>
              </a:rPr>
              <a:t>  Schindler’s fight for Terri’s right to life</a:t>
            </a:r>
          </a:p>
          <a:p>
            <a:pPr>
              <a:buBlip>
                <a:blip r:embed="rId3"/>
              </a:buBlip>
            </a:pPr>
            <a:r>
              <a:rPr lang="en-US" dirty="0" smtClean="0">
                <a:latin typeface="Times New Roman" pitchFamily="18" charset="0"/>
                <a:cs typeface="Times New Roman" pitchFamily="18" charset="0"/>
              </a:rPr>
              <a:t>  Terri responds to family with smiles</a:t>
            </a:r>
          </a:p>
          <a:p>
            <a:pPr>
              <a:buBlip>
                <a:blip r:embed="rId3"/>
              </a:buBlip>
            </a:pPr>
            <a:r>
              <a:rPr lang="en-US" dirty="0" smtClean="0">
                <a:latin typeface="Times New Roman" pitchFamily="18" charset="0"/>
                <a:cs typeface="Times New Roman" pitchFamily="18" charset="0"/>
              </a:rPr>
              <a:t>  Schindler’s are fueled to continue Terri’s fight</a:t>
            </a:r>
          </a:p>
          <a:p>
            <a:pPr>
              <a:buBlip>
                <a:blip r:embed="rId3"/>
              </a:buBlip>
            </a:pPr>
            <a:r>
              <a:rPr lang="en-US" dirty="0" smtClean="0">
                <a:latin typeface="Times New Roman" pitchFamily="18" charset="0"/>
                <a:cs typeface="Times New Roman" pitchFamily="18" charset="0"/>
              </a:rPr>
              <a:t>  Bob and Mary Schindler:  Want best for children</a:t>
            </a:r>
          </a:p>
          <a:p>
            <a:pPr>
              <a:buBlip>
                <a:blip r:embed="rId3"/>
              </a:buBlip>
            </a:pPr>
            <a:r>
              <a:rPr lang="en-US" dirty="0" smtClean="0">
                <a:latin typeface="Times New Roman" pitchFamily="18" charset="0"/>
                <a:cs typeface="Times New Roman" pitchFamily="18" charset="0"/>
              </a:rPr>
              <a:t>  Terri unable to voice wishes</a:t>
            </a:r>
          </a:p>
          <a:p>
            <a:pPr>
              <a:buBlip>
                <a:blip r:embed="rId3"/>
              </a:buBlip>
            </a:pPr>
            <a:r>
              <a:rPr lang="en-US" dirty="0" smtClean="0">
                <a:latin typeface="Times New Roman" pitchFamily="18" charset="0"/>
                <a:cs typeface="Times New Roman" pitchFamily="18" charset="0"/>
              </a:rPr>
              <a:t>  Schindler’s continue stand for Terri’s right to life</a:t>
            </a:r>
            <a:endParaRPr lang="en-US"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Theresa Marie </a:t>
            </a:r>
            <a:r>
              <a:rPr lang="en-US" dirty="0" err="1" smtClean="0"/>
              <a:t>Schiavo</a:t>
            </a:r>
            <a:endParaRPr lang="en-US" dirty="0"/>
          </a:p>
        </p:txBody>
      </p:sp>
      <p:sp>
        <p:nvSpPr>
          <p:cNvPr id="3" name="Content Placeholder 2"/>
          <p:cNvSpPr>
            <a:spLocks noGrp="1"/>
          </p:cNvSpPr>
          <p:nvPr>
            <p:ph idx="1"/>
          </p:nvPr>
        </p:nvSpPr>
        <p:spPr>
          <a:xfrm>
            <a:off x="914400" y="2468880"/>
            <a:ext cx="8229600" cy="4389120"/>
          </a:xfrm>
        </p:spPr>
        <p:txBody>
          <a:bodyPr>
            <a:normAutofit/>
          </a:bodyPr>
          <a:lstStyle/>
          <a:p>
            <a:pPr lvl="1">
              <a:buClr>
                <a:schemeClr val="accent2">
                  <a:lumMod val="40000"/>
                  <a:lumOff val="60000"/>
                </a:schemeClr>
              </a:buClr>
              <a:buBlip>
                <a:blip r:embed="rId2"/>
              </a:buBlip>
            </a:pPr>
            <a:r>
              <a:rPr lang="en-US" i="1" dirty="0" smtClean="0">
                <a:latin typeface="Times New Roman" pitchFamily="18" charset="0"/>
                <a:cs typeface="Times New Roman" pitchFamily="18" charset="0"/>
              </a:rPr>
              <a:t>Theresa Marie </a:t>
            </a:r>
            <a:r>
              <a:rPr lang="en-US" i="1" dirty="0" err="1" smtClean="0">
                <a:latin typeface="Times New Roman" pitchFamily="18" charset="0"/>
                <a:cs typeface="Times New Roman" pitchFamily="18" charset="0"/>
              </a:rPr>
              <a:t>Schiavo</a:t>
            </a:r>
            <a:r>
              <a:rPr lang="en-US" i="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commonly known as Terri</a:t>
            </a:r>
          </a:p>
          <a:p>
            <a:pPr lvl="1">
              <a:buClr>
                <a:schemeClr val="accent2">
                  <a:lumMod val="40000"/>
                  <a:lumOff val="60000"/>
                </a:schemeClr>
              </a:buClr>
              <a:buBlip>
                <a:blip r:embed="rId2"/>
              </a:buBlip>
            </a:pPr>
            <a:r>
              <a:rPr lang="en-US" dirty="0" smtClean="0">
                <a:latin typeface="Times New Roman" pitchFamily="18" charset="0"/>
                <a:cs typeface="Times New Roman" pitchFamily="18" charset="0"/>
              </a:rPr>
              <a:t>Born December 3, 1963, raised outside Philadelphia, PA </a:t>
            </a:r>
          </a:p>
          <a:p>
            <a:pPr lvl="1">
              <a:buClr>
                <a:schemeClr val="accent2">
                  <a:lumMod val="40000"/>
                  <a:lumOff val="60000"/>
                </a:schemeClr>
              </a:buClr>
              <a:buBlip>
                <a:blip r:embed="rId2"/>
              </a:buBlip>
            </a:pPr>
            <a:r>
              <a:rPr lang="en-US" dirty="0" smtClean="0">
                <a:latin typeface="Times New Roman" pitchFamily="18" charset="0"/>
                <a:cs typeface="Times New Roman" pitchFamily="18" charset="0"/>
              </a:rPr>
              <a:t>Terri struggled with childhood and adolescent obesity.  </a:t>
            </a:r>
          </a:p>
          <a:p>
            <a:pPr lvl="1">
              <a:buClr>
                <a:schemeClr val="accent2">
                  <a:lumMod val="40000"/>
                  <a:lumOff val="60000"/>
                </a:schemeClr>
              </a:buClr>
              <a:buBlip>
                <a:blip r:embed="rId2"/>
              </a:buBlip>
            </a:pPr>
            <a:r>
              <a:rPr lang="en-US" dirty="0" smtClean="0">
                <a:latin typeface="Times New Roman" pitchFamily="18" charset="0"/>
                <a:cs typeface="Times New Roman" pitchFamily="18" charset="0"/>
              </a:rPr>
              <a:t>1981,Terri’s senior year, attended  Catholic high school </a:t>
            </a:r>
          </a:p>
          <a:p>
            <a:pPr lvl="1">
              <a:buClr>
                <a:schemeClr val="accent2">
                  <a:lumMod val="40000"/>
                  <a:lumOff val="60000"/>
                </a:schemeClr>
              </a:buClr>
              <a:buBlip>
                <a:blip r:embed="rId2"/>
              </a:buBlip>
            </a:pPr>
            <a:r>
              <a:rPr lang="en-US" dirty="0" smtClean="0">
                <a:latin typeface="Times New Roman" pitchFamily="18" charset="0"/>
                <a:cs typeface="Times New Roman" pitchFamily="18" charset="0"/>
              </a:rPr>
              <a:t>Measured 5 feet 3 inches tall weighing 250 pounds.  </a:t>
            </a:r>
          </a:p>
          <a:p>
            <a:pPr lvl="1">
              <a:buClr>
                <a:schemeClr val="accent2">
                  <a:lumMod val="40000"/>
                  <a:lumOff val="60000"/>
                </a:schemeClr>
              </a:buClr>
              <a:buBlip>
                <a:blip r:embed="rId2"/>
              </a:buBlip>
            </a:pPr>
            <a:r>
              <a:rPr lang="en-US" dirty="0" smtClean="0">
                <a:latin typeface="Times New Roman" pitchFamily="18" charset="0"/>
                <a:cs typeface="Times New Roman" pitchFamily="18" charset="0"/>
              </a:rPr>
              <a:t>After losing 100 pounds on a </a:t>
            </a:r>
            <a:r>
              <a:rPr lang="en-US" dirty="0" err="1" smtClean="0">
                <a:latin typeface="Times New Roman" pitchFamily="18" charset="0"/>
                <a:cs typeface="Times New Roman" pitchFamily="18" charset="0"/>
              </a:rPr>
              <a:t>NutriSystem</a:t>
            </a:r>
            <a:r>
              <a:rPr lang="en-US" dirty="0" smtClean="0">
                <a:latin typeface="Times New Roman" pitchFamily="18" charset="0"/>
                <a:cs typeface="Times New Roman" pitchFamily="18" charset="0"/>
              </a:rPr>
              <a:t> diet</a:t>
            </a:r>
          </a:p>
          <a:p>
            <a:pPr lvl="1">
              <a:buClr>
                <a:schemeClr val="accent2">
                  <a:lumMod val="40000"/>
                  <a:lumOff val="60000"/>
                </a:schemeClr>
              </a:buClr>
              <a:buBlip>
                <a:blip r:embed="rId2"/>
              </a:buBlip>
            </a:pPr>
            <a:r>
              <a:rPr lang="en-US" dirty="0" smtClean="0">
                <a:latin typeface="Times New Roman" pitchFamily="18" charset="0"/>
                <a:cs typeface="Times New Roman" pitchFamily="18" charset="0"/>
              </a:rPr>
              <a:t>Married Michael </a:t>
            </a:r>
            <a:r>
              <a:rPr lang="en-US" dirty="0" err="1" smtClean="0">
                <a:latin typeface="Times New Roman" pitchFamily="18" charset="0"/>
                <a:cs typeface="Times New Roman" pitchFamily="18" charset="0"/>
              </a:rPr>
              <a:t>Schiavo</a:t>
            </a:r>
            <a:r>
              <a:rPr lang="en-US" dirty="0" smtClean="0">
                <a:latin typeface="Times New Roman" pitchFamily="18" charset="0"/>
                <a:cs typeface="Times New Roman" pitchFamily="18" charset="0"/>
              </a:rPr>
              <a:t> November 3, 1984</a:t>
            </a:r>
          </a:p>
          <a:p>
            <a:pPr lvl="1">
              <a:buClr>
                <a:schemeClr val="accent2">
                  <a:lumMod val="40000"/>
                  <a:lumOff val="60000"/>
                </a:schemeClr>
              </a:buClr>
              <a:buBlip>
                <a:blip r:embed="rId2"/>
              </a:buBlip>
            </a:pPr>
            <a:r>
              <a:rPr lang="en-US" dirty="0" smtClean="0">
                <a:latin typeface="Times New Roman" pitchFamily="18" charset="0"/>
                <a:cs typeface="Times New Roman" pitchFamily="18" charset="0"/>
              </a:rPr>
              <a:t>Happily married by most court documents </a:t>
            </a:r>
          </a:p>
          <a:p>
            <a:endParaRPr lang="en-US" sz="24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Theresa Marie </a:t>
            </a:r>
            <a:r>
              <a:rPr lang="en-US" dirty="0" err="1" smtClean="0"/>
              <a:t>Schiavo</a:t>
            </a:r>
            <a:r>
              <a:rPr lang="en-US" dirty="0" smtClean="0"/>
              <a:t> (cont’d)</a:t>
            </a:r>
            <a:endParaRPr lang="en-US" dirty="0"/>
          </a:p>
        </p:txBody>
      </p:sp>
      <p:sp>
        <p:nvSpPr>
          <p:cNvPr id="4" name="TextBox 3"/>
          <p:cNvSpPr txBox="1"/>
          <p:nvPr/>
        </p:nvSpPr>
        <p:spPr>
          <a:xfrm>
            <a:off x="4953000" y="2362200"/>
            <a:ext cx="3886200" cy="3323987"/>
          </a:xfrm>
          <a:prstGeom prst="rect">
            <a:avLst/>
          </a:prstGeom>
          <a:noFill/>
        </p:spPr>
        <p:txBody>
          <a:bodyPr wrap="square" rtlCol="0">
            <a:spAutoFit/>
          </a:bodyPr>
          <a:lstStyle/>
          <a:p>
            <a:pPr lvl="1">
              <a:buClr>
                <a:schemeClr val="accent2">
                  <a:lumMod val="40000"/>
                  <a:lumOff val="60000"/>
                </a:schemeClr>
              </a:buClr>
              <a:buBlip>
                <a:blip r:embed="rId2"/>
              </a:buBlip>
            </a:pPr>
            <a:r>
              <a:rPr lang="en-US" sz="2400" dirty="0" smtClean="0">
                <a:latin typeface="Times New Roman" pitchFamily="18" charset="0"/>
                <a:cs typeface="Times New Roman" pitchFamily="18" charset="0"/>
              </a:rPr>
              <a:t>  Some accounts allege marital discord before her collapse.</a:t>
            </a:r>
          </a:p>
          <a:p>
            <a:pPr lvl="1">
              <a:buClr>
                <a:schemeClr val="accent2">
                  <a:lumMod val="40000"/>
                  <a:lumOff val="60000"/>
                </a:schemeClr>
              </a:buClr>
              <a:buBlip>
                <a:blip r:embed="rId2"/>
              </a:buBlip>
            </a:pPr>
            <a:r>
              <a:rPr lang="en-US" sz="2400" dirty="0" smtClean="0">
                <a:latin typeface="Times New Roman" pitchFamily="18" charset="0"/>
                <a:cs typeface="Times New Roman" pitchFamily="18" charset="0"/>
              </a:rPr>
              <a:t>  Endured Infertility treatments.</a:t>
            </a:r>
          </a:p>
          <a:p>
            <a:pPr lvl="1">
              <a:buClr>
                <a:schemeClr val="accent2">
                  <a:lumMod val="40000"/>
                  <a:lumOff val="60000"/>
                </a:schemeClr>
              </a:buClr>
              <a:buBlip>
                <a:blip r:embed="rId2"/>
              </a:buBlip>
            </a:pPr>
            <a:r>
              <a:rPr lang="en-US" sz="2400" dirty="0" smtClean="0">
                <a:latin typeface="Times New Roman" pitchFamily="18" charset="0"/>
                <a:cs typeface="Times New Roman" pitchFamily="18" charset="0"/>
              </a:rPr>
              <a:t>  Lost an additional 40 pounds during infertility treatments.</a:t>
            </a:r>
          </a:p>
          <a:p>
            <a:endParaRPr lang="en-US" dirty="0"/>
          </a:p>
        </p:txBody>
      </p:sp>
      <p:pic>
        <p:nvPicPr>
          <p:cNvPr id="5" name="Picture 4" descr="terri_schiavo1x400.jpg"/>
          <p:cNvPicPr>
            <a:picLocks noChangeAspect="1"/>
          </p:cNvPicPr>
          <p:nvPr/>
        </p:nvPicPr>
        <p:blipFill>
          <a:blip r:embed="rId3" cstate="print"/>
          <a:stretch>
            <a:fillRect/>
          </a:stretch>
        </p:blipFill>
        <p:spPr>
          <a:xfrm>
            <a:off x="609600" y="2057400"/>
            <a:ext cx="3810000" cy="3752850"/>
          </a:xfrm>
          <a:prstGeom prst="rect">
            <a:avLst/>
          </a:prstGeom>
        </p:spPr>
      </p:pic>
      <p:sp>
        <p:nvSpPr>
          <p:cNvPr id="6" name="TextBox 5"/>
          <p:cNvSpPr txBox="1"/>
          <p:nvPr/>
        </p:nvSpPr>
        <p:spPr>
          <a:xfrm>
            <a:off x="1600200" y="6172200"/>
            <a:ext cx="1511376" cy="307777"/>
          </a:xfrm>
          <a:prstGeom prst="rect">
            <a:avLst/>
          </a:prstGeom>
          <a:noFill/>
        </p:spPr>
        <p:txBody>
          <a:bodyPr wrap="none" rtlCol="0">
            <a:spAutoFit/>
          </a:bodyPr>
          <a:lstStyle/>
          <a:p>
            <a:r>
              <a:rPr lang="en-US" sz="1400" i="1" dirty="0" smtClean="0"/>
              <a:t>wizbangblog.com</a:t>
            </a:r>
            <a:endParaRPr lang="en-US" sz="14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1191</TotalTime>
  <Words>1892</Words>
  <Application>Microsoft Office PowerPoint</Application>
  <PresentationFormat>On-screen Show (4:3)</PresentationFormat>
  <Paragraphs>209</Paragraphs>
  <Slides>24</Slides>
  <Notes>11</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Flow</vt:lpstr>
      <vt:lpstr>Slide 1</vt:lpstr>
      <vt:lpstr>Getting to Know</vt:lpstr>
      <vt:lpstr>Bob &amp; Mary’s Story</vt:lpstr>
      <vt:lpstr>Bob &amp; Mary’s Story (cont’d)</vt:lpstr>
      <vt:lpstr>Bob &amp; Mary’s Story (cont’d)</vt:lpstr>
      <vt:lpstr>Bob &amp; Mary’s Story (cont’d)</vt:lpstr>
      <vt:lpstr>Bob &amp; Mary’s Story (cont’d)</vt:lpstr>
      <vt:lpstr>Theresa Marie Schiavo</vt:lpstr>
      <vt:lpstr>Theresa Marie Schiavo (cont’d)</vt:lpstr>
      <vt:lpstr>Chronological Facts</vt:lpstr>
      <vt:lpstr>Chronological Facts (cont’d)</vt:lpstr>
      <vt:lpstr>Chronological Facts (con’t)</vt:lpstr>
      <vt:lpstr>Chronological Facts (cont’d)</vt:lpstr>
      <vt:lpstr>Chronological Facts (cont’d)</vt:lpstr>
      <vt:lpstr>Chronological Facts (cont’d)</vt:lpstr>
      <vt:lpstr>Chronological Facts (cont’d)</vt:lpstr>
      <vt:lpstr>Chronological Facts (cont’d)</vt:lpstr>
      <vt:lpstr>  Key Elements of the Perspective</vt:lpstr>
      <vt:lpstr>         Ethical Principles</vt:lpstr>
      <vt:lpstr>     Impact on Nursing </vt:lpstr>
      <vt:lpstr>Impact on Nursing (cont’d) </vt:lpstr>
      <vt:lpstr>Impact on Nursing (cont’d)</vt:lpstr>
      <vt:lpstr>Future Impact</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Alicia</dc:creator>
  <cp:lastModifiedBy>sheila roth</cp:lastModifiedBy>
  <cp:revision>83</cp:revision>
  <dcterms:created xsi:type="dcterms:W3CDTF">2011-11-13T18:39:27Z</dcterms:created>
  <dcterms:modified xsi:type="dcterms:W3CDTF">2011-11-15T15:35:42Z</dcterms:modified>
</cp:coreProperties>
</file>