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1" r:id="rId3"/>
    <p:sldId id="264" r:id="rId4"/>
    <p:sldId id="262" r:id="rId5"/>
    <p:sldId id="265" r:id="rId6"/>
    <p:sldId id="263" r:id="rId7"/>
    <p:sldId id="266" r:id="rId8"/>
    <p:sldId id="267" r:id="rId9"/>
    <p:sldId id="268" r:id="rId10"/>
    <p:sldId id="271" r:id="rId11"/>
    <p:sldId id="269" r:id="rId12"/>
    <p:sldId id="270" r:id="rId13"/>
    <p:sldId id="257" r:id="rId14"/>
    <p:sldId id="275" r:id="rId15"/>
    <p:sldId id="274" r:id="rId16"/>
    <p:sldId id="277" r:id="rId17"/>
    <p:sldId id="258" r:id="rId18"/>
    <p:sldId id="259" r:id="rId19"/>
    <p:sldId id="26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414" autoAdjust="0"/>
  </p:normalViewPr>
  <p:slideViewPr>
    <p:cSldViewPr>
      <p:cViewPr>
        <p:scale>
          <a:sx n="75" d="100"/>
          <a:sy n="75" d="100"/>
        </p:scale>
        <p:origin x="-1314" y="-3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Bobby Schindler is the Executive Director of the Terri </a:t>
            </a:r>
            <a:r>
              <a:rPr lang="en-US" dirty="0" err="1" smtClean="0"/>
              <a:t>Schiavo</a:t>
            </a:r>
            <a:r>
              <a:rPr lang="en-US" dirty="0" smtClean="0"/>
              <a:t> Life &amp; Hope Network which works to protect the lives of the medically vulnerable and disabled from the threat of euthanasia. The Terri </a:t>
            </a:r>
            <a:r>
              <a:rPr lang="en-US" dirty="0" err="1" smtClean="0"/>
              <a:t>Schiavo</a:t>
            </a:r>
            <a:r>
              <a:rPr lang="en-US" dirty="0" smtClean="0"/>
              <a:t> Life &amp; Hope Network was the 2009-2010 recipient of the Gerard Health Life Prizes Award. The only son of Bob and Mary Schindler, Bobby was born and raised just outside of Philadelphia, Pennsylvania with his sisters, Terri and Suzanne. After his graduation from LaSalle University with a Bachelor of Science degree in marketing, Bobby went on to obtain a degree in meteorology from Florida State University.</a:t>
            </a:r>
          </a:p>
          <a:p>
            <a:r>
              <a:rPr lang="en-US" dirty="0" smtClean="0"/>
              <a:t>Bobby's life took a dramatic and unexpected turn in February of 1990 when his older sister, Terri, suddenly collapsed and was left with a profound brain injury.</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a:t>
            </a:r>
            <a:r>
              <a:rPr lang="en-US" sz="1200" kern="1200" baseline="0" dirty="0" err="1" smtClean="0">
                <a:solidFill>
                  <a:schemeClr val="tx1"/>
                </a:solidFill>
                <a:latin typeface="+mn-lt"/>
                <a:ea typeface="+mn-ea"/>
                <a:cs typeface="+mn-cs"/>
              </a:rPr>
              <a:t>Huntoon</a:t>
            </a:r>
            <a:r>
              <a:rPr lang="en-US" sz="1200" kern="1200" baseline="0" dirty="0" smtClean="0">
                <a:solidFill>
                  <a:schemeClr val="tx1"/>
                </a:solidFill>
                <a:latin typeface="+mn-lt"/>
                <a:ea typeface="+mn-ea"/>
                <a:cs typeface="+mn-cs"/>
              </a:rPr>
              <a:t>,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Huntoon</a:t>
            </a:r>
            <a:r>
              <a:rPr lang="en-US" sz="1200" kern="1200" dirty="0" smtClean="0">
                <a:solidFill>
                  <a:schemeClr val="tx1"/>
                </a:solidFill>
                <a:latin typeface="+mn-lt"/>
                <a:ea typeface="+mn-ea"/>
                <a:cs typeface="+mn-cs"/>
              </a:rPr>
              <a:t>,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11/14/2011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Mary Schindler was married to Robert Schindler </a:t>
            </a:r>
            <a:r>
              <a:rPr lang="en-US" dirty="0" smtClean="0"/>
              <a:t>in </a:t>
            </a:r>
            <a:r>
              <a:rPr lang="en-US" dirty="0" smtClean="0"/>
              <a:t>January of 1963. </a:t>
            </a:r>
          </a:p>
          <a:p>
            <a:r>
              <a:rPr lang="en-US" dirty="0" smtClean="0"/>
              <a:t>Daughter</a:t>
            </a:r>
            <a:r>
              <a:rPr lang="en-US" dirty="0" smtClean="0"/>
              <a:t>, Theresa Marie Schindler, was </a:t>
            </a:r>
            <a:r>
              <a:rPr lang="en-US" dirty="0" smtClean="0"/>
              <a:t>born </a:t>
            </a:r>
            <a:r>
              <a:rPr lang="en-US" dirty="0" smtClean="0"/>
              <a:t>a year later on December 3, 1963</a:t>
            </a:r>
          </a:p>
          <a:p>
            <a:r>
              <a:rPr lang="en-US" dirty="0" smtClean="0"/>
              <a:t>Son, Robert or </a:t>
            </a:r>
            <a:r>
              <a:rPr lang="en-US" dirty="0" smtClean="0"/>
              <a:t>"Bobby," born in 1965</a:t>
            </a:r>
          </a:p>
          <a:p>
            <a:r>
              <a:rPr lang="en-US" dirty="0" smtClean="0"/>
              <a:t>Daughter, Suzanne  </a:t>
            </a:r>
            <a:r>
              <a:rPr lang="en-US" dirty="0" smtClean="0"/>
              <a:t>born in 1968. </a:t>
            </a:r>
          </a:p>
          <a:p>
            <a:r>
              <a:rPr lang="en-US" dirty="0" smtClean="0"/>
              <a:t>Typical Italian Catholic family - the children </a:t>
            </a:r>
            <a:r>
              <a:rPr lang="en-US" dirty="0" smtClean="0"/>
              <a:t>attended parochial </a:t>
            </a:r>
            <a:r>
              <a:rPr lang="en-US" dirty="0" smtClean="0"/>
              <a:t>elementary and high schools and the family attended Mass </a:t>
            </a:r>
            <a:r>
              <a:rPr lang="en-US" dirty="0" smtClean="0"/>
              <a:t>weekly.</a:t>
            </a:r>
          </a:p>
          <a:p>
            <a:r>
              <a:rPr lang="en-US" dirty="0" smtClean="0"/>
              <a:t>Robert Schindler died August 2009</a:t>
            </a:r>
            <a:endParaRPr lang="en-US" dirty="0" smtClean="0"/>
          </a:p>
          <a:p>
            <a:endParaRPr lang="en-US" dirty="0" smtClean="0"/>
          </a:p>
          <a:p>
            <a:pPr>
              <a:buNone/>
            </a:pPr>
            <a:r>
              <a:rPr lang="en-US" dirty="0" smtClean="0"/>
              <a:t>Terri </a:t>
            </a:r>
            <a:r>
              <a:rPr lang="en-US" dirty="0" err="1" smtClean="0"/>
              <a:t>Schiavo</a:t>
            </a:r>
            <a:r>
              <a:rPr lang="en-US" dirty="0" smtClean="0"/>
              <a:t> Life &amp; Hope Network. (</a:t>
            </a:r>
            <a:r>
              <a:rPr lang="en-US" dirty="0" err="1" smtClean="0"/>
              <a:t>n.d</a:t>
            </a:r>
            <a:r>
              <a:rPr lang="en-US" dirty="0" smtClean="0"/>
              <a:t>.). Retrieved from http://www.terrisfight.org/timeline/</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381000" y="1981200"/>
            <a:ext cx="8229600" cy="4693920"/>
          </a:xfrm>
        </p:spPr>
        <p:txBody>
          <a:bodyPr>
            <a:normAutofit fontScale="85000" lnSpcReduction="20000"/>
          </a:bodyPr>
          <a:lstStyle/>
          <a:p>
            <a:r>
              <a:rPr lang="en-US" dirty="0" smtClean="0"/>
              <a:t>Suzanne </a:t>
            </a:r>
            <a:r>
              <a:rPr lang="en-US" dirty="0" smtClean="0"/>
              <a:t>Schindler, the youngest daughter of Bob and Mary Schindler. </a:t>
            </a:r>
            <a:r>
              <a:rPr lang="en-US" dirty="0" smtClean="0"/>
              <a:t>is Co-Executive </a:t>
            </a:r>
            <a:r>
              <a:rPr lang="en-US" dirty="0" smtClean="0"/>
              <a:t>Director of Life &amp; Hope Network</a:t>
            </a:r>
            <a:endParaRPr lang="en-US" dirty="0" smtClean="0"/>
          </a:p>
          <a:p>
            <a:r>
              <a:rPr lang="en-US" dirty="0" smtClean="0"/>
              <a:t>M</a:t>
            </a:r>
            <a:r>
              <a:rPr lang="en-US" dirty="0" smtClean="0"/>
              <a:t>oved </a:t>
            </a:r>
            <a:r>
              <a:rPr lang="en-US" dirty="0" smtClean="0"/>
              <a:t>with her family to St. Petersburg, </a:t>
            </a:r>
            <a:r>
              <a:rPr lang="en-US" dirty="0" smtClean="0"/>
              <a:t>Florida</a:t>
            </a:r>
            <a:endParaRPr lang="en-US" dirty="0" smtClean="0"/>
          </a:p>
          <a:p>
            <a:r>
              <a:rPr lang="en-US" dirty="0" smtClean="0"/>
              <a:t>Graduated </a:t>
            </a:r>
            <a:r>
              <a:rPr lang="en-US" dirty="0" smtClean="0"/>
              <a:t>with a Bachelor of Science in Business from the University of South </a:t>
            </a:r>
            <a:r>
              <a:rPr lang="en-US" dirty="0" smtClean="0"/>
              <a:t>Florida </a:t>
            </a:r>
          </a:p>
          <a:p>
            <a:r>
              <a:rPr lang="en-US" dirty="0" smtClean="0"/>
              <a:t>Stockbroker </a:t>
            </a:r>
            <a:r>
              <a:rPr lang="en-US" dirty="0" smtClean="0"/>
              <a:t>with TD Waterhouse.</a:t>
            </a:r>
          </a:p>
          <a:p>
            <a:r>
              <a:rPr lang="en-US" dirty="0" smtClean="0"/>
              <a:t>Her life drastically changed February </a:t>
            </a:r>
            <a:r>
              <a:rPr lang="en-US" dirty="0" smtClean="0"/>
              <a:t>of 1990 </a:t>
            </a:r>
            <a:r>
              <a:rPr lang="en-US" dirty="0" smtClean="0"/>
              <a:t>when sister</a:t>
            </a:r>
            <a:r>
              <a:rPr lang="en-US" dirty="0" smtClean="0"/>
              <a:t>, Terri </a:t>
            </a:r>
            <a:r>
              <a:rPr lang="en-US" dirty="0" err="1" smtClean="0"/>
              <a:t>Schiavo</a:t>
            </a:r>
            <a:r>
              <a:rPr lang="en-US" dirty="0" smtClean="0"/>
              <a:t>, </a:t>
            </a:r>
            <a:r>
              <a:rPr lang="en-US" dirty="0" smtClean="0"/>
              <a:t>collapsed</a:t>
            </a:r>
            <a:endParaRPr lang="en-US" dirty="0" smtClean="0"/>
          </a:p>
          <a:p>
            <a:r>
              <a:rPr lang="en-US" dirty="0" smtClean="0"/>
              <a:t>Has spoken on national </a:t>
            </a:r>
            <a:r>
              <a:rPr lang="en-US" dirty="0" smtClean="0"/>
              <a:t>television and radio programs including </a:t>
            </a:r>
            <a:r>
              <a:rPr lang="en-US" i="1" dirty="0" err="1" smtClean="0"/>
              <a:t>Hannity</a:t>
            </a:r>
            <a:r>
              <a:rPr lang="en-US" i="1" dirty="0" smtClean="0"/>
              <a:t> &amp; </a:t>
            </a:r>
            <a:r>
              <a:rPr lang="en-US" i="1" dirty="0" err="1" smtClean="0"/>
              <a:t>Colmes</a:t>
            </a:r>
            <a:r>
              <a:rPr lang="en-US" i="1" dirty="0" smtClean="0"/>
              <a:t>, the Oprah Winfrey Show, The Glenn Beck Show, Good Morning America, The Early Show, The Today Show, Dateline NBC, the 700 Club, EWTN</a:t>
            </a:r>
            <a:r>
              <a:rPr lang="en-US" dirty="0" smtClean="0"/>
              <a:t> and many others.</a:t>
            </a:r>
          </a:p>
          <a:p>
            <a:pPr>
              <a:buNone/>
            </a:pPr>
            <a:endParaRPr lang="en-US" dirty="0" smtClean="0"/>
          </a:p>
          <a:p>
            <a:pPr>
              <a:buNone/>
            </a:pPr>
            <a:r>
              <a:rPr lang="en-US" dirty="0" smtClean="0"/>
              <a:t>Terri </a:t>
            </a:r>
            <a:r>
              <a:rPr lang="en-US" dirty="0" err="1" smtClean="0"/>
              <a:t>Schiavo</a:t>
            </a:r>
            <a:r>
              <a:rPr lang="en-US" dirty="0" smtClean="0"/>
              <a:t> Life &amp; Hope Network. (</a:t>
            </a:r>
            <a:r>
              <a:rPr lang="en-US" dirty="0" err="1" smtClean="0"/>
              <a:t>n.d</a:t>
            </a:r>
            <a:r>
              <a:rPr lang="en-US" dirty="0" smtClean="0"/>
              <a:t>.). Retrieved from http://www.terrisfight.org/timeline/</a:t>
            </a:r>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p:txBody>
          <a:bodyPr>
            <a:normAutofit fontScale="85000" lnSpcReduction="20000"/>
          </a:bodyPr>
          <a:lstStyle/>
          <a:p>
            <a:r>
              <a:rPr lang="en-US" dirty="0" smtClean="0"/>
              <a:t>Bobby Schindler is the Executive Director of the Terri </a:t>
            </a:r>
            <a:r>
              <a:rPr lang="en-US" dirty="0" err="1" smtClean="0"/>
              <a:t>Schiavo</a:t>
            </a:r>
            <a:r>
              <a:rPr lang="en-US" dirty="0" smtClean="0"/>
              <a:t> Life &amp; Hope Network, </a:t>
            </a:r>
            <a:endParaRPr lang="en-US" dirty="0" smtClean="0"/>
          </a:p>
          <a:p>
            <a:r>
              <a:rPr lang="en-US" dirty="0" smtClean="0"/>
              <a:t>The </a:t>
            </a:r>
            <a:r>
              <a:rPr lang="en-US" dirty="0" smtClean="0"/>
              <a:t>only son of Bob and Mary </a:t>
            </a:r>
            <a:r>
              <a:rPr lang="en-US" dirty="0" smtClean="0"/>
              <a:t>Schindler </a:t>
            </a:r>
          </a:p>
          <a:p>
            <a:r>
              <a:rPr lang="en-US" dirty="0" smtClean="0"/>
              <a:t>Born </a:t>
            </a:r>
            <a:r>
              <a:rPr lang="en-US" dirty="0" smtClean="0"/>
              <a:t>and </a:t>
            </a:r>
            <a:r>
              <a:rPr lang="en-US" dirty="0" smtClean="0"/>
              <a:t>raised just outside of Philadelphia, </a:t>
            </a:r>
            <a:r>
              <a:rPr lang="en-US" dirty="0" smtClean="0"/>
              <a:t>Pennsylvania</a:t>
            </a:r>
            <a:endParaRPr lang="en-US" dirty="0" smtClean="0"/>
          </a:p>
          <a:p>
            <a:r>
              <a:rPr lang="en-US" dirty="0" smtClean="0"/>
              <a:t> </a:t>
            </a:r>
            <a:r>
              <a:rPr lang="en-US" dirty="0" smtClean="0"/>
              <a:t>Graduated from </a:t>
            </a:r>
            <a:r>
              <a:rPr lang="en-US" dirty="0" smtClean="0"/>
              <a:t>LaSalle University with a Bachelor of Science degree in </a:t>
            </a:r>
            <a:r>
              <a:rPr lang="en-US" dirty="0" smtClean="0"/>
              <a:t>marketing </a:t>
            </a:r>
          </a:p>
          <a:p>
            <a:r>
              <a:rPr lang="en-US" dirty="0" smtClean="0"/>
              <a:t>Obtained degree </a:t>
            </a:r>
            <a:r>
              <a:rPr lang="en-US" dirty="0" smtClean="0"/>
              <a:t>in meteorology from Florida State University.</a:t>
            </a:r>
          </a:p>
          <a:p>
            <a:r>
              <a:rPr lang="en-US" dirty="0" smtClean="0"/>
              <a:t>Gave up teaching </a:t>
            </a:r>
            <a:r>
              <a:rPr lang="en-US" dirty="0" smtClean="0"/>
              <a:t>job at Tampa Catholic High School and became a full-time pro-life and disability rights advocate. </a:t>
            </a:r>
          </a:p>
          <a:p>
            <a:r>
              <a:rPr lang="en-US" dirty="0" smtClean="0"/>
              <a:t>Assists families in need of legal action to prevent their </a:t>
            </a:r>
            <a:r>
              <a:rPr lang="en-US" dirty="0" smtClean="0"/>
              <a:t>loved one from threat of withdrawal of nutrition and fluids.</a:t>
            </a:r>
            <a:endParaRPr lang="en-US" dirty="0" smtClean="0"/>
          </a:p>
          <a:p>
            <a:endParaRPr lang="en-US" dirty="0" smtClean="0"/>
          </a:p>
          <a:p>
            <a:pPr>
              <a:buNone/>
            </a:pPr>
            <a:r>
              <a:rPr lang="en-US" dirty="0" smtClean="0"/>
              <a:t>Terri </a:t>
            </a:r>
            <a:r>
              <a:rPr lang="en-US" dirty="0" err="1" smtClean="0"/>
              <a:t>Schiavo</a:t>
            </a:r>
            <a:r>
              <a:rPr lang="en-US" dirty="0" smtClean="0"/>
              <a:t> Life &amp; Hope Network. (</a:t>
            </a:r>
            <a:r>
              <a:rPr lang="en-US" dirty="0" err="1" smtClean="0"/>
              <a:t>n.d</a:t>
            </a:r>
            <a:r>
              <a:rPr lang="en-US" dirty="0" smtClean="0"/>
              <a:t>.). Retrieved from http://www.terrisfight.org/timeline/</a:t>
            </a:r>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lgn="ctr"/>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1905000"/>
            <a:ext cx="8229600" cy="4389120"/>
          </a:xfrm>
        </p:spPr>
        <p:txBody>
          <a:bodyPr>
            <a:noAutofit/>
          </a:bodyPr>
          <a:lstStyle/>
          <a:p>
            <a:r>
              <a:rPr lang="en-US" sz="2000" dirty="0" smtClean="0">
                <a:latin typeface="Times New Roman" pitchFamily="18" charset="0"/>
                <a:cs typeface="Times New Roman" pitchFamily="18" charset="0"/>
              </a:rPr>
              <a:t>Removing </a:t>
            </a:r>
            <a:r>
              <a:rPr lang="en-US" sz="2000" dirty="0" smtClean="0">
                <a:latin typeface="Times New Roman" pitchFamily="18" charset="0"/>
                <a:cs typeface="Times New Roman" pitchFamily="18" charset="0"/>
              </a:rPr>
              <a:t>the PEG tube is abuse and neglect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Catholic Church </a:t>
            </a:r>
            <a:r>
              <a:rPr lang="en-US" sz="2000" dirty="0" smtClean="0">
                <a:latin typeface="Times New Roman" pitchFamily="18" charset="0"/>
                <a:cs typeface="Times New Roman" pitchFamily="18" charset="0"/>
              </a:rPr>
              <a:t>also </a:t>
            </a:r>
            <a:r>
              <a:rPr lang="en-US" sz="2000" dirty="0" smtClean="0">
                <a:latin typeface="Times New Roman" pitchFamily="18" charset="0"/>
                <a:cs typeface="Times New Roman" pitchFamily="18" charset="0"/>
              </a:rPr>
              <a:t>against the tube removal: Pope Paul John II </a:t>
            </a:r>
            <a:r>
              <a:rPr lang="en-US" sz="2000" dirty="0" smtClean="0">
                <a:latin typeface="Times New Roman" pitchFamily="18" charset="0"/>
                <a:cs typeface="Times New Roman" pitchFamily="18" charset="0"/>
              </a:rPr>
              <a:t>spoke out saying that all patients must </a:t>
            </a:r>
            <a:r>
              <a:rPr lang="en-US" sz="2000" dirty="0" smtClean="0">
                <a:latin typeface="Times New Roman" pitchFamily="18" charset="0"/>
                <a:cs typeface="Times New Roman" pitchFamily="18" charset="0"/>
              </a:rPr>
              <a:t>receive nutrition and hydration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Terri </a:t>
            </a:r>
            <a:r>
              <a:rPr lang="en-US" sz="2000" dirty="0" smtClean="0">
                <a:latin typeface="Times New Roman" pitchFamily="18" charset="0"/>
                <a:cs typeface="Times New Roman" pitchFamily="18" charset="0"/>
              </a:rPr>
              <a:t>would choose not to “commit </a:t>
            </a:r>
            <a:r>
              <a:rPr lang="en-US" sz="2000" dirty="0" smtClean="0">
                <a:latin typeface="Times New Roman" pitchFamily="18" charset="0"/>
                <a:cs typeface="Times New Roman" pitchFamily="18" charset="0"/>
              </a:rPr>
              <a:t>a sin of the gravest proportions by foregoing treatment to effect her own death in defiance of her religious faith's express  and recent instructions to the </a:t>
            </a:r>
            <a:r>
              <a:rPr lang="en-US" sz="2000" dirty="0" smtClean="0">
                <a:latin typeface="Times New Roman" pitchFamily="18" charset="0"/>
                <a:cs typeface="Times New Roman" pitchFamily="18" charset="0"/>
              </a:rPr>
              <a:t>contrary”</a:t>
            </a:r>
          </a:p>
          <a:p>
            <a:r>
              <a:rPr lang="en-US" sz="2000" dirty="0" smtClean="0">
                <a:latin typeface="Times New Roman" pitchFamily="18" charset="0"/>
                <a:cs typeface="Times New Roman" pitchFamily="18" charset="0"/>
              </a:rPr>
              <a:t>Starving </a:t>
            </a:r>
            <a:r>
              <a:rPr lang="en-US" sz="2000" dirty="0" smtClean="0">
                <a:latin typeface="Times New Roman" pitchFamily="18" charset="0"/>
                <a:cs typeface="Times New Roman" pitchFamily="18" charset="0"/>
              </a:rPr>
              <a:t>Terri to death </a:t>
            </a:r>
            <a:r>
              <a:rPr lang="en-US" sz="2000" dirty="0" smtClean="0">
                <a:latin typeface="Times New Roman" pitchFamily="18" charset="0"/>
                <a:cs typeface="Times New Roman" pitchFamily="18" charset="0"/>
              </a:rPr>
              <a:t>is murder</a:t>
            </a:r>
          </a:p>
          <a:p>
            <a:r>
              <a:rPr lang="en-US" sz="2000" dirty="0" smtClean="0">
                <a:latin typeface="Times New Roman" pitchFamily="18" charset="0"/>
                <a:cs typeface="Times New Roman" pitchFamily="18" charset="0"/>
              </a:rPr>
              <a:t>Majority view does not correspond with morality. Public opinion polls change frequently, but morality of life and death does not change</a:t>
            </a:r>
          </a:p>
          <a:p>
            <a:pPr>
              <a:buNone/>
            </a:pPr>
            <a:endParaRPr lang="en-US" sz="2000" dirty="0" smtClean="0">
              <a:latin typeface="Times New Roman" pitchFamily="18" charset="0"/>
              <a:cs typeface="Times New Roman" pitchFamily="18" charset="0"/>
            </a:endParaRPr>
          </a:p>
          <a:p>
            <a:pPr>
              <a:buNone/>
            </a:pPr>
            <a:r>
              <a:rPr lang="en-US" sz="2000" dirty="0" err="1" smtClean="0">
                <a:latin typeface="Times New Roman" pitchFamily="18" charset="0"/>
                <a:cs typeface="Times New Roman" pitchFamily="18" charset="0"/>
              </a:rPr>
              <a:t>Klugman</a:t>
            </a:r>
            <a:r>
              <a:rPr lang="en-US" sz="2000" dirty="0" smtClean="0">
                <a:latin typeface="Times New Roman" pitchFamily="18" charset="0"/>
                <a:cs typeface="Times New Roman" pitchFamily="18" charset="0"/>
              </a:rPr>
              <a:t>, C. (2006). Reframing Terri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one family's story of morality, ethics, &amp; politics. </a:t>
            </a:r>
            <a:r>
              <a:rPr lang="en-US" sz="2000" i="1" dirty="0" smtClean="0">
                <a:latin typeface="Times New Roman" pitchFamily="18" charset="0"/>
                <a:cs typeface="Times New Roman" pitchFamily="18" charset="0"/>
              </a:rPr>
              <a:t>Internet Journal Of Law, Healthcare &amp;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Key Elements of the Perspective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Awareness of self and of </a:t>
            </a:r>
            <a:r>
              <a:rPr lang="en-US" dirty="0" err="1" smtClean="0"/>
              <a:t>environmentis</a:t>
            </a:r>
            <a:r>
              <a:rPr lang="en-US" dirty="0" smtClean="0"/>
              <a:t> the feature </a:t>
            </a:r>
            <a:r>
              <a:rPr lang="en-US" dirty="0" smtClean="0"/>
              <a:t>that distinguishes PVS </a:t>
            </a:r>
            <a:r>
              <a:rPr lang="en-US" dirty="0" smtClean="0"/>
              <a:t>from minimally </a:t>
            </a:r>
            <a:r>
              <a:rPr lang="en-US" dirty="0" smtClean="0"/>
              <a:t>conscious state (MCS</a:t>
            </a:r>
            <a:r>
              <a:rPr lang="en-US" dirty="0" smtClean="0"/>
              <a:t>).</a:t>
            </a:r>
          </a:p>
          <a:p>
            <a:r>
              <a:rPr lang="en-US" dirty="0" smtClean="0"/>
              <a:t>MCS is evident of improvement and warrants aggressive therapy</a:t>
            </a:r>
          </a:p>
          <a:p>
            <a:r>
              <a:rPr lang="en-US" dirty="0" smtClean="0"/>
              <a:t>Courts are </a:t>
            </a:r>
            <a:r>
              <a:rPr lang="en-US" dirty="0" smtClean="0"/>
              <a:t>poorly equipped to understand </a:t>
            </a:r>
            <a:r>
              <a:rPr lang="en-US" dirty="0" smtClean="0"/>
              <a:t>the complex </a:t>
            </a:r>
            <a:r>
              <a:rPr lang="en-US" dirty="0" smtClean="0"/>
              <a:t>issues </a:t>
            </a:r>
            <a:r>
              <a:rPr lang="en-US" dirty="0" smtClean="0"/>
              <a:t>used </a:t>
            </a:r>
            <a:r>
              <a:rPr lang="en-US" dirty="0" smtClean="0"/>
              <a:t>to describe a continuum of awareness </a:t>
            </a:r>
            <a:r>
              <a:rPr lang="en-US" dirty="0" smtClean="0"/>
              <a:t>in neurologically </a:t>
            </a:r>
            <a:r>
              <a:rPr lang="en-US" dirty="0" smtClean="0"/>
              <a:t>devastated patients.</a:t>
            </a:r>
            <a:endParaRPr lang="en-US" dirty="0" smtClean="0"/>
          </a:p>
          <a:p>
            <a:endParaRPr lang="en-US" sz="2800" dirty="0" smtClean="0"/>
          </a:p>
          <a:p>
            <a:pPr marL="0" indent="0">
              <a:spcBef>
                <a:spcPts val="0"/>
              </a:spcBef>
              <a:buClrTx/>
              <a:buSzTx/>
              <a:buNone/>
              <a:defRPr/>
            </a:pPr>
            <a:r>
              <a:rPr lang="en-US" sz="2800" dirty="0" err="1" smtClean="0"/>
              <a:t>Huntoon</a:t>
            </a:r>
            <a:r>
              <a:rPr lang="en-US" sz="2800" dirty="0" smtClean="0"/>
              <a:t>, L. (2005). The perilous vegetative state.  </a:t>
            </a:r>
            <a:r>
              <a:rPr lang="en-US" sz="2800" i="1" dirty="0" smtClean="0"/>
              <a:t>Journal of American Physicians and Surgeons</a:t>
            </a:r>
            <a:r>
              <a:rPr lang="en-US" sz="2800" dirty="0" smtClean="0"/>
              <a:t> </a:t>
            </a:r>
            <a:r>
              <a:rPr lang="en-US" sz="2800" i="1" dirty="0" smtClean="0"/>
              <a:t>10</a:t>
            </a:r>
            <a:r>
              <a:rPr lang="en-US" sz="2800" dirty="0" smtClean="0"/>
              <a:t>(2)</a:t>
            </a:r>
            <a:r>
              <a:rPr lang="en-US" sz="2800" b="1" dirty="0" smtClean="0"/>
              <a:t>, </a:t>
            </a:r>
            <a:r>
              <a:rPr lang="en-US" sz="2800" dirty="0" smtClean="0"/>
              <a:t>35-36.</a:t>
            </a:r>
            <a:r>
              <a:rPr lang="en-US" sz="2800" b="1" dirty="0" smtClean="0"/>
              <a:t> </a:t>
            </a:r>
            <a:endParaRPr lang="en-US" sz="28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Elements of the Perspective</a:t>
            </a:r>
            <a:endParaRPr lang="en-US" dirty="0"/>
          </a:p>
        </p:txBody>
      </p:sp>
      <p:sp>
        <p:nvSpPr>
          <p:cNvPr id="3" name="Content Placeholder 2"/>
          <p:cNvSpPr>
            <a:spLocks noGrp="1"/>
          </p:cNvSpPr>
          <p:nvPr>
            <p:ph idx="1"/>
          </p:nvPr>
        </p:nvSpPr>
        <p:spPr/>
        <p:txBody>
          <a:bodyPr>
            <a:normAutofit fontScale="92500"/>
          </a:bodyPr>
          <a:lstStyle/>
          <a:p>
            <a:r>
              <a:rPr lang="en-US" dirty="0" smtClean="0"/>
              <a:t>Terri’s “in a state of “minimal consciousness” (Merrell, 2009)</a:t>
            </a:r>
          </a:p>
          <a:p>
            <a:r>
              <a:rPr lang="en-US" dirty="0" smtClean="0"/>
              <a:t>George Bush told </a:t>
            </a:r>
            <a:r>
              <a:rPr lang="en-US" dirty="0" smtClean="0"/>
              <a:t>a crowd in Tucson, Arizona</a:t>
            </a:r>
            <a:r>
              <a:rPr lang="en-US" dirty="0" smtClean="0"/>
              <a:t>: “Democrats </a:t>
            </a:r>
            <a:r>
              <a:rPr lang="en-US" dirty="0" smtClean="0"/>
              <a:t>and Republicans in Congress </a:t>
            </a:r>
            <a:r>
              <a:rPr lang="en-US" dirty="0" smtClean="0"/>
              <a:t>came together </a:t>
            </a:r>
            <a:r>
              <a:rPr lang="en-US" dirty="0" smtClean="0"/>
              <a:t>last night to give Terri </a:t>
            </a:r>
            <a:r>
              <a:rPr lang="en-US" dirty="0" err="1" smtClean="0"/>
              <a:t>Schiavo’s</a:t>
            </a:r>
            <a:r>
              <a:rPr lang="en-US" dirty="0" smtClean="0"/>
              <a:t> </a:t>
            </a:r>
            <a:r>
              <a:rPr lang="en-US" dirty="0" smtClean="0"/>
              <a:t>parents another </a:t>
            </a:r>
            <a:r>
              <a:rPr lang="en-US" dirty="0" smtClean="0"/>
              <a:t>opportunity to save their daughter’s </a:t>
            </a:r>
            <a:r>
              <a:rPr lang="en-US" dirty="0" err="1" smtClean="0"/>
              <a:t>life.This</a:t>
            </a:r>
            <a:r>
              <a:rPr lang="en-US" dirty="0" smtClean="0"/>
              <a:t> </a:t>
            </a:r>
            <a:r>
              <a:rPr lang="en-US" dirty="0" smtClean="0"/>
              <a:t>is a complex case with serious issues but, </a:t>
            </a:r>
            <a:r>
              <a:rPr lang="en-US" dirty="0" smtClean="0"/>
              <a:t>in </a:t>
            </a:r>
            <a:r>
              <a:rPr lang="en-US" dirty="0" err="1" smtClean="0"/>
              <a:t>nextraordinary</a:t>
            </a:r>
            <a:r>
              <a:rPr lang="en-US" dirty="0" smtClean="0"/>
              <a:t> </a:t>
            </a:r>
            <a:r>
              <a:rPr lang="en-US" dirty="0" smtClean="0"/>
              <a:t>circumstances like this, it is </a:t>
            </a:r>
            <a:r>
              <a:rPr lang="en-US" dirty="0" smtClean="0"/>
              <a:t>always wise </a:t>
            </a:r>
            <a:r>
              <a:rPr lang="en-US" dirty="0" smtClean="0"/>
              <a:t>to err </a:t>
            </a:r>
            <a:r>
              <a:rPr lang="en-US" dirty="0" smtClean="0"/>
              <a:t>on the side of life” (Merrill, 2009)</a:t>
            </a:r>
          </a:p>
          <a:p>
            <a:pPr>
              <a:buNone/>
            </a:pPr>
            <a:r>
              <a:rPr lang="en-US" dirty="0" smtClean="0"/>
              <a:t>Merrell, D. (2009). Erring on the side of life: the case of Terri </a:t>
            </a:r>
            <a:r>
              <a:rPr lang="en-US" dirty="0" err="1" smtClean="0"/>
              <a:t>Schiavo</a:t>
            </a:r>
            <a:r>
              <a:rPr lang="en-US" dirty="0" smtClean="0"/>
              <a:t>. </a:t>
            </a:r>
            <a:r>
              <a:rPr lang="en-US" i="1" dirty="0" smtClean="0"/>
              <a:t>Journal Of Medical Ethics</a:t>
            </a:r>
            <a:r>
              <a:rPr lang="en-US" dirty="0" smtClean="0"/>
              <a:t>, </a:t>
            </a:r>
            <a:r>
              <a:rPr lang="en-US" i="1" dirty="0" smtClean="0"/>
              <a:t>35</a:t>
            </a:r>
            <a:r>
              <a:rPr lang="en-US" dirty="0" smtClean="0"/>
              <a:t>(5), 323-325. doi:10.1136/jme.2007.023002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p:txBody>
          <a:bodyPr>
            <a:normAutofit fontScale="40000" lnSpcReduction="20000"/>
          </a:bodyPr>
          <a:lstStyle/>
          <a:p>
            <a:r>
              <a:rPr lang="en-US" sz="4400" dirty="0" smtClean="0">
                <a:latin typeface="Times New Roman" pitchFamily="18" charset="0"/>
                <a:cs typeface="Times New Roman" pitchFamily="18" charset="0"/>
              </a:rPr>
              <a:t>“No </a:t>
            </a:r>
            <a:r>
              <a:rPr lang="en-US" sz="4400" dirty="0" smtClean="0">
                <a:latin typeface="Times New Roman" pitchFamily="18" charset="0"/>
                <a:cs typeface="Times New Roman" pitchFamily="18" charset="0"/>
              </a:rPr>
              <a:t>one can say exactly how much awareness a patient </a:t>
            </a:r>
            <a:r>
              <a:rPr lang="en-US" sz="4400" dirty="0" smtClean="0">
                <a:latin typeface="Times New Roman" pitchFamily="18" charset="0"/>
                <a:cs typeface="Times New Roman" pitchFamily="18" charset="0"/>
              </a:rPr>
              <a:t>must display </a:t>
            </a:r>
            <a:r>
              <a:rPr lang="en-US" sz="4400" dirty="0" smtClean="0">
                <a:latin typeface="Times New Roman" pitchFamily="18" charset="0"/>
                <a:cs typeface="Times New Roman" pitchFamily="18" charset="0"/>
              </a:rPr>
              <a:t>in order to qualify for continued food and water. </a:t>
            </a: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Is </a:t>
            </a:r>
            <a:r>
              <a:rPr lang="en-US" sz="4400" dirty="0" smtClean="0">
                <a:latin typeface="Times New Roman" pitchFamily="18" charset="0"/>
                <a:cs typeface="Times New Roman" pitchFamily="18" charset="0"/>
              </a:rPr>
              <a:t>a smile </a:t>
            </a:r>
            <a:r>
              <a:rPr lang="en-US" sz="4400" dirty="0" smtClean="0">
                <a:latin typeface="Times New Roman" pitchFamily="18" charset="0"/>
                <a:cs typeface="Times New Roman" pitchFamily="18" charset="0"/>
              </a:rPr>
              <a:t>in response </a:t>
            </a:r>
            <a:r>
              <a:rPr lang="en-US" sz="4400" dirty="0" smtClean="0">
                <a:latin typeface="Times New Roman" pitchFamily="18" charset="0"/>
                <a:cs typeface="Times New Roman" pitchFamily="18" charset="0"/>
              </a:rPr>
              <a:t>to a </a:t>
            </a:r>
            <a:r>
              <a:rPr lang="en-US" sz="4400" dirty="0" err="1" smtClean="0">
                <a:latin typeface="Times New Roman" pitchFamily="18" charset="0"/>
                <a:cs typeface="Times New Roman" pitchFamily="18" charset="0"/>
              </a:rPr>
              <a:t>mother.s</a:t>
            </a:r>
            <a:r>
              <a:rPr lang="en-US" sz="4400" dirty="0" smtClean="0">
                <a:latin typeface="Times New Roman" pitchFamily="18" charset="0"/>
                <a:cs typeface="Times New Roman" pitchFamily="18" charset="0"/>
              </a:rPr>
              <a:t> kind words sufficient? </a:t>
            </a: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Is </a:t>
            </a:r>
            <a:r>
              <a:rPr lang="en-US" sz="4400" dirty="0" smtClean="0">
                <a:latin typeface="Times New Roman" pitchFamily="18" charset="0"/>
                <a:cs typeface="Times New Roman" pitchFamily="18" charset="0"/>
              </a:rPr>
              <a:t>visually tracking </a:t>
            </a:r>
            <a:r>
              <a:rPr lang="en-US" sz="4400" dirty="0" smtClean="0">
                <a:latin typeface="Times New Roman" pitchFamily="18" charset="0"/>
                <a:cs typeface="Times New Roman" pitchFamily="18" charset="0"/>
              </a:rPr>
              <a:t>a balloon </a:t>
            </a:r>
            <a:r>
              <a:rPr lang="en-US" sz="4400" dirty="0" smtClean="0">
                <a:latin typeface="Times New Roman" pitchFamily="18" charset="0"/>
                <a:cs typeface="Times New Roman" pitchFamily="18" charset="0"/>
              </a:rPr>
              <a:t>over a sustained period enough? </a:t>
            </a: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What </a:t>
            </a:r>
            <a:r>
              <a:rPr lang="en-US" sz="4400" dirty="0" smtClean="0">
                <a:latin typeface="Times New Roman" pitchFamily="18" charset="0"/>
                <a:cs typeface="Times New Roman" pitchFamily="18" charset="0"/>
              </a:rPr>
              <a:t>about grimacing </a:t>
            </a:r>
            <a:r>
              <a:rPr lang="en-US" sz="4400" dirty="0" smtClean="0">
                <a:latin typeface="Times New Roman" pitchFamily="18" charset="0"/>
                <a:cs typeface="Times New Roman" pitchFamily="18" charset="0"/>
              </a:rPr>
              <a:t>and turning </a:t>
            </a:r>
            <a:r>
              <a:rPr lang="en-US" sz="4400" dirty="0" err="1" smtClean="0">
                <a:latin typeface="Times New Roman" pitchFamily="18" charset="0"/>
                <a:cs typeface="Times New Roman" pitchFamily="18" charset="0"/>
              </a:rPr>
              <a:t>one”s</a:t>
            </a:r>
            <a:r>
              <a:rPr lang="en-US" sz="4400"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head away from an unwanted swab around </a:t>
            </a:r>
            <a:r>
              <a:rPr lang="en-US" sz="4400" dirty="0" smtClean="0">
                <a:latin typeface="Times New Roman" pitchFamily="18" charset="0"/>
                <a:cs typeface="Times New Roman" pitchFamily="18" charset="0"/>
              </a:rPr>
              <a:t>the mouth</a:t>
            </a:r>
            <a:r>
              <a:rPr lang="en-US" sz="4400" dirty="0" smtClean="0">
                <a:latin typeface="Times New Roman" pitchFamily="18" charset="0"/>
                <a:cs typeface="Times New Roman" pitchFamily="18" charset="0"/>
              </a:rPr>
              <a:t>? </a:t>
            </a: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What </a:t>
            </a:r>
            <a:r>
              <a:rPr lang="en-US" sz="4400" dirty="0" smtClean="0">
                <a:latin typeface="Times New Roman" pitchFamily="18" charset="0"/>
                <a:cs typeface="Times New Roman" pitchFamily="18" charset="0"/>
              </a:rPr>
              <a:t>happens if the patient is tired from physical therapy </a:t>
            </a:r>
            <a:r>
              <a:rPr lang="en-US" sz="4400" dirty="0" smtClean="0">
                <a:latin typeface="Times New Roman" pitchFamily="18" charset="0"/>
                <a:cs typeface="Times New Roman" pitchFamily="18" charset="0"/>
              </a:rPr>
              <a:t>or a </a:t>
            </a:r>
            <a:r>
              <a:rPr lang="en-US" sz="4400" dirty="0" smtClean="0">
                <a:latin typeface="Times New Roman" pitchFamily="18" charset="0"/>
                <a:cs typeface="Times New Roman" pitchFamily="18" charset="0"/>
              </a:rPr>
              <a:t>bath when the doctor comes by to evaluate</a:t>
            </a:r>
            <a:r>
              <a:rPr lang="en-US" sz="4400" dirty="0" smtClean="0">
                <a:latin typeface="Times New Roman" pitchFamily="18" charset="0"/>
                <a:cs typeface="Times New Roman" pitchFamily="18" charset="0"/>
              </a:rPr>
              <a:t>?</a:t>
            </a:r>
          </a:p>
          <a:p>
            <a:r>
              <a:rPr lang="en-US" sz="4400" dirty="0" smtClean="0">
                <a:latin typeface="Times New Roman" pitchFamily="18" charset="0"/>
                <a:cs typeface="Times New Roman" pitchFamily="18" charset="0"/>
              </a:rPr>
              <a:t>You have the right to remain silent and </a:t>
            </a:r>
            <a:r>
              <a:rPr lang="en-US" sz="4400" dirty="0" smtClean="0">
                <a:latin typeface="Times New Roman" pitchFamily="18" charset="0"/>
                <a:cs typeface="Times New Roman" pitchFamily="18" charset="0"/>
              </a:rPr>
              <a:t>not respond</a:t>
            </a:r>
            <a:r>
              <a:rPr lang="en-US" sz="4400" dirty="0" smtClean="0">
                <a:latin typeface="Times New Roman" pitchFamily="18" charset="0"/>
                <a:cs typeface="Times New Roman" pitchFamily="18" charset="0"/>
              </a:rPr>
              <a:t>, but if you choose not to respond or are unable to </a:t>
            </a:r>
            <a:r>
              <a:rPr lang="en-US" sz="4400" dirty="0" smtClean="0">
                <a:latin typeface="Times New Roman" pitchFamily="18" charset="0"/>
                <a:cs typeface="Times New Roman" pitchFamily="18" charset="0"/>
              </a:rPr>
              <a:t>respond, your </a:t>
            </a:r>
            <a:r>
              <a:rPr lang="en-US" sz="4400" dirty="0" smtClean="0">
                <a:latin typeface="Times New Roman" pitchFamily="18" charset="0"/>
                <a:cs typeface="Times New Roman" pitchFamily="18" charset="0"/>
              </a:rPr>
              <a:t>food and water may be taken away by a court of </a:t>
            </a:r>
            <a:r>
              <a:rPr lang="en-US" sz="4400" dirty="0" smtClean="0">
                <a:latin typeface="Times New Roman" pitchFamily="18" charset="0"/>
                <a:cs typeface="Times New Roman" pitchFamily="18" charset="0"/>
              </a:rPr>
              <a:t>law” (</a:t>
            </a:r>
            <a:r>
              <a:rPr lang="en-US" sz="4400" dirty="0" err="1" smtClean="0">
                <a:latin typeface="Times New Roman" pitchFamily="18" charset="0"/>
                <a:cs typeface="Times New Roman" pitchFamily="18" charset="0"/>
              </a:rPr>
              <a:t>Huntoon</a:t>
            </a:r>
            <a:r>
              <a:rPr lang="en-US" sz="4400" dirty="0" smtClean="0">
                <a:latin typeface="Times New Roman" pitchFamily="18" charset="0"/>
                <a:cs typeface="Times New Roman" pitchFamily="18" charset="0"/>
              </a:rPr>
              <a:t>, 2005)</a:t>
            </a:r>
            <a:endParaRPr lang="en-US" sz="4400" dirty="0" smtClean="0">
              <a:latin typeface="Times New Roman" pitchFamily="18" charset="0"/>
              <a:cs typeface="Times New Roman" pitchFamily="18" charset="0"/>
            </a:endParaRP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4500" dirty="0" smtClean="0"/>
          </a:p>
          <a:p>
            <a:pPr>
              <a:spcBef>
                <a:spcPts val="0"/>
              </a:spcBef>
              <a:buClrTx/>
              <a:buSzTx/>
              <a:defRPr/>
            </a:pPr>
            <a:r>
              <a:rPr lang="en-US" sz="4500" dirty="0" err="1" smtClean="0"/>
              <a:t>Huntoon</a:t>
            </a:r>
            <a:r>
              <a:rPr lang="en-US" sz="4500" dirty="0" smtClean="0"/>
              <a:t>, L. (2005). The perilous vegetative state.  </a:t>
            </a:r>
            <a:r>
              <a:rPr lang="en-US" sz="4500" i="1" dirty="0" smtClean="0"/>
              <a:t>Journal of American Physicians and Surgeons</a:t>
            </a:r>
            <a:r>
              <a:rPr lang="en-US" sz="4500" dirty="0" smtClean="0"/>
              <a:t> </a:t>
            </a:r>
            <a:r>
              <a:rPr lang="en-US" sz="4500" i="1" dirty="0" smtClean="0"/>
              <a:t>10</a:t>
            </a:r>
            <a:r>
              <a:rPr lang="en-US" sz="4500" dirty="0" smtClean="0"/>
              <a:t>(2)</a:t>
            </a:r>
            <a:r>
              <a:rPr lang="en-US" sz="4500" b="1" dirty="0" smtClean="0"/>
              <a:t>, </a:t>
            </a:r>
            <a:r>
              <a:rPr lang="en-US" sz="4500" dirty="0" smtClean="0"/>
              <a:t>35-36.</a:t>
            </a:r>
            <a:r>
              <a:rPr lang="en-US" sz="4500" b="1" dirty="0" smtClean="0"/>
              <a:t> </a:t>
            </a:r>
            <a:endParaRPr lang="en-US" sz="4500"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lstStyle/>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After losing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p>
          <a:p>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(cont’d)</a:t>
            </a:r>
            <a:endParaRPr lang="en-US" dirty="0"/>
          </a:p>
        </p:txBody>
      </p:sp>
      <p:sp>
        <p:nvSpPr>
          <p:cNvPr id="4" name="TextBox 3"/>
          <p:cNvSpPr txBox="1"/>
          <p:nvPr/>
        </p:nvSpPr>
        <p:spPr>
          <a:xfrm>
            <a:off x="4953000" y="2362200"/>
            <a:ext cx="3886200" cy="3323987"/>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457200" y="19050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3416320"/>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alleged failure to diagnose eating disorder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$750,000 in the settlement.</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Settlement was placed in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Husband received $300,000 for personal losses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r>
              <a:rPr lang="en-US" dirty="0" err="1" smtClean="0"/>
              <a:t>con’t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a:t>
            </a:r>
          </a:p>
          <a:p>
            <a:pPr lvl="2">
              <a:buBlip>
                <a:blip r:embed="rId2"/>
              </a:buBlip>
            </a:pP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r>
              <a:rPr lang="en-US" sz="1800" dirty="0" smtClean="0">
                <a:latin typeface="Times New Roman" pitchFamily="18" charset="0"/>
                <a:cs typeface="Times New Roman" pitchFamily="18" charset="0"/>
              </a:rPr>
              <a:t>Michael changed code status:  DNR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1">
              <a:buBlip>
                <a:blip r:embed="rId2"/>
              </a:buBlip>
            </a:pPr>
            <a:r>
              <a:rPr lang="en-US" sz="2000" dirty="0" smtClean="0">
                <a:latin typeface="Times New Roman" pitchFamily="18" charset="0"/>
                <a:cs typeface="Times New Roman" pitchFamily="18" charset="0"/>
              </a:rPr>
              <a:t> 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830997"/>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withdraw Terri’s life support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2"/>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594</TotalTime>
  <Words>1478</Words>
  <Application>Microsoft Office PowerPoint</Application>
  <PresentationFormat>On-screen Show (4:3)</PresentationFormat>
  <Paragraphs>152</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Slide 1</vt:lpstr>
      <vt:lpstr>Introduction</vt:lpstr>
      <vt:lpstr>Theresa Marie Schiavo (cont’d)</vt:lpstr>
      <vt:lpstr>Chronological Facts</vt:lpstr>
      <vt:lpstr>Chronological Facts (cont’d)</vt:lpstr>
      <vt:lpstr>Chronological Facts-con’t</vt:lpstr>
      <vt:lpstr>Chronological Facts (cont’d)</vt:lpstr>
      <vt:lpstr>Chronological Facts (cont’d)</vt:lpstr>
      <vt:lpstr>Chronological Facts (cont’d)</vt:lpstr>
      <vt:lpstr>The Schindler Family</vt:lpstr>
      <vt:lpstr>The Schindler Family</vt:lpstr>
      <vt:lpstr>The Schindler Family</vt:lpstr>
      <vt:lpstr>  Key Elements of the Perspective</vt:lpstr>
      <vt:lpstr>  Key Elements of the Perspective</vt:lpstr>
      <vt:lpstr>Key Elements of the Perspective</vt:lpstr>
      <vt:lpstr>How much is “awareness”?</vt:lpstr>
      <vt:lpstr>         Ethical Principles</vt:lpstr>
      <vt:lpstr>     Impact on Nursing</vt:lpstr>
      <vt:lpstr>Future Impact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Alicia </cp:lastModifiedBy>
  <cp:revision>65</cp:revision>
  <dcterms:created xsi:type="dcterms:W3CDTF">2011-11-13T18:39:27Z</dcterms:created>
  <dcterms:modified xsi:type="dcterms:W3CDTF">2011-11-15T04:27:07Z</dcterms:modified>
</cp:coreProperties>
</file>