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61" r:id="rId3"/>
    <p:sldId id="264" r:id="rId4"/>
    <p:sldId id="262" r:id="rId5"/>
    <p:sldId id="265" r:id="rId6"/>
    <p:sldId id="263" r:id="rId7"/>
    <p:sldId id="266" r:id="rId8"/>
    <p:sldId id="267" r:id="rId9"/>
    <p:sldId id="268" r:id="rId10"/>
    <p:sldId id="271" r:id="rId11"/>
    <p:sldId id="272" r:id="rId12"/>
    <p:sldId id="257" r:id="rId13"/>
    <p:sldId id="258" r:id="rId14"/>
    <p:sldId id="259" r:id="rId15"/>
    <p:sldId id="270" r:id="rId16"/>
    <p:sldId id="269" r:id="rId17"/>
    <p:sldId id="260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4" autoAdjust="0"/>
  </p:normalViewPr>
  <p:slideViewPr>
    <p:cSldViewPr>
      <p:cViewPr>
        <p:scale>
          <a:sx n="75" d="100"/>
          <a:sy n="75" d="100"/>
        </p:scale>
        <p:origin x="-123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9E1373-928D-4EEA-B1FB-A76291891D63}" type="datetimeFigureOut">
              <a:rPr lang="en-US" smtClean="0"/>
              <a:t>11/14/2011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F1BA5-0AF9-4A82-AE41-62B95D822B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February 24, 2005, at the request of Governor Jeb Bush, Florida DCF investigating allegations of physical abuse by Michael against Terri </a:t>
            </a:r>
            <a:r>
              <a:rPr lang="en-US" dirty="0" err="1" smtClean="0"/>
              <a:t>Schiavo</a:t>
            </a:r>
            <a:r>
              <a:rPr lang="en-US" dirty="0" smtClean="0"/>
              <a:t> by </a:t>
            </a:r>
            <a:r>
              <a:rPr lang="en-US" dirty="0" err="1" smtClean="0"/>
              <a:t>Schindlers</a:t>
            </a:r>
            <a:endParaRPr lang="en-US" dirty="0" smtClean="0"/>
          </a:p>
          <a:p>
            <a:r>
              <a:rPr lang="en-US" dirty="0" smtClean="0"/>
              <a:t>March 8, 2005, Judge Greer denied </a:t>
            </a:r>
            <a:r>
              <a:rPr lang="en-US" dirty="0" err="1" smtClean="0"/>
              <a:t>Schindlers</a:t>
            </a:r>
            <a:r>
              <a:rPr lang="en-US" dirty="0" smtClean="0"/>
              <a:t>’ motion to allow Terri to receive fluids and nutrition orally</a:t>
            </a:r>
          </a:p>
          <a:p>
            <a:r>
              <a:rPr lang="en-US" dirty="0" smtClean="0"/>
              <a:t>March 19, 2005, the U. S. Supreme Court denied, the Schindler’s motion to reinsert Terri’s feeding tube</a:t>
            </a:r>
          </a:p>
          <a:p>
            <a:r>
              <a:rPr lang="en-US" dirty="0" smtClean="0"/>
              <a:t>March 2005 the U. S. Congress and President enter the conflict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F1BA5-0AF9-4A82-AE41-62B95D822B4B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March 21, 2005, George W. Bush signed the Protection of Incapacitated </a:t>
            </a:r>
          </a:p>
          <a:p>
            <a:r>
              <a:rPr lang="en-US" dirty="0" smtClean="0"/>
              <a:t>Governor Jeb Bush launched a special investigation events surrounding Terri’s collapse and Michael </a:t>
            </a:r>
            <a:r>
              <a:rPr lang="en-US" dirty="0" err="1" smtClean="0"/>
              <a:t>Schiavo’s</a:t>
            </a:r>
            <a:r>
              <a:rPr lang="en-US" dirty="0" smtClean="0"/>
              <a:t> call to 911</a:t>
            </a:r>
          </a:p>
          <a:p>
            <a:r>
              <a:rPr lang="en-US" dirty="0" smtClean="0"/>
              <a:t>On July 8, 2005, the special prosecutor announced no criminal wrongdoing by Michael related to the 911 call, </a:t>
            </a:r>
          </a:p>
          <a:p>
            <a:r>
              <a:rPr lang="en-US" dirty="0" smtClean="0"/>
              <a:t>The end of the state of Florida’s unprecedented involvement in the </a:t>
            </a:r>
            <a:r>
              <a:rPr lang="en-US" dirty="0" err="1" smtClean="0"/>
              <a:t>Schiavo</a:t>
            </a:r>
            <a:r>
              <a:rPr lang="en-US" dirty="0" smtClean="0"/>
              <a:t> case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F1BA5-0AF9-4A82-AE41-62B95D822B4B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Nurses face</a:t>
            </a:r>
            <a:r>
              <a:rPr lang="en-US" baseline="0" dirty="0" smtClean="0"/>
              <a:t> moral conflicts and distress.  Should they keep giving such things as a morphine infusion that can cause respiratory depression?  Fear of hastening death.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Should they assist in withdrawal or withholding of artificial nutrition and hydration?  Some may feel it is cruel and killing patients.</a:t>
            </a:r>
          </a:p>
          <a:p>
            <a:r>
              <a:rPr lang="en-US" baseline="0" dirty="0" smtClean="0"/>
              <a:t>Allow nurses the ability to cry and express own feelings of grief with family.  (Butts &amp; Rich, 2008)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F1BA5-0AF9-4A82-AE41-62B95D822B4B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Probably</a:t>
            </a:r>
            <a:r>
              <a:rPr lang="en-US" baseline="0" dirty="0" smtClean="0"/>
              <a:t> the biggest moral distress was the nurses participation in the withdrawal of artificial nutrition.  Although nurses have an obligation to provide compassionate and palliative care, the nurse also has a right to withdraw from treating and caring for a dying patient as long as another nurse has assumed that patient’s care.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F1BA5-0AF9-4A82-AE41-62B95D822B4B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Death can be a positive experience with compassionate acts.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F1BA5-0AF9-4A82-AE41-62B95D822B4B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F7AB72-B29B-4662-85D5-5A777BE3B3B0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915400" cy="8382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Terri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Schiavo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:  Parent’s Perspective</a:t>
            </a:r>
          </a:p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38800" y="5029200"/>
            <a:ext cx="3048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Alicia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Northen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Tenika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McMillan,  Sheila Roth, Lori Turner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Lakeview College of Nursing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RN407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November 16, 2011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thumbnai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2971800"/>
            <a:ext cx="3886200" cy="3276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400" y="6324600"/>
            <a:ext cx="15595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www.annointed.net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2133600"/>
            <a:ext cx="6590587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 February 24,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2005:</a:t>
            </a:r>
          </a:p>
          <a:p>
            <a:pPr lvl="1"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Governor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Jeb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requests DCF investigate physical abuse.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March 8,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2005:</a:t>
            </a:r>
          </a:p>
          <a:p>
            <a:pPr lvl="1"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Judge Greer denied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motion receive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fluids and nutrition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March 19,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2005:</a:t>
            </a:r>
          </a:p>
          <a:p>
            <a:pPr lvl="1"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Supreme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Court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denied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motion to reinsert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feeding tube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March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2005:</a:t>
            </a:r>
          </a:p>
          <a:p>
            <a:pPr lvl="1"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S. Congress and President enter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conflict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2133600"/>
            <a:ext cx="714304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March 21, 2005:</a:t>
            </a:r>
          </a:p>
          <a:p>
            <a:pPr lvl="1"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George W.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Bush:  Signed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Protection of Incapacitated </a:t>
            </a:r>
          </a:p>
          <a:p>
            <a:pPr lvl="1"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Governor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Jeb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Bush:</a:t>
            </a:r>
          </a:p>
          <a:p>
            <a:pPr lvl="2"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Launched investigation of events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surrounding Terri’s collapse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Investigated Michael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Schiavo’s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call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911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 July 8, 2005:</a:t>
            </a:r>
          </a:p>
          <a:p>
            <a:pPr lvl="1"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Special prosecutor:  No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criminal wrongdoing by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Michael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End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Florida’s unprecedented involvement 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Schiavo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case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856488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Key Elements of the Perspective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Ethical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Impact on </a:t>
            </a:r>
            <a:r>
              <a:rPr lang="en-US" dirty="0" smtClean="0"/>
              <a:t>Nursing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001000" cy="438912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Moral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Distress</a:t>
            </a:r>
          </a:p>
          <a:p>
            <a:pPr marL="0" indent="0" algn="ctr"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Sights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sounds, smells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death are emotionally draining</a:t>
            </a:r>
          </a:p>
          <a:p>
            <a:pP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Nurses need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sort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own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feelings toward euthanasia</a:t>
            </a:r>
          </a:p>
          <a:p>
            <a:pPr lvl="1"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While still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need to meet family needs</a:t>
            </a:r>
          </a:p>
          <a:p>
            <a:pP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Need to deal with own feelings of loss and grief </a:t>
            </a:r>
          </a:p>
        </p:txBody>
      </p:sp>
      <p:sp>
        <p:nvSpPr>
          <p:cNvPr id="5" name="Rectangle 4"/>
          <p:cNvSpPr/>
          <p:nvPr/>
        </p:nvSpPr>
        <p:spPr>
          <a:xfrm>
            <a:off x="6705600" y="6400800"/>
            <a:ext cx="17548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www.dreamstime.com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1293753751VU5o0J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24600" y="4953000"/>
            <a:ext cx="2362200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Impact on Nursing (cont’d)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0199" y="2286000"/>
            <a:ext cx="86152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Nurses: Moral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distress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Regarding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withholding/withdrawal of nutrition and hydration.</a:t>
            </a: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Removal of feeding tube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14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days later died from starvation and dehydration.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77000" y="6019800"/>
            <a:ext cx="21530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ajnoffthecharts.com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thumbnailCA0XTPQ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72200" y="4114800"/>
            <a:ext cx="22860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Impact on Nursing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2514600"/>
            <a:ext cx="640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Need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be honest with patient and family</a:t>
            </a:r>
          </a:p>
          <a:p>
            <a:pPr>
              <a:buBlip>
                <a:blip r:embed="rId3"/>
              </a:buBlip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Alleviate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pain and suffering</a:t>
            </a:r>
          </a:p>
          <a:p>
            <a:pPr>
              <a:buBlip>
                <a:blip r:embed="rId3"/>
              </a:buBlip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Educate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family on how to be supportive to loved one</a:t>
            </a:r>
          </a:p>
          <a:p>
            <a:pPr>
              <a:buBlip>
                <a:blip r:embed="rId3"/>
              </a:buBlip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Educate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community on need for advanced directives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77000" y="5562600"/>
            <a:ext cx="23386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http://www.actionnurses.com/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thumbnailCAY2O30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81800" y="2895600"/>
            <a:ext cx="1695450" cy="256222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Future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Blip>
                <a:blip r:embed="rId2"/>
              </a:buBlip>
            </a:pPr>
            <a:r>
              <a:rPr lang="en-US" dirty="0" smtClean="0"/>
              <a:t>Should the courts be involved in medical decision </a:t>
            </a:r>
            <a:r>
              <a:rPr lang="en-US" dirty="0" smtClean="0"/>
              <a:t>making</a:t>
            </a:r>
            <a:r>
              <a:rPr lang="en-US" dirty="0" smtClean="0"/>
              <a:t>?</a:t>
            </a:r>
            <a:endParaRPr lang="en-US" dirty="0" smtClean="0"/>
          </a:p>
          <a:p>
            <a:pPr lvl="1">
              <a:buBlip>
                <a:blip r:embed="rId2"/>
              </a:buBlip>
            </a:pPr>
            <a:endParaRPr lang="en-US" dirty="0" smtClean="0"/>
          </a:p>
          <a:p>
            <a:pPr lvl="1">
              <a:buBlip>
                <a:blip r:embed="rId2"/>
              </a:buBlip>
            </a:pPr>
            <a:r>
              <a:rPr lang="en-US" dirty="0" smtClean="0"/>
              <a:t>Should a consent be signed on admission regarding decisions of care if one should become incapacitated to make </a:t>
            </a:r>
            <a:r>
              <a:rPr lang="en-US" dirty="0" smtClean="0"/>
              <a:t>decisions?</a:t>
            </a:r>
          </a:p>
          <a:p>
            <a:pPr lvl="1">
              <a:buNone/>
            </a:pPr>
            <a:endParaRPr lang="en-US" dirty="0" smtClean="0"/>
          </a:p>
          <a:p>
            <a:pPr lvl="1">
              <a:buBlip>
                <a:blip r:embed="rId2"/>
              </a:buBlip>
            </a:pPr>
            <a:r>
              <a:rPr lang="en-US" dirty="0" smtClean="0"/>
              <a:t>Should a power of attorney be appointed on </a:t>
            </a:r>
            <a:r>
              <a:rPr lang="en-US" dirty="0" smtClean="0"/>
              <a:t>admission?</a:t>
            </a:r>
          </a:p>
          <a:p>
            <a:pPr lvl="1">
              <a:buNone/>
            </a:pPr>
            <a:endParaRPr lang="en-US" dirty="0" smtClean="0"/>
          </a:p>
          <a:p>
            <a:pPr lvl="1">
              <a:buBlip>
                <a:blip r:embed="rId2"/>
              </a:buBlip>
            </a:pPr>
            <a:r>
              <a:rPr lang="en-US" dirty="0" smtClean="0"/>
              <a:t>Should an advanced directive be placed in patients charts in physician’s office during routine </a:t>
            </a:r>
            <a:r>
              <a:rPr lang="en-US" dirty="0" smtClean="0"/>
              <a:t>physicals?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981200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Kollas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C., &amp; Boyer-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Kollas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B. (2006). Closing the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schiavo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case: an analysis of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                     	legal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reasoning. 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Journal Of Palliative Medicine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(5), 1145-1163.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68880"/>
            <a:ext cx="8229600" cy="4389120"/>
          </a:xfrm>
        </p:spPr>
        <p:txBody>
          <a:bodyPr>
            <a:normAutofit/>
          </a:bodyPr>
          <a:lstStyle/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Theresa Marie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Schiavo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commonly known as Terri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Born December 3, 1963, raised outside Philadelphia, PA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Terri struggled with childhood and adolescent obesity. 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1981,Terri’s senior year, attended  Catholic high school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Measured 5 feet 3 inches tall weighing 250 pounds. 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After losing 100 pounds on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NutriSystem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diet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Married Michael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Schiavo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November 3, 1984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Happily married by most court documents </a:t>
            </a:r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Theresa Marie </a:t>
            </a:r>
            <a:r>
              <a:rPr lang="en-US" dirty="0" err="1" smtClean="0"/>
              <a:t>Schiavo</a:t>
            </a:r>
            <a:r>
              <a:rPr lang="en-US" dirty="0" smtClean="0"/>
              <a:t> (cont’d)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53000" y="2362200"/>
            <a:ext cx="38862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Some accounts allege marital discord before her collapse.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Endured Infertility treatments.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Lost an additional 40 pounds during infertility treatments.</a:t>
            </a:r>
          </a:p>
          <a:p>
            <a:endParaRPr lang="en-US" dirty="0"/>
          </a:p>
        </p:txBody>
      </p:sp>
      <p:pic>
        <p:nvPicPr>
          <p:cNvPr id="5" name="Picture 4" descr="terri_schiavo1x4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2057400"/>
            <a:ext cx="3810000" cy="37528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00200" y="6172200"/>
            <a:ext cx="1511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wizbangblog.com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Chronological Facts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914400" y="1981200"/>
            <a:ext cx="7239000" cy="2514600"/>
          </a:xfrm>
        </p:spPr>
        <p:txBody>
          <a:bodyPr>
            <a:noAutofit/>
          </a:bodyPr>
          <a:lstStyle/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February 25, 1990, cardiac arrest, home 5:30 am</a:t>
            </a: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Cardiac arrhythmia caused from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hypokalemia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Second possible cause: use of epinephrine during resuscitation</a:t>
            </a: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June 18, 1990: Michael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Schiavo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appointed legal guardian</a:t>
            </a:r>
          </a:p>
          <a:p>
            <a:pPr lvl="2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 the Circuit Court Sixth Judicial Court, Florida </a:t>
            </a: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Determined incapacitated due to coma and anoxic encephalopathy</a:t>
            </a: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3 years, Terri received rehab in skilled nursing facilities</a:t>
            </a:r>
          </a:p>
          <a:p>
            <a:pPr>
              <a:lnSpc>
                <a:spcPct val="200000"/>
              </a:lnSpc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schiavo-brain-sc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71800" y="4648200"/>
            <a:ext cx="3047999" cy="184696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48400" y="6248400"/>
            <a:ext cx="26513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filsalustri.wordpress.com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1" y="2438400"/>
            <a:ext cx="7239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dirty="0" smtClean="0"/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enjoyed an “amicable” relationship with    Michael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Schiavo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January 1993, settled malpractice case against obstetrician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Lawsuit alleged failure to diagnose eating disorder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Michael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Schiavo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received $750,000 in the settlement.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Settlement was placed in trust for Terri’s care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Husband received $300,000 for personal losses</a:t>
            </a:r>
          </a:p>
          <a:p>
            <a:endParaRPr lang="en-US" dirty="0"/>
          </a:p>
        </p:txBody>
      </p:sp>
      <p:pic>
        <p:nvPicPr>
          <p:cNvPr id="20482" name="Picture 2" descr="https://edvance360.com/lakeviewcol/media/dropbox/terri%20schiav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4038600"/>
            <a:ext cx="2324100" cy="1743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Chronological </a:t>
            </a:r>
            <a:r>
              <a:rPr lang="en-US" dirty="0" smtClean="0"/>
              <a:t>Facts (</a:t>
            </a:r>
            <a:r>
              <a:rPr lang="en-US" dirty="0" err="1" smtClean="0"/>
              <a:t>con’t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7696200" cy="4150520"/>
          </a:xfrm>
        </p:spPr>
        <p:txBody>
          <a:bodyPr>
            <a:noAutofit/>
          </a:bodyPr>
          <a:lstStyle/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February 1993 post malpractice  suit:</a:t>
            </a:r>
          </a:p>
          <a:p>
            <a:pPr lvl="1">
              <a:buBlip>
                <a:blip r:embed="rId2"/>
              </a:buBlip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challenged Michael’s guardianship for the first time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Court designated John H.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Pecarek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attorney from Tampa</a:t>
            </a:r>
          </a:p>
          <a:p>
            <a:pPr lvl="2"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erri’s Guardian Ad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Early 1994:</a:t>
            </a:r>
          </a:p>
          <a:p>
            <a:pPr lvl="1">
              <a:buBlip>
                <a:blip r:embed="rId2"/>
              </a:buBlip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Michael’s attitude toward Terri’s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prognosis began to change</a:t>
            </a:r>
          </a:p>
          <a:p>
            <a:pPr lvl="1"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Terri 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ransferred to extended care facility Largo, Florida, 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Terri developed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UTI,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Michael changed code status:  DNR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3657600"/>
            <a:ext cx="72390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March 1, 1994: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John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Pecarek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released Guardian Ad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report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Described no inappropriate actions by Michael</a:t>
            </a:r>
          </a:p>
          <a:p>
            <a:pPr lvl="1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Two more years of litigation: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Guardianship court dismissed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actions:  Remove Michael’s guardianship</a:t>
            </a:r>
          </a:p>
          <a:p>
            <a:pPr>
              <a:buBlip>
                <a:blip r:embed="rId2"/>
              </a:buBlip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438400"/>
            <a:ext cx="75620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Extended care facility’s staff objected to this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Michael revoked the DNR order	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Transferred Terri to a different long-term facility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2438400"/>
            <a:ext cx="8487965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Blip>
                <a:blip r:embed="rId2"/>
              </a:buBlip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May 1998:</a:t>
            </a:r>
          </a:p>
          <a:p>
            <a:pPr lvl="1"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Michael’s first court petition: Withdraw Terri’s life support.</a:t>
            </a:r>
          </a:p>
          <a:p>
            <a:pPr lvl="2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On June 11, 1998:</a:t>
            </a:r>
          </a:p>
          <a:p>
            <a:pPr lvl="1"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Court appointed  new Guardian Ad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Richard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27432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Three years later (7 years after her collapse):</a:t>
            </a:r>
          </a:p>
          <a:p>
            <a:pPr lvl="1"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Michael began legal plan withdraw Terri’s life support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743200"/>
            <a:ext cx="766453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December 29, 1998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released report, confirmed persistent vegetative state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recommended denial of Michael’s petition for withdrawal </a:t>
            </a:r>
          </a:p>
          <a:p>
            <a:pPr lvl="2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Unless there was more evidence of Terri’s wishes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927</TotalTime>
  <Words>1084</Words>
  <Application>Microsoft Office PowerPoint</Application>
  <PresentationFormat>On-screen Show (4:3)</PresentationFormat>
  <Paragraphs>156</Paragraphs>
  <Slides>18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Slide 1</vt:lpstr>
      <vt:lpstr>Introduction</vt:lpstr>
      <vt:lpstr>Theresa Marie Schiavo (cont’d)</vt:lpstr>
      <vt:lpstr>Chronological Facts</vt:lpstr>
      <vt:lpstr>Chronological Facts (cont’d)</vt:lpstr>
      <vt:lpstr>Chronological Facts (con’t)</vt:lpstr>
      <vt:lpstr>Chronological Facts (cont’d)</vt:lpstr>
      <vt:lpstr>Chronological Facts (cont’d)</vt:lpstr>
      <vt:lpstr>Chronological Facts (cont’d)</vt:lpstr>
      <vt:lpstr>Chronological Facts (cont’d)</vt:lpstr>
      <vt:lpstr>Chronological Facts (cont’d)</vt:lpstr>
      <vt:lpstr>  Key Elements of the Perspective</vt:lpstr>
      <vt:lpstr>         Ethical Principles</vt:lpstr>
      <vt:lpstr>     Impact on Nursing </vt:lpstr>
      <vt:lpstr>Impact on Nursing (cont’d) </vt:lpstr>
      <vt:lpstr>Impact on Nursing (cont’d)</vt:lpstr>
      <vt:lpstr>Future Impact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Alicia</dc:creator>
  <cp:lastModifiedBy>sheila roth</cp:lastModifiedBy>
  <cp:revision>71</cp:revision>
  <dcterms:created xsi:type="dcterms:W3CDTF">2011-11-13T18:39:27Z</dcterms:created>
  <dcterms:modified xsi:type="dcterms:W3CDTF">2011-11-15T02:09:46Z</dcterms:modified>
</cp:coreProperties>
</file>