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99" r:id="rId3"/>
    <p:sldId id="271" r:id="rId4"/>
    <p:sldId id="270" r:id="rId5"/>
    <p:sldId id="269" r:id="rId6"/>
    <p:sldId id="261" r:id="rId7"/>
    <p:sldId id="264" r:id="rId8"/>
    <p:sldId id="262" r:id="rId9"/>
    <p:sldId id="265" r:id="rId10"/>
    <p:sldId id="297" r:id="rId11"/>
    <p:sldId id="263" r:id="rId12"/>
    <p:sldId id="300" r:id="rId13"/>
    <p:sldId id="267" r:id="rId14"/>
    <p:sldId id="268" r:id="rId15"/>
    <p:sldId id="257" r:id="rId16"/>
    <p:sldId id="275" r:id="rId17"/>
    <p:sldId id="274" r:id="rId18"/>
    <p:sldId id="258" r:id="rId19"/>
    <p:sldId id="277" r:id="rId20"/>
    <p:sldId id="284" r:id="rId21"/>
    <p:sldId id="298" r:id="rId22"/>
    <p:sldId id="285" r:id="rId23"/>
    <p:sldId id="283" r:id="rId24"/>
    <p:sldId id="259" r:id="rId25"/>
    <p:sldId id="280" r:id="rId26"/>
    <p:sldId id="281" r:id="rId27"/>
    <p:sldId id="260" r:id="rId28"/>
    <p:sldId id="278"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7097" autoAdjust="0"/>
  </p:normalViewPr>
  <p:slideViewPr>
    <p:cSldViewPr>
      <p:cViewPr>
        <p:scale>
          <a:sx n="75" d="100"/>
          <a:sy n="75" d="100"/>
        </p:scale>
        <p:origin x="-1236"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0A1127-268E-4F9E-9CB8-D6126B6B7F50}" type="datetimeFigureOut">
              <a:rPr lang="en-US" smtClean="0"/>
              <a:pPr/>
              <a:t>11/16/2011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54ED09-FA74-47DA-AB0A-75395C6FF57C}"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latin typeface="Times New Roman" pitchFamily="18" charset="0"/>
                <a:cs typeface="Times New Roman" pitchFamily="18" charset="0"/>
              </a:rPr>
              <a:t>Mary Schindler was married to Robert Schindler in January of 1963. </a:t>
            </a:r>
            <a:r>
              <a:rPr lang="en-US" dirty="0" smtClean="0">
                <a:latin typeface="Times New Roman" pitchFamily="18" charset="0"/>
                <a:cs typeface="Times New Roman" pitchFamily="18" charset="0"/>
              </a:rPr>
              <a:t>The Schindler’s daughter</a:t>
            </a:r>
            <a:r>
              <a:rPr lang="en-US" dirty="0" smtClean="0">
                <a:latin typeface="Times New Roman" pitchFamily="18" charset="0"/>
                <a:cs typeface="Times New Roman" pitchFamily="18" charset="0"/>
              </a:rPr>
              <a:t>, Theresa Marie Schindler, was born a year later on December 3, </a:t>
            </a:r>
            <a:r>
              <a:rPr lang="en-US" dirty="0" smtClean="0">
                <a:latin typeface="Times New Roman" pitchFamily="18" charset="0"/>
                <a:cs typeface="Times New Roman" pitchFamily="18" charset="0"/>
              </a:rPr>
              <a:t>1963. </a:t>
            </a:r>
            <a:r>
              <a:rPr lang="en-US" baseline="0" dirty="0" smtClean="0">
                <a:latin typeface="Times New Roman" pitchFamily="18" charset="0"/>
                <a:cs typeface="Times New Roman" pitchFamily="18" charset="0"/>
              </a:rPr>
              <a:t>  Robert, “Bobby,” was born in 1965 and Suzanne, the baby of the family, was </a:t>
            </a:r>
            <a:r>
              <a:rPr lang="en-US" dirty="0" smtClean="0">
                <a:latin typeface="Times New Roman" pitchFamily="18" charset="0"/>
                <a:cs typeface="Times New Roman" pitchFamily="18" charset="0"/>
              </a:rPr>
              <a:t>born </a:t>
            </a:r>
            <a:r>
              <a:rPr lang="en-US" dirty="0" smtClean="0">
                <a:latin typeface="Times New Roman" pitchFamily="18" charset="0"/>
                <a:cs typeface="Times New Roman" pitchFamily="18" charset="0"/>
              </a:rPr>
              <a:t>in 1968. </a:t>
            </a:r>
            <a:r>
              <a:rPr lang="en-US" dirty="0" smtClean="0">
                <a:latin typeface="Times New Roman" pitchFamily="18" charset="0"/>
                <a:cs typeface="Times New Roman" pitchFamily="18" charset="0"/>
              </a:rPr>
              <a:t>  The Schindler’s are a typical </a:t>
            </a:r>
            <a:r>
              <a:rPr lang="en-US" dirty="0" smtClean="0">
                <a:latin typeface="Times New Roman" pitchFamily="18" charset="0"/>
                <a:cs typeface="Times New Roman" pitchFamily="18" charset="0"/>
              </a:rPr>
              <a:t>Italian Catholic </a:t>
            </a:r>
            <a:r>
              <a:rPr lang="en-US" dirty="0" smtClean="0">
                <a:latin typeface="Times New Roman" pitchFamily="18" charset="0"/>
                <a:cs typeface="Times New Roman" pitchFamily="18" charset="0"/>
              </a:rPr>
              <a:t>family. The </a:t>
            </a:r>
            <a:r>
              <a:rPr lang="en-US" dirty="0" smtClean="0">
                <a:latin typeface="Times New Roman" pitchFamily="18" charset="0"/>
                <a:cs typeface="Times New Roman" pitchFamily="18" charset="0"/>
              </a:rPr>
              <a:t>children attended parochial elementary and high schools and the family attended Mass weekly</a:t>
            </a:r>
            <a:r>
              <a:rPr lang="en-US" dirty="0" smtClean="0">
                <a:latin typeface="Times New Roman" pitchFamily="18" charset="0"/>
                <a:cs typeface="Times New Roman" pitchFamily="18" charset="0"/>
              </a:rPr>
              <a:t>.  Sadly, Robert Schindler, Terri’s father, </a:t>
            </a:r>
            <a:r>
              <a:rPr lang="en-US" dirty="0" smtClean="0">
                <a:latin typeface="Times New Roman" pitchFamily="18" charset="0"/>
                <a:cs typeface="Times New Roman" pitchFamily="18" charset="0"/>
              </a:rPr>
              <a:t>died </a:t>
            </a:r>
            <a:r>
              <a:rPr lang="en-US" dirty="0" smtClean="0">
                <a:latin typeface="Times New Roman" pitchFamily="18" charset="0"/>
                <a:cs typeface="Times New Roman" pitchFamily="18" charset="0"/>
              </a:rPr>
              <a:t>in August, 2009.</a:t>
            </a: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According to </a:t>
            </a:r>
            <a:r>
              <a:rPr lang="en-US" sz="1200" dirty="0" err="1" smtClean="0">
                <a:latin typeface="Times New Roman" pitchFamily="18" charset="0"/>
                <a:cs typeface="Times New Roman" pitchFamily="18" charset="0"/>
              </a:rPr>
              <a:t>Hustoon</a:t>
            </a:r>
            <a:r>
              <a:rPr lang="en-US" sz="1200" dirty="0" smtClean="0">
                <a:latin typeface="Times New Roman" pitchFamily="18" charset="0"/>
                <a:cs typeface="Times New Roman" pitchFamily="18" charset="0"/>
              </a:rPr>
              <a:t> (2005), “No </a:t>
            </a:r>
            <a:r>
              <a:rPr lang="en-US" sz="1200" dirty="0" smtClean="0">
                <a:latin typeface="Times New Roman" pitchFamily="18" charset="0"/>
                <a:cs typeface="Times New Roman" pitchFamily="18" charset="0"/>
              </a:rPr>
              <a:t>one can say exactly how much awareness a patient must display in order to qualify for continued food and water. </a:t>
            </a:r>
            <a:r>
              <a:rPr lang="en-US" sz="1200" dirty="0" smtClean="0">
                <a:latin typeface="Times New Roman" pitchFamily="18" charset="0"/>
                <a:cs typeface="Times New Roman" pitchFamily="18" charset="0"/>
              </a:rPr>
              <a:t>Is </a:t>
            </a:r>
            <a:r>
              <a:rPr lang="en-US" sz="1200" dirty="0" smtClean="0">
                <a:latin typeface="Times New Roman" pitchFamily="18" charset="0"/>
                <a:cs typeface="Times New Roman" pitchFamily="18" charset="0"/>
              </a:rPr>
              <a:t>a smile in response to a mother’s kind words sufficient? </a:t>
            </a:r>
            <a:r>
              <a:rPr lang="en-US" sz="1200" dirty="0" smtClean="0">
                <a:latin typeface="Times New Roman" pitchFamily="18" charset="0"/>
                <a:cs typeface="Times New Roman" pitchFamily="18" charset="0"/>
              </a:rPr>
              <a:t>Is </a:t>
            </a:r>
            <a:r>
              <a:rPr lang="en-US" sz="1200" dirty="0" smtClean="0">
                <a:latin typeface="Times New Roman" pitchFamily="18" charset="0"/>
                <a:cs typeface="Times New Roman" pitchFamily="18" charset="0"/>
              </a:rPr>
              <a:t>visually tracking a balloon over a sustained period enough? </a:t>
            </a:r>
            <a:r>
              <a:rPr lang="en-US" sz="1200" dirty="0" smtClean="0">
                <a:latin typeface="Times New Roman" pitchFamily="18" charset="0"/>
                <a:cs typeface="Times New Roman" pitchFamily="18" charset="0"/>
              </a:rPr>
              <a:t>What </a:t>
            </a:r>
            <a:r>
              <a:rPr lang="en-US" sz="1200" dirty="0" smtClean="0">
                <a:latin typeface="Times New Roman" pitchFamily="18" charset="0"/>
                <a:cs typeface="Times New Roman" pitchFamily="18" charset="0"/>
              </a:rPr>
              <a:t>about grimacing and turning one”s head away from an unwanted swab around the mouth? </a:t>
            </a:r>
            <a:r>
              <a:rPr lang="en-US" sz="1200" dirty="0" smtClean="0">
                <a:latin typeface="Times New Roman" pitchFamily="18" charset="0"/>
                <a:cs typeface="Times New Roman" pitchFamily="18" charset="0"/>
              </a:rPr>
              <a:t>What </a:t>
            </a:r>
            <a:r>
              <a:rPr lang="en-US" sz="1200" dirty="0" smtClean="0">
                <a:latin typeface="Times New Roman" pitchFamily="18" charset="0"/>
                <a:cs typeface="Times New Roman" pitchFamily="18" charset="0"/>
              </a:rPr>
              <a:t>happens if the patient is tired from physical therapy or a bath when the doctor comes by to evaluate</a:t>
            </a:r>
            <a:r>
              <a:rPr lang="en-US" sz="1200" dirty="0" smtClean="0">
                <a:latin typeface="Times New Roman" pitchFamily="18" charset="0"/>
                <a:cs typeface="Times New Roman" pitchFamily="18" charset="0"/>
              </a:rPr>
              <a:t>?  You </a:t>
            </a:r>
            <a:r>
              <a:rPr lang="en-US" sz="1200" dirty="0" smtClean="0">
                <a:latin typeface="Times New Roman" pitchFamily="18" charset="0"/>
                <a:cs typeface="Times New Roman" pitchFamily="18" charset="0"/>
              </a:rPr>
              <a:t>have the right to remain silent and not respond, but if you choose not to respond or are unable to respond, your food and water may be taken away by a court of law” </a:t>
            </a:r>
            <a:r>
              <a:rPr lang="en-US" sz="1200" dirty="0" smtClean="0">
                <a:latin typeface="Times New Roman" pitchFamily="18" charset="0"/>
                <a:cs typeface="Times New Roman" pitchFamily="18" charset="0"/>
              </a:rPr>
              <a:t>(p.</a:t>
            </a:r>
            <a:r>
              <a:rPr lang="en-US" sz="1200" baseline="0" dirty="0" smtClean="0">
                <a:latin typeface="Times New Roman" pitchFamily="18" charset="0"/>
                <a:cs typeface="Times New Roman" pitchFamily="18" charset="0"/>
              </a:rPr>
              <a:t> 35)</a:t>
            </a:r>
            <a:endParaRPr lang="en-US" sz="1200" dirty="0" smtClean="0">
              <a:latin typeface="Times New Roman" pitchFamily="18" charset="0"/>
              <a:cs typeface="Times New Roman" pitchFamily="18" charset="0"/>
            </a:endParaRPr>
          </a:p>
          <a:p>
            <a:pPr>
              <a:spcBef>
                <a:spcPts val="0"/>
              </a:spcBef>
              <a:buClrTx/>
              <a:buSzTx/>
              <a:defRPr/>
            </a:pPr>
            <a:endParaRPr lang="en-US" sz="1200" dirty="0" smtClean="0"/>
          </a:p>
          <a:p>
            <a:pPr>
              <a:spcBef>
                <a:spcPts val="0"/>
              </a:spcBef>
              <a:buClrTx/>
              <a:buSzTx/>
              <a:defRPr/>
            </a:pPr>
            <a:r>
              <a:rPr lang="en-US" sz="1200" dirty="0" smtClean="0"/>
              <a:t>Huntoon, L. (2005). The perilous vegetative state.  </a:t>
            </a:r>
            <a:r>
              <a:rPr lang="en-US" sz="1200" i="1" dirty="0" smtClean="0"/>
              <a:t>Journal of American Physicians and Surgeons</a:t>
            </a:r>
            <a:r>
              <a:rPr lang="en-US" sz="1200" dirty="0" smtClean="0"/>
              <a:t> </a:t>
            </a:r>
            <a:r>
              <a:rPr lang="en-US" sz="1200" i="1" dirty="0" smtClean="0"/>
              <a:t>10</a:t>
            </a:r>
            <a:r>
              <a:rPr lang="en-US" sz="1200" dirty="0" smtClean="0"/>
              <a:t>(2)</a:t>
            </a:r>
            <a:r>
              <a:rPr lang="en-US" sz="1200" b="1" dirty="0" smtClean="0"/>
              <a:t>, </a:t>
            </a:r>
            <a:r>
              <a:rPr lang="en-US" sz="1200" dirty="0" smtClean="0"/>
              <a:t>35-36.</a:t>
            </a:r>
            <a:r>
              <a:rPr lang="en-US" sz="1200" b="1" dirty="0" smtClean="0"/>
              <a:t> </a:t>
            </a: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19</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dirty="0" smtClean="0"/>
              <a:t>Perry, Churchill, </a:t>
            </a:r>
            <a:r>
              <a:rPr lang="en-US" dirty="0" smtClean="0"/>
              <a:t>&amp; </a:t>
            </a:r>
            <a:r>
              <a:rPr lang="en-US" dirty="0" smtClean="0"/>
              <a:t>Kirshner, (</a:t>
            </a:r>
            <a:r>
              <a:rPr lang="en-US" baseline="0" dirty="0" smtClean="0"/>
              <a:t>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Schiavo’s feeding tube, it would set a precedence of disregard for the disabled community in general, but the author argues that there is a significant difference between </a:t>
            </a:r>
            <a:r>
              <a:rPr lang="en-US" baseline="0" dirty="0" smtClean="0"/>
              <a:t>persistent </a:t>
            </a:r>
            <a:r>
              <a:rPr lang="en-US" baseline="0" dirty="0" smtClean="0"/>
              <a:t>vegetative state and say, spinal cord injury and paralysis.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Perry, J., Churchill, L., &amp; Kirshner, H. (2005). The Terri Schiavo case: legal, ethical, and medical perspectives. </a:t>
            </a:r>
            <a:r>
              <a:rPr lang="en-US" i="1" dirty="0" smtClean="0"/>
              <a:t>Annals Of Internal Medicine</a:t>
            </a:r>
            <a:r>
              <a:rPr lang="en-US" dirty="0" smtClean="0"/>
              <a:t>, </a:t>
            </a:r>
            <a:r>
              <a:rPr lang="en-US" i="1" dirty="0" smtClean="0"/>
              <a:t>143</a:t>
            </a:r>
            <a:r>
              <a:rPr lang="en-US" dirty="0" smtClean="0"/>
              <a:t>(10), 744-748. </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20</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Butts &amp; Rich</a:t>
            </a:r>
            <a:r>
              <a:rPr lang="en-US" baseline="0" dirty="0" smtClean="0"/>
              <a:t> (2008), </a:t>
            </a:r>
            <a:r>
              <a:rPr lang="en-US" dirty="0" smtClean="0"/>
              <a:t>beneficence is to</a:t>
            </a:r>
            <a:r>
              <a:rPr lang="en-US" baseline="0" dirty="0" smtClean="0"/>
              <a:t> benefit and promote the welfare of other people or patients, which Terri did not have the benefit of the nutrition, and hydration towards the end of her life. Nonmaleficent was also violated with Terri because she was starved to death, causing her harm. Nomaleficent is to do no harm to another person, so in this case, this ethical principle was breached. With beneficence promotes goodness, and if health care professionals cannot do good, then they are supposed to do no harm, which is what happened in Terri’s case. With the ethical principle of justice, Terri was not afforded all of the typical tests and treatments that other patients would have received. Justice is fairness, equal treatment without prejudice, and equitable distributing of treatments, which is what was violated with Schiavo.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21</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Before 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nonmaleficence, </a:t>
            </a:r>
            <a:r>
              <a:rPr lang="en-US" baseline="0" dirty="0" smtClean="0"/>
              <a:t>beneficence, </a:t>
            </a:r>
            <a:r>
              <a:rPr lang="en-US" baseline="0" dirty="0" smtClean="0"/>
              <a:t>and justice. Self determination is the priority as a fundamental ethical principle in end of life care in protecting the rights of individuals and wide moral pluralism.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a:t>
            </a:r>
            <a:r>
              <a:rPr lang="en-US" baseline="0" dirty="0" smtClean="0"/>
              <a:t>nurses </a:t>
            </a:r>
            <a:r>
              <a:rPr lang="en-US" baseline="0" dirty="0" smtClean="0"/>
              <a:t>keep giving such things as a morphine infusion that can cause respiratory depression? </a:t>
            </a:r>
            <a:r>
              <a:rPr lang="en-US" baseline="0" dirty="0" smtClean="0"/>
              <a:t> There is often fear </a:t>
            </a:r>
            <a:r>
              <a:rPr lang="en-US" baseline="0" dirty="0" smtClean="0"/>
              <a:t>of hastening death</a:t>
            </a:r>
            <a:r>
              <a:rPr lang="en-US" baseline="0" dirty="0" smtClean="0"/>
              <a:t>.  Should nurses </a:t>
            </a:r>
            <a:r>
              <a:rPr lang="en-US" baseline="0" dirty="0" smtClean="0"/>
              <a:t>assist in withdrawal or withholding of artificial nutrition and hydration?  </a:t>
            </a:r>
            <a:r>
              <a:rPr lang="en-US" baseline="0" dirty="0" smtClean="0"/>
              <a:t>Some nurses </a:t>
            </a:r>
            <a:r>
              <a:rPr lang="en-US" baseline="0" dirty="0" smtClean="0"/>
              <a:t>may feel it is cruel and </a:t>
            </a:r>
            <a:r>
              <a:rPr lang="en-US" baseline="0" dirty="0" smtClean="0"/>
              <a:t>aids in killing </a:t>
            </a:r>
            <a:r>
              <a:rPr lang="en-US" baseline="0" dirty="0" smtClean="0"/>
              <a:t>patients</a:t>
            </a:r>
            <a:r>
              <a:rPr lang="en-US" baseline="0" dirty="0" smtClean="0"/>
              <a:t>.  Facilities should allow </a:t>
            </a:r>
            <a:r>
              <a:rPr lang="en-US" baseline="0" dirty="0" smtClean="0"/>
              <a:t>nurses the ability to cry and express own feelings of grief with family.  (Butts &amp; Rich, 2008)</a:t>
            </a:r>
            <a:endParaRPr lang="en-US" dirty="0" smtClean="0"/>
          </a:p>
          <a:p>
            <a:r>
              <a:rPr lang="en-US" dirty="0" smtClean="0"/>
              <a:t>Patient’s fears and needs</a:t>
            </a:r>
            <a:r>
              <a:rPr lang="en-US" baseline="0" dirty="0" smtClean="0"/>
              <a:t> must be addressed.  Nurses must create an environment in which patients and their families can feel free to voice their feelings and concerns. (Ball,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all likelihood, the </a:t>
            </a:r>
            <a:r>
              <a:rPr lang="en-US" baseline="0" dirty="0" smtClean="0"/>
              <a:t>biggest moral distress </a:t>
            </a:r>
            <a:r>
              <a:rPr lang="en-US" baseline="0" dirty="0" smtClean="0"/>
              <a:t>nurses suffered was </a:t>
            </a:r>
            <a:r>
              <a:rPr lang="en-US" baseline="0" dirty="0" smtClean="0"/>
              <a:t>the </a:t>
            </a:r>
            <a:r>
              <a:rPr lang="en-US" baseline="0" dirty="0" smtClean="0"/>
              <a:t>participation </a:t>
            </a:r>
            <a:r>
              <a:rPr lang="en-US" baseline="0" dirty="0" smtClean="0"/>
              <a:t>in the withdrawal of artificial nutrition.  Although nurses have an obligation to provide compassionate and palliative care, the nurse also has a right to withdraw from treating and caring for a dying patient as long as another nurse has assumed that patient’s care. (Butts &amp; Rich, 2008)</a:t>
            </a:r>
            <a:endParaRPr lang="en-US" dirty="0" smtClean="0"/>
          </a:p>
          <a:p>
            <a:endParaRPr lang="en-US" dirty="0" smtClean="0"/>
          </a:p>
          <a:p>
            <a:r>
              <a:rPr lang="en-US" sz="1200" kern="1200" dirty="0" smtClean="0">
                <a:solidFill>
                  <a:schemeClr val="tx1"/>
                </a:solidFill>
                <a:latin typeface="+mn-lt"/>
                <a:ea typeface="+mn-ea"/>
                <a:cs typeface="+mn-cs"/>
              </a:rPr>
              <a:t>Butts, J. B., &amp; Rich, K. L. (2008). </a:t>
            </a:r>
            <a:r>
              <a:rPr lang="en-US" sz="1200" i="1" kern="1200" dirty="0" smtClean="0">
                <a:solidFill>
                  <a:schemeClr val="tx1"/>
                </a:solidFill>
                <a:latin typeface="+mn-lt"/>
                <a:ea typeface="+mn-ea"/>
                <a:cs typeface="+mn-cs"/>
              </a:rPr>
              <a:t>Nursing ethics:  Across the curriculum and into practice</a:t>
            </a:r>
            <a:r>
              <a:rPr lang="en-US" sz="1200" kern="1200" dirty="0" smtClean="0">
                <a:solidFill>
                  <a:schemeClr val="tx1"/>
                </a:solidFill>
                <a:latin typeface="+mn-lt"/>
                <a:ea typeface="+mn-ea"/>
                <a:cs typeface="+mn-cs"/>
              </a:rPr>
              <a:t> (2nd ed.). Sudbury, MA: Jones and Bartlett.</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r>
              <a:rPr lang="en-US"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As this group of author’s discussed the future impact Terri Schiavo’s case will have, a list of questions came to mind.  The discussion expanded further on the importance of educating patients regarding end-of-life decisions and the necessity of having them recorded in one’s medical file.</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Bobby Schindler is the Executive Director of the Terri Schiavo Life &amp; Hope Network which works to protect the lives of the medically vulnerable and disabled from the threat of euthanasia. The Terri Schiavo Life &amp; Hope Network was the 2009-2010 recipient of the </a:t>
            </a:r>
            <a:r>
              <a:rPr lang="en-US" i="1" dirty="0" smtClean="0"/>
              <a:t>Gerard Health Life Prizes Award</a:t>
            </a:r>
            <a:r>
              <a:rPr lang="en-US" dirty="0" smtClean="0"/>
              <a:t>. The only son of Bob and Mary Schindler, Bobby was born and raised just outside of Philadelphia, Pennsylvania with his sisters, Terri and Suzanne. After his graduation from LaSalle University with a Bachelor of Science degree in marketing, Bobby went on to obtain a degree in meteorology from Florida State University.</a:t>
            </a:r>
          </a:p>
          <a:p>
            <a:r>
              <a:rPr lang="en-US" dirty="0" smtClean="0"/>
              <a:t>Bobby's life took a dramatic and unexpected turn in February of 1990 when his older sister, Terri, suddenly collapsed and was left with a profound brain injury.</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Suzanne Schindler, the youngest daughter of Bob and Mary </a:t>
            </a:r>
            <a:r>
              <a:rPr lang="en-US" dirty="0" smtClean="0"/>
              <a:t>Schindler, </a:t>
            </a:r>
            <a:r>
              <a:rPr lang="en-US" dirty="0" smtClean="0"/>
              <a:t>is </a:t>
            </a:r>
            <a:r>
              <a:rPr lang="en-US" dirty="0" smtClean="0"/>
              <a:t>the Co-Executive </a:t>
            </a:r>
            <a:r>
              <a:rPr lang="en-US" dirty="0" smtClean="0"/>
              <a:t>Director of Life &amp; Hope </a:t>
            </a:r>
            <a:r>
              <a:rPr lang="en-US" dirty="0" smtClean="0"/>
              <a:t>Network.  Suzanne</a:t>
            </a:r>
            <a:r>
              <a:rPr lang="en-US" baseline="0" dirty="0" smtClean="0"/>
              <a:t> moved with her parents to </a:t>
            </a:r>
            <a:r>
              <a:rPr lang="en-US" dirty="0" smtClean="0"/>
              <a:t>St</a:t>
            </a:r>
            <a:r>
              <a:rPr lang="en-US" dirty="0" smtClean="0"/>
              <a:t>. Petersburg, </a:t>
            </a:r>
            <a:r>
              <a:rPr lang="en-US" dirty="0" smtClean="0"/>
              <a:t>Florida.  Suzanne graduated </a:t>
            </a:r>
            <a:r>
              <a:rPr lang="en-US" dirty="0" smtClean="0"/>
              <a:t>with a Bachelor of </a:t>
            </a:r>
            <a:r>
              <a:rPr lang="en-US" dirty="0" smtClean="0"/>
              <a:t>Science Degree </a:t>
            </a:r>
            <a:r>
              <a:rPr lang="en-US" dirty="0" smtClean="0"/>
              <a:t>in Business from the University of South </a:t>
            </a:r>
            <a:r>
              <a:rPr lang="en-US" dirty="0" smtClean="0"/>
              <a:t>Florida</a:t>
            </a:r>
            <a:r>
              <a:rPr lang="en-US" baseline="0" dirty="0" smtClean="0"/>
              <a:t> and worked as a </a:t>
            </a:r>
            <a:r>
              <a:rPr lang="en-US" dirty="0" smtClean="0"/>
              <a:t>Stockbroker </a:t>
            </a:r>
            <a:r>
              <a:rPr lang="en-US" dirty="0" smtClean="0"/>
              <a:t>with TD </a:t>
            </a:r>
            <a:r>
              <a:rPr lang="en-US" dirty="0" smtClean="0"/>
              <a:t>Waterhouse until</a:t>
            </a:r>
            <a:r>
              <a:rPr lang="en-US" baseline="0" dirty="0" smtClean="0"/>
              <a:t> February of 1990 at which time Suzanne’s </a:t>
            </a:r>
            <a:r>
              <a:rPr lang="en-US" dirty="0" smtClean="0"/>
              <a:t>life </a:t>
            </a:r>
            <a:r>
              <a:rPr lang="en-US" dirty="0" smtClean="0"/>
              <a:t>drastically </a:t>
            </a:r>
            <a:r>
              <a:rPr lang="en-US" dirty="0" smtClean="0"/>
              <a:t>changed;</a:t>
            </a:r>
            <a:r>
              <a:rPr lang="en-US" baseline="0" dirty="0" smtClean="0"/>
              <a:t> </a:t>
            </a:r>
            <a:r>
              <a:rPr lang="en-US" dirty="0" smtClean="0"/>
              <a:t>her</a:t>
            </a:r>
            <a:r>
              <a:rPr lang="en-US" baseline="0" dirty="0" smtClean="0"/>
              <a:t> </a:t>
            </a:r>
            <a:r>
              <a:rPr lang="en-US" dirty="0" smtClean="0"/>
              <a:t>sister</a:t>
            </a:r>
            <a:r>
              <a:rPr lang="en-US" dirty="0" smtClean="0"/>
              <a:t>, Terri Schiavo, </a:t>
            </a:r>
            <a:r>
              <a:rPr lang="en-US" dirty="0" smtClean="0"/>
              <a:t>collapsed.  Suzanne has </a:t>
            </a:r>
            <a:r>
              <a:rPr lang="en-US" dirty="0" smtClean="0"/>
              <a:t>spoken on national television and radio programs including </a:t>
            </a:r>
            <a:r>
              <a:rPr lang="en-US" i="1" dirty="0" smtClean="0"/>
              <a:t>Hannity &amp; Colmes, the Oprah Winfrey Show, The Glenn Beck Show, Good Morning America, The Early Show, The Today Show, Dateline NBC, the 700 Club, EWTN</a:t>
            </a:r>
            <a:r>
              <a:rPr lang="en-US" dirty="0" smtClean="0"/>
              <a:t> and many others.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6386BA55-42C3-4AA9-889D-F6B04D829F4B}"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13</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baseline="0" dirty="0" smtClean="0">
                <a:latin typeface="Times New Roman" pitchFamily="18" charset="0"/>
                <a:cs typeface="Times New Roman" pitchFamily="18" charset="0"/>
              </a:rPr>
              <a:t>Individuals believe r</a:t>
            </a:r>
            <a:r>
              <a:rPr lang="en-US" sz="1200" dirty="0" smtClean="0">
                <a:latin typeface="Times New Roman" pitchFamily="18" charset="0"/>
                <a:cs typeface="Times New Roman" pitchFamily="18" charset="0"/>
              </a:rPr>
              <a:t>emoving </a:t>
            </a:r>
            <a:r>
              <a:rPr lang="en-US" sz="1200" dirty="0" smtClean="0">
                <a:latin typeface="Times New Roman" pitchFamily="18" charset="0"/>
                <a:cs typeface="Times New Roman" pitchFamily="18" charset="0"/>
              </a:rPr>
              <a:t>the PEG tube is abuse and neglect. </a:t>
            </a:r>
            <a:r>
              <a:rPr lang="en-US" sz="1200" dirty="0" smtClean="0">
                <a:latin typeface="Times New Roman" pitchFamily="18" charset="0"/>
                <a:cs typeface="Times New Roman" pitchFamily="18" charset="0"/>
              </a:rPr>
              <a:t>The Catholic </a:t>
            </a:r>
            <a:r>
              <a:rPr lang="en-US" sz="1200" dirty="0" smtClean="0">
                <a:latin typeface="Times New Roman" pitchFamily="18" charset="0"/>
                <a:cs typeface="Times New Roman" pitchFamily="18" charset="0"/>
              </a:rPr>
              <a:t>Church </a:t>
            </a:r>
            <a:r>
              <a:rPr lang="en-US" sz="1200" dirty="0" smtClean="0">
                <a:latin typeface="Times New Roman" pitchFamily="18" charset="0"/>
                <a:cs typeface="Times New Roman" pitchFamily="18" charset="0"/>
              </a:rPr>
              <a:t>is also </a:t>
            </a:r>
            <a:r>
              <a:rPr lang="en-US" sz="1200" dirty="0" smtClean="0">
                <a:latin typeface="Times New Roman" pitchFamily="18" charset="0"/>
                <a:cs typeface="Times New Roman" pitchFamily="18" charset="0"/>
              </a:rPr>
              <a:t>against the tube removal: Pope John Paul</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II spoke out saying that all patients must receive nutrition and </a:t>
            </a:r>
            <a:r>
              <a:rPr lang="en-US" sz="1200" dirty="0" smtClean="0">
                <a:latin typeface="Times New Roman" pitchFamily="18" charset="0"/>
                <a:cs typeface="Times New Roman" pitchFamily="18" charset="0"/>
              </a:rPr>
              <a:t>hydration</a:t>
            </a:r>
            <a:r>
              <a:rPr lang="en-US" sz="1200" baseline="0" dirty="0" smtClean="0">
                <a:latin typeface="Times New Roman" pitchFamily="18" charset="0"/>
                <a:cs typeface="Times New Roman" pitchFamily="18" charset="0"/>
              </a:rPr>
              <a:t> </a:t>
            </a:r>
            <a:r>
              <a:rPr lang="en-US" sz="1200" baseline="0" dirty="0" err="1" smtClean="0">
                <a:latin typeface="Times New Roman" pitchFamily="18" charset="0"/>
                <a:cs typeface="Times New Roman" pitchFamily="18" charset="0"/>
              </a:rPr>
              <a:t>and</a:t>
            </a:r>
            <a:r>
              <a:rPr lang="en-US" sz="1200" dirty="0" err="1" smtClean="0">
                <a:latin typeface="Times New Roman" pitchFamily="18" charset="0"/>
                <a:cs typeface="Times New Roman" pitchFamily="18" charset="0"/>
              </a:rPr>
              <a:t>Terri</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would choose not to “commit a sin of the gravest proportions by foregoing treatment to effect her own death in defiance of her religious faith's express  and recent instructions to the contrary.” </a:t>
            </a:r>
            <a:r>
              <a:rPr lang="en-US" sz="1200" dirty="0" smtClean="0">
                <a:latin typeface="Times New Roman" pitchFamily="18" charset="0"/>
                <a:cs typeface="Times New Roman" pitchFamily="18" charset="0"/>
              </a:rPr>
              <a:t>The Catholic</a:t>
            </a:r>
            <a:r>
              <a:rPr lang="en-US" sz="1200" baseline="0" dirty="0" smtClean="0">
                <a:latin typeface="Times New Roman" pitchFamily="18" charset="0"/>
                <a:cs typeface="Times New Roman" pitchFamily="18" charset="0"/>
              </a:rPr>
              <a:t> Church also believes s</a:t>
            </a:r>
            <a:r>
              <a:rPr lang="en-US" sz="1200" dirty="0" smtClean="0">
                <a:latin typeface="Times New Roman" pitchFamily="18" charset="0"/>
                <a:cs typeface="Times New Roman" pitchFamily="18" charset="0"/>
              </a:rPr>
              <a:t>tarving </a:t>
            </a:r>
            <a:r>
              <a:rPr lang="en-US" sz="1200" dirty="0" smtClean="0">
                <a:latin typeface="Times New Roman" pitchFamily="18" charset="0"/>
                <a:cs typeface="Times New Roman" pitchFamily="18" charset="0"/>
              </a:rPr>
              <a:t>Terri to death </a:t>
            </a:r>
            <a:r>
              <a:rPr lang="en-US" sz="1200" dirty="0" smtClean="0">
                <a:latin typeface="Times New Roman" pitchFamily="18" charset="0"/>
                <a:cs typeface="Times New Roman" pitchFamily="18" charset="0"/>
              </a:rPr>
              <a:t>is considered murder. The majority </a:t>
            </a:r>
            <a:r>
              <a:rPr lang="en-US" sz="1200" dirty="0" smtClean="0">
                <a:latin typeface="Times New Roman" pitchFamily="18" charset="0"/>
                <a:cs typeface="Times New Roman" pitchFamily="18" charset="0"/>
              </a:rPr>
              <a:t>view does not correspond with morality. Public opinion polls change frequently, but morality of life and death does not change.  (Klugman,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15</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(Huntoon,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Huntoon,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Terri’s “in a state of ‘minimal consciousness’.” </a:t>
            </a:r>
            <a:r>
              <a:rPr lang="en-US" dirty="0" smtClean="0"/>
              <a:t>George W. Bush</a:t>
            </a:r>
            <a:r>
              <a:rPr lang="en-US" baseline="0" dirty="0" smtClean="0"/>
              <a:t> </a:t>
            </a:r>
            <a:r>
              <a:rPr lang="en-US" dirty="0" smtClean="0"/>
              <a:t>told </a:t>
            </a:r>
            <a:r>
              <a:rPr lang="en-US" dirty="0" smtClean="0"/>
              <a:t>a crowd in Tucson, Arizona: “Democrats and Republicans in Congress came together last night to give Terri Schiavo’s parents another opportunity to save their daughter’s life. This is a complex case with serious issues but, in extraordinary circumstances like this, it is always wise to err on the side of life” (Merrill, 2009)</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17</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11/16/2011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gif"/><Relationship Id="rId1" Type="http://schemas.openxmlformats.org/officeDocument/2006/relationships/slideLayout" Target="../slideLayouts/slideLayout5.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7.wmf"/></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0.wmf"/></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1.wmf"/></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6.wmf"/></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27.wmf"/></Relationships>
</file>

<file path=ppt/slides/_rels/slide22.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3.gif"/><Relationship Id="rId1" Type="http://schemas.openxmlformats.org/officeDocument/2006/relationships/slideLayout" Target="../slideLayouts/slideLayout6.xml"/><Relationship Id="rId5" Type="http://schemas.openxmlformats.org/officeDocument/2006/relationships/image" Target="../media/image30.wmf"/><Relationship Id="rId4" Type="http://schemas.openxmlformats.org/officeDocument/2006/relationships/image" Target="../media/image29.wmf"/></Relationships>
</file>

<file path=ppt/slides/_rels/slide2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31.png"/></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2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33.jpeg"/></Relationships>
</file>

<file path=ppt/slides/_rels/slide2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34.jpeg"/></Relationships>
</file>

<file path=ppt/slides/_rels/slide2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hyperlink" Target="http://marriage.about.com/od/celebritymarriages/p/schiavo.ht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l"/>
            <a:r>
              <a:rPr lang="en-US" sz="4400" dirty="0" smtClean="0">
                <a:latin typeface="Times New Roman" pitchFamily="18" charset="0"/>
                <a:cs typeface="Times New Roman" pitchFamily="18" charset="0"/>
              </a:rPr>
              <a:t>Terri Schiavo: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Northen,  Tenika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a:ln>
            <a:noFill/>
          </a:ln>
          <a:effectLst>
            <a:softEdge rad="112500"/>
          </a:effectLst>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Chronological Facts (cont’d)</a:t>
            </a:r>
            <a:endParaRPr lang="en-US" dirty="0">
              <a:latin typeface="Times New Roman" pitchFamily="18" charset="0"/>
              <a:cs typeface="Times New Roman" pitchFamily="18" charset="0"/>
            </a:endParaRPr>
          </a:p>
        </p:txBody>
      </p:sp>
      <p:sp>
        <p:nvSpPr>
          <p:cNvPr id="3" name="TextBox 2"/>
          <p:cNvSpPr txBox="1"/>
          <p:nvPr/>
        </p:nvSpPr>
        <p:spPr>
          <a:xfrm>
            <a:off x="533400" y="2286000"/>
            <a:ext cx="7772401" cy="2585323"/>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1993, 3 years after the collapse, Michael Met Jodi Centonze at a dentist office.</a:t>
            </a:r>
          </a:p>
          <a:p>
            <a:pPr>
              <a:buBlip>
                <a:blip r:embed="rId2"/>
              </a:buBlip>
            </a:pPr>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3/1/05: </a:t>
            </a:r>
            <a:r>
              <a:rPr lang="en-US" dirty="0" smtClean="0">
                <a:latin typeface="Times New Roman" pitchFamily="18" charset="0"/>
                <a:cs typeface="Times New Roman" pitchFamily="18" charset="0"/>
              </a:rPr>
              <a:t>The Schindlers asked the Second District Court of Appeals to grant Terri a divorce based on his alleged adultery.  </a:t>
            </a:r>
          </a:p>
          <a:p>
            <a:r>
              <a:rPr lang="en-US" dirty="0" smtClean="0">
                <a:latin typeface="Times New Roman" pitchFamily="18" charset="0"/>
                <a:cs typeface="Times New Roman" pitchFamily="18" charset="0"/>
              </a:rPr>
              <a:t>            </a:t>
            </a:r>
          </a:p>
          <a:p>
            <a:pPr>
              <a:buBlip>
                <a:blip r:embed="rId2"/>
              </a:buBlip>
            </a:pPr>
            <a:r>
              <a:rPr lang="en-US" dirty="0" smtClean="0">
                <a:latin typeface="Times New Roman" pitchFamily="18" charset="0"/>
                <a:cs typeface="Times New Roman" pitchFamily="18" charset="0"/>
              </a:rPr>
              <a:t> 1/21/06: Michael Schiavo and Jodi Centonze were married in a Catholic church in Espiritu Santo, Florida.</a:t>
            </a:r>
          </a:p>
          <a:p>
            <a:r>
              <a:rPr lang="en-US"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Sheri &amp; Bob Stritof,2011)</a:t>
            </a:r>
          </a:p>
        </p:txBody>
      </p:sp>
      <p:sp>
        <p:nvSpPr>
          <p:cNvPr id="4" name="TextBox 3"/>
          <p:cNvSpPr txBox="1"/>
          <p:nvPr/>
        </p:nvSpPr>
        <p:spPr>
          <a:xfrm>
            <a:off x="5562600" y="6400800"/>
            <a:ext cx="226247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www.jewishworldreview.com</a:t>
            </a:r>
            <a:endParaRPr lang="en-US" sz="1400" dirty="0">
              <a:latin typeface="Times New Roman" pitchFamily="18" charset="0"/>
              <a:cs typeface="Times New Roman" pitchFamily="18" charset="0"/>
            </a:endParaRPr>
          </a:p>
        </p:txBody>
      </p:sp>
      <p:pic>
        <p:nvPicPr>
          <p:cNvPr id="5" name="Picture 4" descr="thumbnailCA3TNCOB.jpg"/>
          <p:cNvPicPr>
            <a:picLocks noChangeAspect="1"/>
          </p:cNvPicPr>
          <p:nvPr/>
        </p:nvPicPr>
        <p:blipFill>
          <a:blip r:embed="rId3" cstate="print"/>
          <a:stretch>
            <a:fillRect/>
          </a:stretch>
        </p:blipFill>
        <p:spPr>
          <a:xfrm>
            <a:off x="4876800" y="3962400"/>
            <a:ext cx="3657600" cy="25265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5" name="Content Placeholder 4"/>
          <p:cNvSpPr>
            <a:spLocks noGrp="1"/>
          </p:cNvSpPr>
          <p:nvPr>
            <p:ph sz="quarter" idx="2"/>
          </p:nvPr>
        </p:nvSpPr>
        <p:spPr>
          <a:xfrm>
            <a:off x="457200" y="1981200"/>
            <a:ext cx="6400800" cy="4150520"/>
          </a:xfrm>
        </p:spPr>
        <p:txBody>
          <a:bodyPr>
            <a:noAutofit/>
          </a:bodyPr>
          <a:lstStyle/>
          <a:p>
            <a:pPr>
              <a:buBlip>
                <a:blip r:embed="rId2"/>
              </a:buBlip>
            </a:pPr>
            <a:r>
              <a:rPr lang="en-US" sz="1800" dirty="0" smtClean="0">
                <a:latin typeface="Times New Roman" pitchFamily="18" charset="0"/>
                <a:cs typeface="Times New Roman" pitchFamily="18" charset="0"/>
              </a:rPr>
              <a:t>February </a:t>
            </a:r>
            <a:r>
              <a:rPr lang="en-US" sz="1800" dirty="0" smtClean="0">
                <a:latin typeface="Times New Roman" pitchFamily="18" charset="0"/>
                <a:cs typeface="Times New Roman" pitchFamily="18" charset="0"/>
              </a:rPr>
              <a:t>1993 (post </a:t>
            </a:r>
            <a:r>
              <a:rPr lang="en-US" sz="1800" dirty="0" smtClean="0">
                <a:latin typeface="Times New Roman" pitchFamily="18" charset="0"/>
                <a:cs typeface="Times New Roman" pitchFamily="18" charset="0"/>
              </a:rPr>
              <a:t>malpractice </a:t>
            </a:r>
            <a:r>
              <a:rPr lang="en-US" sz="1800" dirty="0" smtClean="0">
                <a:latin typeface="Times New Roman" pitchFamily="18" charset="0"/>
                <a:cs typeface="Times New Roman" pitchFamily="18" charset="0"/>
              </a:rPr>
              <a:t>suit):</a:t>
            </a:r>
            <a:endParaRPr lang="en-US" sz="1800" dirty="0" smtClean="0">
              <a:latin typeface="Times New Roman" pitchFamily="18" charset="0"/>
              <a:cs typeface="Times New Roman" pitchFamily="18" charset="0"/>
            </a:endParaRPr>
          </a:p>
          <a:p>
            <a:pPr lvl="1">
              <a:buBlip>
                <a:blip r:embed="rId2"/>
              </a:buBlip>
            </a:pPr>
            <a:r>
              <a:rPr lang="en-US" sz="1800" dirty="0" smtClean="0">
                <a:latin typeface="Times New Roman" pitchFamily="18" charset="0"/>
                <a:cs typeface="Times New Roman" pitchFamily="18" charset="0"/>
              </a:rPr>
              <a:t>Schindlers challenged Michael’s guardianship for the first time</a:t>
            </a:r>
          </a:p>
          <a:p>
            <a:pPr lvl="1">
              <a:buBlip>
                <a:blip r:embed="rId2"/>
              </a:buBlip>
            </a:pPr>
            <a:r>
              <a:rPr lang="en-US" sz="1800" dirty="0" smtClean="0">
                <a:latin typeface="Times New Roman" pitchFamily="18" charset="0"/>
                <a:cs typeface="Times New Roman" pitchFamily="18" charset="0"/>
              </a:rPr>
              <a:t>Court designated John H. Pecarek, attorney from Tampa, Terri’s Guardian Ad Litem</a:t>
            </a:r>
          </a:p>
          <a:p>
            <a:pPr lvl="2">
              <a:buNone/>
            </a:pPr>
            <a:endParaRPr lang="en-US" dirty="0" smtClean="0">
              <a:latin typeface="Times New Roman" pitchFamily="18" charset="0"/>
              <a:cs typeface="Times New Roman" pitchFamily="18" charset="0"/>
            </a:endParaRPr>
          </a:p>
          <a:p>
            <a:pPr>
              <a:buBlip>
                <a:blip r:embed="rId2"/>
              </a:buBlip>
            </a:pPr>
            <a:r>
              <a:rPr lang="en-US" sz="18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Michael’s attitude toward Terri’s prognosis began to change</a:t>
            </a:r>
          </a:p>
          <a:p>
            <a:pPr lvl="1">
              <a:buBlip>
                <a:blip r:embed="rId2"/>
              </a:buBlip>
            </a:pPr>
            <a:r>
              <a:rPr lang="en-US" sz="1800" dirty="0" smtClean="0">
                <a:latin typeface="Times New Roman" pitchFamily="18" charset="0"/>
                <a:cs typeface="Times New Roman" pitchFamily="18" charset="0"/>
              </a:rPr>
              <a:t>Michael stopped physical therapy and rehab.</a:t>
            </a:r>
          </a:p>
          <a:p>
            <a:pPr lvl="1">
              <a:buBlip>
                <a:blip r:embed="rId2"/>
              </a:buBlip>
            </a:pPr>
            <a:r>
              <a:rPr lang="en-US" sz="1800" dirty="0" smtClean="0">
                <a:latin typeface="Times New Roman" pitchFamily="18" charset="0"/>
                <a:cs typeface="Times New Roman" pitchFamily="18" charset="0"/>
              </a:rPr>
              <a:t>Terri transferred to extended care facility Largo, Florida, </a:t>
            </a:r>
          </a:p>
          <a:p>
            <a:pPr lvl="1">
              <a:buBlip>
                <a:blip r:embed="rId2"/>
              </a:buBlip>
            </a:pPr>
            <a:r>
              <a:rPr lang="en-US" sz="1800" dirty="0" smtClean="0">
                <a:latin typeface="Times New Roman" pitchFamily="18" charset="0"/>
                <a:cs typeface="Times New Roman" pitchFamily="18" charset="0"/>
              </a:rPr>
              <a:t>Terri developed UTI, Michael changed code status:  DNR</a:t>
            </a:r>
          </a:p>
          <a:p>
            <a:pPr lvl="1">
              <a:buNone/>
            </a:pPr>
            <a:r>
              <a:rPr lang="en-US" sz="1800" dirty="0" smtClean="0"/>
              <a:t>	(Kollas &amp; Boyer-Kollas, 2006)</a:t>
            </a:r>
            <a:endParaRPr lang="en-US" sz="1800" dirty="0" smtClean="0">
              <a:latin typeface="Times New Roman" pitchFamily="18" charset="0"/>
              <a:cs typeface="Times New Roman" pitchFamily="18" charset="0"/>
            </a:endParaRPr>
          </a:p>
        </p:txBody>
      </p:sp>
      <p:sp>
        <p:nvSpPr>
          <p:cNvPr id="6" name="TextBox 5"/>
          <p:cNvSpPr txBox="1"/>
          <p:nvPr/>
        </p:nvSpPr>
        <p:spPr>
          <a:xfrm>
            <a:off x="7162800" y="4114800"/>
            <a:ext cx="167468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www.strong4me.com</a:t>
            </a:r>
            <a:endParaRPr lang="en-US" sz="1400" dirty="0">
              <a:latin typeface="Times New Roman" pitchFamily="18" charset="0"/>
              <a:cs typeface="Times New Roman" pitchFamily="18" charset="0"/>
            </a:endParaRPr>
          </a:p>
        </p:txBody>
      </p:sp>
      <p:pic>
        <p:nvPicPr>
          <p:cNvPr id="7" name="Picture 6" descr="thumbnailCA38C8DS.jpg"/>
          <p:cNvPicPr>
            <a:picLocks noChangeAspect="1"/>
          </p:cNvPicPr>
          <p:nvPr/>
        </p:nvPicPr>
        <p:blipFill>
          <a:blip r:embed="rId3" cstate="print"/>
          <a:stretch>
            <a:fillRect/>
          </a:stretch>
        </p:blipFill>
        <p:spPr>
          <a:xfrm>
            <a:off x="7086600" y="1905000"/>
            <a:ext cx="1828800" cy="2209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p:cNvSpPr txBox="1"/>
          <p:nvPr/>
        </p:nvSpPr>
        <p:spPr>
          <a:xfrm>
            <a:off x="7162800" y="6550223"/>
            <a:ext cx="1400833"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www.boston.com</a:t>
            </a:r>
            <a:endParaRPr lang="en-US" sz="1400" dirty="0">
              <a:latin typeface="Times New Roman" pitchFamily="18" charset="0"/>
              <a:cs typeface="Times New Roman" pitchFamily="18" charset="0"/>
            </a:endParaRPr>
          </a:p>
        </p:txBody>
      </p:sp>
      <p:pic>
        <p:nvPicPr>
          <p:cNvPr id="9" name="Picture 8" descr="thumbnail.jpg"/>
          <p:cNvPicPr>
            <a:picLocks noChangeAspect="1"/>
          </p:cNvPicPr>
          <p:nvPr/>
        </p:nvPicPr>
        <p:blipFill>
          <a:blip r:embed="rId4" cstate="print"/>
          <a:stretch>
            <a:fillRect/>
          </a:stretch>
        </p:blipFill>
        <p:spPr>
          <a:xfrm>
            <a:off x="6629400" y="4800600"/>
            <a:ext cx="2340305" cy="17240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Terri:  Rehab vs. No Rehab</a:t>
            </a:r>
            <a:endParaRPr lang="en-US"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lstStyle/>
          <a:p>
            <a:pPr>
              <a:buBlip>
                <a:blip r:embed="rId2"/>
              </a:buBlip>
            </a:pPr>
            <a:r>
              <a:rPr lang="en-US" dirty="0" smtClean="0">
                <a:latin typeface="Times New Roman" pitchFamily="18" charset="0"/>
                <a:cs typeface="Times New Roman" pitchFamily="18" charset="0"/>
              </a:rPr>
              <a:t>With Rehabilitation</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a:buBlip>
                <a:blip r:embed="rId2"/>
              </a:buBlip>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Rehabilitation </a:t>
            </a:r>
            <a:r>
              <a:rPr lang="en-US" dirty="0" smtClean="0">
                <a:latin typeface="Times New Roman" pitchFamily="18" charset="0"/>
                <a:cs typeface="Times New Roman" pitchFamily="18" charset="0"/>
              </a:rPr>
              <a:t>Stopped</a:t>
            </a:r>
            <a:endParaRPr lang="en-US" dirty="0">
              <a:latin typeface="Times New Roman" pitchFamily="18" charset="0"/>
              <a:cs typeface="Times New Roman" pitchFamily="18" charset="0"/>
            </a:endParaRPr>
          </a:p>
        </p:txBody>
      </p:sp>
      <p:sp>
        <p:nvSpPr>
          <p:cNvPr id="5" name="TextBox 4"/>
          <p:cNvSpPr txBox="1"/>
          <p:nvPr/>
        </p:nvSpPr>
        <p:spPr>
          <a:xfrm>
            <a:off x="1676400" y="6248400"/>
            <a:ext cx="98777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uaddit.com</a:t>
            </a:r>
            <a:endParaRPr lang="en-US" sz="1400" dirty="0">
              <a:latin typeface="Times New Roman" pitchFamily="18" charset="0"/>
              <a:cs typeface="Times New Roman" pitchFamily="18" charset="0"/>
            </a:endParaRPr>
          </a:p>
        </p:txBody>
      </p:sp>
      <p:pic>
        <p:nvPicPr>
          <p:cNvPr id="6" name="Picture 5" descr="thumbnailCAER2C58.jpg"/>
          <p:cNvPicPr>
            <a:picLocks noChangeAspect="1"/>
          </p:cNvPicPr>
          <p:nvPr/>
        </p:nvPicPr>
        <p:blipFill>
          <a:blip r:embed="rId3" cstate="print"/>
          <a:stretch>
            <a:fillRect/>
          </a:stretch>
        </p:blipFill>
        <p:spPr>
          <a:xfrm>
            <a:off x="609600" y="2667000"/>
            <a:ext cx="3508744" cy="34290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TextBox 6"/>
          <p:cNvSpPr txBox="1"/>
          <p:nvPr/>
        </p:nvSpPr>
        <p:spPr>
          <a:xfrm>
            <a:off x="5791200" y="6172200"/>
            <a:ext cx="172624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www.rainews24.rai.it</a:t>
            </a:r>
            <a:endParaRPr lang="en-US" sz="1400" dirty="0">
              <a:latin typeface="Times New Roman" pitchFamily="18" charset="0"/>
              <a:cs typeface="Times New Roman" pitchFamily="18" charset="0"/>
            </a:endParaRPr>
          </a:p>
        </p:txBody>
      </p:sp>
      <p:pic>
        <p:nvPicPr>
          <p:cNvPr id="8" name="Picture 7" descr="thumbnailCAQ7CBY3.jpg"/>
          <p:cNvPicPr>
            <a:picLocks noChangeAspect="1"/>
          </p:cNvPicPr>
          <p:nvPr/>
        </p:nvPicPr>
        <p:blipFill>
          <a:blip r:embed="rId4" cstate="print"/>
          <a:stretch>
            <a:fillRect/>
          </a:stretch>
        </p:blipFill>
        <p:spPr>
          <a:xfrm>
            <a:off x="4953000" y="2819400"/>
            <a:ext cx="3276600" cy="32021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457200" y="2514600"/>
            <a:ext cx="8252837" cy="3139321"/>
          </a:xfrm>
          <a:prstGeom prst="rect">
            <a:avLst/>
          </a:prstGeom>
          <a:noFill/>
        </p:spPr>
        <p:txBody>
          <a:bodyPr wrap="none" rtlCol="0">
            <a:spAutoFit/>
          </a:bodyPr>
          <a:lstStyle/>
          <a:p>
            <a:endParaRPr lang="en-US" dirty="0" smtClean="0"/>
          </a:p>
          <a:p>
            <a:endParaRPr lang="en-US" dirty="0" smtClean="0"/>
          </a:p>
          <a:p>
            <a:pPr>
              <a:buBlip>
                <a:blip r:embed="rId3"/>
              </a:buBlip>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May 1998:</a:t>
            </a:r>
          </a:p>
          <a:p>
            <a:pPr lvl="1">
              <a:buBlip>
                <a:blip r:embed="rId3"/>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June </a:t>
            </a:r>
            <a:r>
              <a:rPr lang="en-US" sz="2400" dirty="0" smtClean="0">
                <a:latin typeface="Times New Roman" pitchFamily="18" charset="0"/>
                <a:cs typeface="Times New Roman" pitchFamily="18" charset="0"/>
              </a:rPr>
              <a:t>11, 1998:</a:t>
            </a:r>
          </a:p>
          <a:p>
            <a:pPr lvl="1">
              <a:buBlip>
                <a:blip r:embed="rId3"/>
              </a:buBlip>
            </a:pPr>
            <a:r>
              <a:rPr lang="en-US" sz="2400" dirty="0" smtClean="0">
                <a:latin typeface="Times New Roman" pitchFamily="18" charset="0"/>
                <a:cs typeface="Times New Roman" pitchFamily="18" charset="0"/>
              </a:rPr>
              <a:t> Court appointed  new Guardian Ad Litem, Richard </a:t>
            </a:r>
            <a:r>
              <a:rPr lang="en-US" sz="2400" dirty="0" smtClean="0">
                <a:latin typeface="Times New Roman" pitchFamily="18" charset="0"/>
                <a:cs typeface="Times New Roman" pitchFamily="18" charset="0"/>
              </a:rPr>
              <a:t>Pearse</a:t>
            </a:r>
          </a:p>
          <a:p>
            <a:pPr lvl="1"/>
            <a:r>
              <a:rPr lang="en-US" sz="2400" dirty="0" smtClean="0">
                <a:latin typeface="Times New Roman" pitchFamily="18" charset="0"/>
                <a:cs typeface="Times New Roman" pitchFamily="18" charset="0"/>
              </a:rPr>
              <a:t>(Kollas &amp; Boyer-Kollas, 2006)</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457200" y="2057400"/>
            <a:ext cx="7620000" cy="830997"/>
          </a:xfrm>
          <a:prstGeom prst="rect">
            <a:avLst/>
          </a:prstGeom>
          <a:noFill/>
        </p:spPr>
        <p:txBody>
          <a:bodyPr wrap="square" rtlCol="0">
            <a:spAutoFit/>
          </a:bodyPr>
          <a:lstStyle/>
          <a:p>
            <a:pPr>
              <a:buBlip>
                <a:blip r:embed="rId3"/>
              </a:buBlip>
            </a:pPr>
            <a:r>
              <a:rPr lang="en-US" sz="2400" dirty="0" smtClean="0">
                <a:latin typeface="Times New Roman" pitchFamily="18" charset="0"/>
                <a:cs typeface="Times New Roman" pitchFamily="18" charset="0"/>
              </a:rPr>
              <a:t>Three years later (7 years after her collapse):</a:t>
            </a:r>
          </a:p>
          <a:p>
            <a:pPr lvl="1">
              <a:buBlip>
                <a:blip r:embed="rId3"/>
              </a:buBlip>
            </a:pPr>
            <a:r>
              <a:rPr lang="en-US" sz="2400" dirty="0" smtClean="0">
                <a:latin typeface="Times New Roman" pitchFamily="18" charset="0"/>
                <a:cs typeface="Times New Roman" pitchFamily="18" charset="0"/>
              </a:rPr>
              <a:t> Michael began legal plan withdraw Terri’s life support</a:t>
            </a:r>
            <a:endParaRPr lang="en-US" sz="2400" dirty="0"/>
          </a:p>
        </p:txBody>
      </p:sp>
      <p:pic>
        <p:nvPicPr>
          <p:cNvPr id="1027" name="Picture 3" descr="C:\Users\sheila\AppData\Local\Microsoft\Windows\Temporary Internet Files\Content.IE5\SOLJ3V9S\MC900295557[1].wmf"/>
          <p:cNvPicPr>
            <a:picLocks noChangeAspect="1" noChangeArrowheads="1"/>
          </p:cNvPicPr>
          <p:nvPr/>
        </p:nvPicPr>
        <p:blipFill>
          <a:blip r:embed="rId4" cstate="print"/>
          <a:srcRect/>
          <a:stretch>
            <a:fillRect/>
          </a:stretch>
        </p:blipFill>
        <p:spPr bwMode="auto">
          <a:xfrm>
            <a:off x="6629400" y="4953000"/>
            <a:ext cx="1552669" cy="164622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381000" y="2209800"/>
            <a:ext cx="8153400" cy="3170099"/>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Pearse released report, confirmed persistent vegetative state</a:t>
            </a:r>
          </a:p>
          <a:p>
            <a:pPr lvl="1">
              <a:buBlip>
                <a:blip r:embed="rId2"/>
              </a:buBlip>
            </a:pPr>
            <a:r>
              <a:rPr lang="en-US" sz="2000" dirty="0" smtClean="0">
                <a:latin typeface="Times New Roman" pitchFamily="18" charset="0"/>
                <a:cs typeface="Times New Roman" pitchFamily="18" charset="0"/>
              </a:rPr>
              <a:t>  Pearse recommended denial of Michael’s petition for </a:t>
            </a:r>
            <a:r>
              <a:rPr lang="en-US" sz="2000" dirty="0" smtClean="0">
                <a:latin typeface="Times New Roman" pitchFamily="18" charset="0"/>
                <a:cs typeface="Times New Roman" pitchFamily="18" charset="0"/>
              </a:rPr>
              <a:t>withdrawal-  	unless </a:t>
            </a:r>
            <a:r>
              <a:rPr lang="en-US" sz="2000" dirty="0" smtClean="0">
                <a:latin typeface="Times New Roman" pitchFamily="18" charset="0"/>
                <a:cs typeface="Times New Roman" pitchFamily="18" charset="0"/>
              </a:rPr>
              <a:t>there was more evidence of Terri’s </a:t>
            </a:r>
            <a:r>
              <a:rPr lang="en-US" sz="2000" dirty="0" smtClean="0">
                <a:latin typeface="Times New Roman" pitchFamily="18" charset="0"/>
                <a:cs typeface="Times New Roman" pitchFamily="18" charset="0"/>
              </a:rPr>
              <a:t>wishes</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March 18, 2005: The feeding tube was removed.</a:t>
            </a:r>
          </a:p>
          <a:p>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March 31, </a:t>
            </a:r>
            <a:r>
              <a:rPr lang="en-US" sz="2000" dirty="0" smtClean="0">
                <a:latin typeface="Times New Roman" pitchFamily="18" charset="0"/>
                <a:cs typeface="Times New Roman" pitchFamily="18" charset="0"/>
              </a:rPr>
              <a:t>2005: Terri died.</a:t>
            </a:r>
          </a:p>
          <a:p>
            <a:pPr marL="0" lvl="2"/>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Kollas &amp; Boyer-Kollas, 2006</a:t>
            </a:r>
            <a:r>
              <a:rPr lang="en-US"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4" name="Rectangle 3"/>
          <p:cNvSpPr/>
          <p:nvPr/>
        </p:nvSpPr>
        <p:spPr>
          <a:xfrm>
            <a:off x="5715000" y="6324600"/>
            <a:ext cx="2263248" cy="307777"/>
          </a:xfrm>
          <a:prstGeom prst="rect">
            <a:avLst/>
          </a:prstGeom>
        </p:spPr>
        <p:txBody>
          <a:bodyPr wrap="none">
            <a:spAutoFit/>
          </a:bodyPr>
          <a:lstStyle/>
          <a:p>
            <a:r>
              <a:rPr lang="en-US" sz="1400" i="1" dirty="0" smtClean="0">
                <a:latin typeface="Times New Roman" pitchFamily="18" charset="0"/>
                <a:cs typeface="Times New Roman" pitchFamily="18" charset="0"/>
              </a:rPr>
              <a:t>www.floridaestateplanningla</a:t>
            </a:r>
            <a:endParaRPr lang="en-US" sz="1400" dirty="0">
              <a:latin typeface="Times New Roman" pitchFamily="18" charset="0"/>
              <a:cs typeface="Times New Roman" pitchFamily="18" charset="0"/>
            </a:endParaRPr>
          </a:p>
        </p:txBody>
      </p:sp>
      <p:pic>
        <p:nvPicPr>
          <p:cNvPr id="5" name="Picture 4" descr="thumbnailCA6UJX7Q.jpg"/>
          <p:cNvPicPr>
            <a:picLocks noChangeAspect="1"/>
          </p:cNvPicPr>
          <p:nvPr/>
        </p:nvPicPr>
        <p:blipFill>
          <a:blip r:embed="rId3" cstate="print"/>
          <a:stretch>
            <a:fillRect/>
          </a:stretch>
        </p:blipFill>
        <p:spPr>
          <a:xfrm>
            <a:off x="5715000" y="4267200"/>
            <a:ext cx="2286000" cy="18859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2057400"/>
            <a:ext cx="8229600" cy="4389120"/>
          </a:xfrm>
        </p:spPr>
        <p:txBody>
          <a:bodyPr>
            <a:noAutofit/>
          </a:bodyPr>
          <a:lstStyle/>
          <a:p>
            <a:pPr>
              <a:buBlip>
                <a:blip r:embed="rId3"/>
              </a:buBlip>
            </a:pPr>
            <a:r>
              <a:rPr lang="en-US" sz="2000" dirty="0" smtClean="0">
                <a:latin typeface="Times New Roman" pitchFamily="18" charset="0"/>
                <a:cs typeface="Times New Roman" pitchFamily="18" charset="0"/>
              </a:rPr>
              <a:t>Removing the PEG tube is abuse and </a:t>
            </a:r>
            <a:r>
              <a:rPr lang="en-US" sz="2000" dirty="0" smtClean="0">
                <a:latin typeface="Times New Roman" pitchFamily="18" charset="0"/>
                <a:cs typeface="Times New Roman" pitchFamily="18" charset="0"/>
              </a:rPr>
              <a:t>neglect. </a:t>
            </a: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Catholic Church against tube removal: </a:t>
            </a:r>
            <a:endParaRPr lang="en-US" sz="2000" dirty="0" smtClean="0">
              <a:latin typeface="Times New Roman" pitchFamily="18" charset="0"/>
              <a:cs typeface="Times New Roman" pitchFamily="18" charset="0"/>
            </a:endParaRPr>
          </a:p>
          <a:p>
            <a:pPr lvl="1">
              <a:buBlip>
                <a:blip r:embed="rId3"/>
              </a:buBlip>
            </a:pPr>
            <a:r>
              <a:rPr lang="en-US" sz="2000" dirty="0" smtClean="0">
                <a:latin typeface="Times New Roman" pitchFamily="18" charset="0"/>
                <a:cs typeface="Times New Roman" pitchFamily="18" charset="0"/>
              </a:rPr>
              <a:t>Pope </a:t>
            </a:r>
            <a:r>
              <a:rPr lang="en-US" sz="2000" dirty="0" smtClean="0">
                <a:latin typeface="Times New Roman" pitchFamily="18" charset="0"/>
                <a:cs typeface="Times New Roman" pitchFamily="18" charset="0"/>
              </a:rPr>
              <a:t>John Paul II spoke out: All patients must receive nutrition and </a:t>
            </a:r>
            <a:r>
              <a:rPr lang="en-US" sz="2000" dirty="0" smtClean="0">
                <a:latin typeface="Times New Roman" pitchFamily="18" charset="0"/>
                <a:cs typeface="Times New Roman" pitchFamily="18" charset="0"/>
              </a:rPr>
              <a:t>hydration.</a:t>
            </a:r>
            <a:r>
              <a:rPr lang="en-US"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Terri would choose:</a:t>
            </a:r>
          </a:p>
          <a:p>
            <a:pPr lvl="1">
              <a:buBlip>
                <a:blip r:embed="rId3"/>
              </a:buBlip>
            </a:pPr>
            <a:r>
              <a:rPr lang="en-US" sz="2000" dirty="0" smtClean="0">
                <a:latin typeface="Times New Roman" pitchFamily="18" charset="0"/>
                <a:cs typeface="Times New Roman" pitchFamily="18" charset="0"/>
              </a:rPr>
              <a:t>Not to “commit a sin of the gravest proportions by foregoing treatment to effect her own death in defiance of her religious faith's express  and recent instructions to the contrary”</a:t>
            </a:r>
          </a:p>
          <a:p>
            <a:pPr>
              <a:buBlip>
                <a:blip r:embed="rId3"/>
              </a:buBlip>
            </a:pPr>
            <a:r>
              <a:rPr lang="en-US" sz="2000" dirty="0" smtClean="0">
                <a:latin typeface="Times New Roman" pitchFamily="18" charset="0"/>
                <a:cs typeface="Times New Roman" pitchFamily="18" charset="0"/>
              </a:rPr>
              <a:t>Starving Terri to death is </a:t>
            </a:r>
            <a:r>
              <a:rPr lang="en-US" sz="2000" dirty="0" smtClean="0">
                <a:latin typeface="Times New Roman" pitchFamily="18" charset="0"/>
                <a:cs typeface="Times New Roman" pitchFamily="18" charset="0"/>
              </a:rPr>
              <a:t>murder.</a:t>
            </a: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Majority view does not correspond with </a:t>
            </a:r>
            <a:r>
              <a:rPr lang="en-US" sz="2000" dirty="0" smtClean="0">
                <a:latin typeface="Times New Roman" pitchFamily="18" charset="0"/>
                <a:cs typeface="Times New Roman" pitchFamily="18" charset="0"/>
              </a:rPr>
              <a:t>morality</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(Klugman, 2006)</a:t>
            </a:r>
          </a:p>
          <a:p>
            <a:pPr>
              <a:buNone/>
            </a:pPr>
            <a:r>
              <a:rPr lang="en-US" sz="2000" dirty="0" smtClean="0">
                <a:latin typeface="Times New Roman" pitchFamily="18" charset="0"/>
                <a:cs typeface="Times New Roman" pitchFamily="18" charset="0"/>
              </a:rPr>
              <a:t>		</a:t>
            </a:r>
          </a:p>
          <a:p>
            <a:pPr>
              <a:buNone/>
            </a:pPr>
            <a:endParaRPr lang="en-US" sz="2000" dirty="0" smtClean="0">
              <a:latin typeface="Times New Roman" pitchFamily="18" charset="0"/>
              <a:cs typeface="Times New Roman" pitchFamily="18" charset="0"/>
            </a:endParaRPr>
          </a:p>
        </p:txBody>
      </p:sp>
      <p:pic>
        <p:nvPicPr>
          <p:cNvPr id="7170" name="Picture 2" descr="C:\Users\sheila\AppData\Local\Microsoft\Windows\Temporary Internet Files\Content.IE5\VM0IHYYK\MC900415358[1].wmf"/>
          <p:cNvPicPr>
            <a:picLocks noChangeAspect="1" noChangeArrowheads="1"/>
          </p:cNvPicPr>
          <p:nvPr/>
        </p:nvPicPr>
        <p:blipFill>
          <a:blip r:embed="rId4" cstate="print"/>
          <a:srcRect/>
          <a:stretch>
            <a:fillRect/>
          </a:stretch>
        </p:blipFill>
        <p:spPr bwMode="auto">
          <a:xfrm>
            <a:off x="6019800" y="4572000"/>
            <a:ext cx="2986492" cy="212774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5791200" cy="4389120"/>
          </a:xfrm>
        </p:spPr>
        <p:txBody>
          <a:bodyPr>
            <a:normAutofit/>
          </a:bodyPr>
          <a:lstStyle/>
          <a:p>
            <a:pPr>
              <a:buBlip>
                <a:blip r:embed="rId3"/>
              </a:buBlip>
            </a:pPr>
            <a:r>
              <a:rPr lang="en-US" dirty="0" smtClean="0">
                <a:latin typeface="Times New Roman" pitchFamily="18" charset="0"/>
                <a:cs typeface="Times New Roman" pitchFamily="18" charset="0"/>
              </a:rPr>
              <a:t>Awareness of self and environment differentiates PVS from MCS. </a:t>
            </a:r>
            <a:endParaRPr lang="en-US" sz="2000"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MCS: Evident of improvement and warrants aggressive therapy. </a:t>
            </a:r>
          </a:p>
          <a:p>
            <a:pPr>
              <a:buBlip>
                <a:blip r:embed="rId3"/>
              </a:buBlip>
            </a:pPr>
            <a:r>
              <a:rPr lang="en-US" dirty="0" smtClean="0">
                <a:latin typeface="Times New Roman" pitchFamily="18" charset="0"/>
                <a:cs typeface="Times New Roman" pitchFamily="18" charset="0"/>
              </a:rPr>
              <a:t>Courts:</a:t>
            </a:r>
          </a:p>
          <a:p>
            <a:pPr lvl="1">
              <a:buBlip>
                <a:blip r:embed="rId3"/>
              </a:buBlip>
            </a:pPr>
            <a:r>
              <a:rPr lang="en-US"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Poorly equipped to understand the complex issues used to describe a continuum of awareness in neurologically devastated patients</a:t>
            </a:r>
            <a:r>
              <a:rPr lang="en-US" dirty="0" smtClean="0">
                <a:latin typeface="Times New Roman" pitchFamily="18" charset="0"/>
                <a:cs typeface="Times New Roman" pitchFamily="18" charset="0"/>
              </a:rPr>
              <a:t>.</a:t>
            </a:r>
          </a:p>
          <a:p>
            <a:pPr lvl="1">
              <a:buNone/>
            </a:pPr>
            <a:r>
              <a:rPr lang="en-US"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(Huntoon, 2005)</a:t>
            </a:r>
          </a:p>
          <a:p>
            <a:pPr>
              <a:buNone/>
            </a:pPr>
            <a:endParaRPr lang="en-US" sz="2800" dirty="0" smtClean="0"/>
          </a:p>
          <a:p>
            <a:endParaRPr lang="en-US" dirty="0"/>
          </a:p>
        </p:txBody>
      </p:sp>
      <p:pic>
        <p:nvPicPr>
          <p:cNvPr id="8195" name="Picture 3" descr="C:\Users\sheila\AppData\Local\Microsoft\Windows\Temporary Internet Files\Content.IE5\5R53TORL\MC900198187[1].wmf"/>
          <p:cNvPicPr>
            <a:picLocks noChangeAspect="1" noChangeArrowheads="1"/>
          </p:cNvPicPr>
          <p:nvPr/>
        </p:nvPicPr>
        <p:blipFill>
          <a:blip r:embed="rId4" cstate="print"/>
          <a:srcRect/>
          <a:stretch>
            <a:fillRect/>
          </a:stretch>
        </p:blipFill>
        <p:spPr bwMode="auto">
          <a:xfrm>
            <a:off x="6400800" y="3810000"/>
            <a:ext cx="1997798" cy="25908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itchFamily="18" charset="0"/>
                <a:cs typeface="Times New Roman" pitchFamily="18" charset="0"/>
              </a:rPr>
              <a:t>Key Elements of the Perspective (cont’d)</a:t>
            </a:r>
            <a:endParaRPr lang="en-US" sz="38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2057400"/>
            <a:ext cx="8305800" cy="3048000"/>
          </a:xfrm>
        </p:spPr>
        <p:txBody>
          <a:bodyPr>
            <a:normAutofit/>
          </a:bodyPr>
          <a:lstStyle/>
          <a:p>
            <a:pPr>
              <a:buBlip>
                <a:blip r:embed="rId3"/>
              </a:buBlip>
            </a:pPr>
            <a:r>
              <a:rPr lang="en-US" dirty="0" smtClean="0">
                <a:latin typeface="Times New Roman" pitchFamily="18" charset="0"/>
                <a:cs typeface="Times New Roman" pitchFamily="18" charset="0"/>
              </a:rPr>
              <a:t>Terri’s “in a state of ‘minimal consciousness’.” </a:t>
            </a:r>
            <a:r>
              <a:rPr lang="en-US" sz="2000" dirty="0" smtClean="0">
                <a:latin typeface="Times New Roman" pitchFamily="18" charset="0"/>
                <a:cs typeface="Times New Roman" pitchFamily="18" charset="0"/>
              </a:rPr>
              <a:t>(Merrell, 2009)</a:t>
            </a:r>
          </a:p>
          <a:p>
            <a:pPr>
              <a:buBlip>
                <a:blip r:embed="rId3"/>
              </a:buBlip>
            </a:pPr>
            <a:r>
              <a:rPr lang="en-US" dirty="0" smtClean="0">
                <a:latin typeface="Times New Roman" pitchFamily="18" charset="0"/>
                <a:cs typeface="Times New Roman" pitchFamily="18" charset="0"/>
              </a:rPr>
              <a:t>George Bush told a crowd in Tucson, Arizona: “Democrats and Republicans in Congress came together last night to give Terri Schiavo’s parents another opportunity to save their daughter’s life. This is a complex case with serious issues but, in extraordinary circumstances like this, it is always wise to err on the side of life” </a:t>
            </a:r>
            <a:r>
              <a:rPr lang="en-US" sz="2000" dirty="0" smtClean="0">
                <a:latin typeface="Times New Roman" pitchFamily="18" charset="0"/>
                <a:cs typeface="Times New Roman" pitchFamily="18" charset="0"/>
              </a:rPr>
              <a:t>(Merrill, 2009)</a:t>
            </a:r>
          </a:p>
          <a:p>
            <a:pPr>
              <a:buNone/>
            </a:pPr>
            <a:endParaRPr lang="en-US" dirty="0"/>
          </a:p>
        </p:txBody>
      </p:sp>
      <p:pic>
        <p:nvPicPr>
          <p:cNvPr id="9219" name="Picture 3" descr="C:\Users\sheila\AppData\Local\Microsoft\Windows\Temporary Internet Files\Content.IE5\VM0IHYYK\MC910217262[1].wmf"/>
          <p:cNvPicPr>
            <a:picLocks noChangeAspect="1" noChangeArrowheads="1"/>
          </p:cNvPicPr>
          <p:nvPr/>
        </p:nvPicPr>
        <p:blipFill>
          <a:blip r:embed="rId4" cstate="print"/>
          <a:srcRect/>
          <a:stretch>
            <a:fillRect/>
          </a:stretch>
        </p:blipFill>
        <p:spPr bwMode="auto">
          <a:xfrm>
            <a:off x="6934200" y="4876800"/>
            <a:ext cx="1759306" cy="1816913"/>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533400" y="2133600"/>
            <a:ext cx="8229600" cy="4389120"/>
          </a:xfrm>
        </p:spPr>
        <p:txBody>
          <a:bodyPr/>
          <a:lstStyle/>
          <a:p>
            <a:pPr>
              <a:buBlip>
                <a:blip r:embed="rId3"/>
              </a:buBlip>
            </a:pPr>
            <a:r>
              <a:rPr lang="en-US" sz="2400" dirty="0" smtClean="0">
                <a:latin typeface="Times New Roman" pitchFamily="18" charset="0"/>
                <a:cs typeface="Times New Roman" pitchFamily="18" charset="0"/>
              </a:rPr>
              <a:t>Michael Schiavo remained Terri’s surrogate decision maker even after he was in a relationship with another </a:t>
            </a:r>
            <a:r>
              <a:rPr lang="en-US" sz="2400" dirty="0" smtClean="0">
                <a:latin typeface="Times New Roman" pitchFamily="18" charset="0"/>
                <a:cs typeface="Times New Roman" pitchFamily="18" charset="0"/>
              </a:rPr>
              <a:t>woman.</a:t>
            </a: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Controversy regarding Terri’s religious stand </a:t>
            </a:r>
            <a:r>
              <a:rPr lang="en-US" sz="2400" dirty="0" smtClean="0">
                <a:latin typeface="Times New Roman" pitchFamily="18" charset="0"/>
                <a:cs typeface="Times New Roman" pitchFamily="18" charset="0"/>
              </a:rPr>
              <a:t>point</a:t>
            </a: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Prolonging life artificially </a:t>
            </a:r>
          </a:p>
          <a:p>
            <a:pPr>
              <a:buBlip>
                <a:blip r:embed="rId3"/>
              </a:buBlip>
            </a:pPr>
            <a:r>
              <a:rPr lang="en-US" sz="2400" dirty="0" smtClean="0">
                <a:latin typeface="Times New Roman" pitchFamily="18" charset="0"/>
                <a:cs typeface="Times New Roman" pitchFamily="18" charset="0"/>
              </a:rPr>
              <a:t>Quality of </a:t>
            </a:r>
            <a:r>
              <a:rPr lang="en-US" sz="2400" dirty="0" smtClean="0">
                <a:latin typeface="Times New Roman" pitchFamily="18" charset="0"/>
                <a:cs typeface="Times New Roman" pitchFamily="18" charset="0"/>
              </a:rPr>
              <a:t>life </a:t>
            </a:r>
            <a:endParaRPr lang="en-US" sz="2400" dirty="0" smtClean="0">
              <a:latin typeface="Times New Roman" pitchFamily="18" charset="0"/>
              <a:cs typeface="Times New Roman" pitchFamily="18" charset="0"/>
            </a:endParaRPr>
          </a:p>
          <a:p>
            <a:pPr>
              <a:buNone/>
            </a:pPr>
            <a:endParaRPr lang="en-US" dirty="0"/>
          </a:p>
        </p:txBody>
      </p:sp>
      <p:pic>
        <p:nvPicPr>
          <p:cNvPr id="4" name="Picture 2" descr="C:\Users\sheila\AppData\Local\Microsoft\Windows\Temporary Internet Files\Content.IE5\SOLJ3V9S\MC900439609[1].png"/>
          <p:cNvPicPr>
            <a:picLocks noChangeAspect="1" noChangeArrowheads="1"/>
          </p:cNvPicPr>
          <p:nvPr/>
        </p:nvPicPr>
        <p:blipFill>
          <a:blip r:embed="rId4" cstate="print"/>
          <a:srcRect/>
          <a:stretch>
            <a:fillRect/>
          </a:stretch>
        </p:blipFill>
        <p:spPr bwMode="auto">
          <a:xfrm>
            <a:off x="4956486" y="3657600"/>
            <a:ext cx="4187514" cy="364807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a:xfrm>
            <a:off x="457200" y="2133600"/>
            <a:ext cx="7696200" cy="2895600"/>
          </a:xfrm>
        </p:spPr>
        <p:txBody>
          <a:bodyPr>
            <a:normAutofit fontScale="47500" lnSpcReduction="20000"/>
          </a:bodyPr>
          <a:lstStyle/>
          <a:p>
            <a:pPr>
              <a:buBlip>
                <a:blip r:embed="rId3"/>
              </a:buBlip>
            </a:pPr>
            <a:r>
              <a:rPr lang="en-US" sz="4400" dirty="0" smtClean="0">
                <a:latin typeface="Times New Roman" pitchFamily="18" charset="0"/>
                <a:cs typeface="Times New Roman" pitchFamily="18" charset="0"/>
              </a:rPr>
              <a:t>“No one can say exactly how much awareness… </a:t>
            </a:r>
          </a:p>
          <a:p>
            <a:pPr>
              <a:buBlip>
                <a:blip r:embed="rId3"/>
              </a:buBlip>
            </a:pPr>
            <a:r>
              <a:rPr lang="en-US" sz="4400" dirty="0" smtClean="0">
                <a:latin typeface="Times New Roman" pitchFamily="18" charset="0"/>
                <a:cs typeface="Times New Roman" pitchFamily="18" charset="0"/>
              </a:rPr>
              <a:t>Is </a:t>
            </a:r>
            <a:r>
              <a:rPr lang="en-US" sz="4400" dirty="0" smtClean="0">
                <a:latin typeface="Times New Roman" pitchFamily="18" charset="0"/>
                <a:cs typeface="Times New Roman" pitchFamily="18" charset="0"/>
              </a:rPr>
              <a:t>a smile </a:t>
            </a:r>
            <a:r>
              <a:rPr lang="en-US" sz="4400" dirty="0" smtClean="0">
                <a:latin typeface="Times New Roman" pitchFamily="18" charset="0"/>
                <a:cs typeface="Times New Roman" pitchFamily="18" charset="0"/>
              </a:rPr>
              <a:t>in response to </a:t>
            </a:r>
            <a:r>
              <a:rPr lang="en-US" sz="4400" dirty="0" smtClean="0">
                <a:latin typeface="Times New Roman" pitchFamily="18" charset="0"/>
                <a:cs typeface="Times New Roman" pitchFamily="18" charset="0"/>
              </a:rPr>
              <a:t>a mother’s </a:t>
            </a:r>
            <a:r>
              <a:rPr lang="en-US" sz="4400" dirty="0" smtClean="0">
                <a:latin typeface="Times New Roman" pitchFamily="18" charset="0"/>
                <a:cs typeface="Times New Roman" pitchFamily="18" charset="0"/>
              </a:rPr>
              <a:t>words sufficient? </a:t>
            </a:r>
          </a:p>
          <a:p>
            <a:pPr>
              <a:buBlip>
                <a:blip r:embed="rId3"/>
              </a:buBlip>
            </a:pPr>
            <a:r>
              <a:rPr lang="en-US" sz="4400" dirty="0" smtClean="0">
                <a:latin typeface="Times New Roman" pitchFamily="18" charset="0"/>
                <a:cs typeface="Times New Roman" pitchFamily="18" charset="0"/>
              </a:rPr>
              <a:t>Is visually tracking over a sustained period </a:t>
            </a:r>
            <a:r>
              <a:rPr lang="en-US" sz="4400" dirty="0" smtClean="0">
                <a:latin typeface="Times New Roman" pitchFamily="18" charset="0"/>
                <a:cs typeface="Times New Roman" pitchFamily="18" charset="0"/>
              </a:rPr>
              <a:t>of time enough</a:t>
            </a:r>
            <a:r>
              <a:rPr lang="en-US" sz="4400" dirty="0" smtClean="0">
                <a:latin typeface="Times New Roman" pitchFamily="18" charset="0"/>
                <a:cs typeface="Times New Roman" pitchFamily="18" charset="0"/>
              </a:rPr>
              <a:t>? </a:t>
            </a:r>
          </a:p>
          <a:p>
            <a:pPr>
              <a:buBlip>
                <a:blip r:embed="rId3"/>
              </a:buBlip>
            </a:pPr>
            <a:r>
              <a:rPr lang="en-US" sz="4400" dirty="0" smtClean="0">
                <a:latin typeface="Times New Roman" pitchFamily="18" charset="0"/>
                <a:cs typeface="Times New Roman" pitchFamily="18" charset="0"/>
              </a:rPr>
              <a:t>What about grimacing and turning one’s head away? </a:t>
            </a:r>
          </a:p>
          <a:p>
            <a:pPr>
              <a:buBlip>
                <a:blip r:embed="rId3"/>
              </a:buBlip>
            </a:pPr>
            <a:r>
              <a:rPr lang="en-US" sz="4400" dirty="0" smtClean="0">
                <a:latin typeface="Times New Roman" pitchFamily="18" charset="0"/>
                <a:cs typeface="Times New Roman" pitchFamily="18" charset="0"/>
              </a:rPr>
              <a:t>What if patient is tired from physical therapy? </a:t>
            </a:r>
          </a:p>
          <a:p>
            <a:pPr>
              <a:buBlip>
                <a:blip r:embed="rId3"/>
              </a:buBlip>
            </a:pPr>
            <a:r>
              <a:rPr lang="en-US" sz="4400" dirty="0" smtClean="0">
                <a:latin typeface="Times New Roman" pitchFamily="18" charset="0"/>
                <a:cs typeface="Times New Roman" pitchFamily="18" charset="0"/>
              </a:rPr>
              <a:t>What if patient </a:t>
            </a:r>
            <a:r>
              <a:rPr lang="en-US" sz="4400" dirty="0" smtClean="0">
                <a:latin typeface="Times New Roman" pitchFamily="18" charset="0"/>
                <a:cs typeface="Times New Roman" pitchFamily="18" charset="0"/>
              </a:rPr>
              <a:t>is too </a:t>
            </a:r>
            <a:r>
              <a:rPr lang="en-US" sz="4400" dirty="0" smtClean="0">
                <a:latin typeface="Times New Roman" pitchFamily="18" charset="0"/>
                <a:cs typeface="Times New Roman" pitchFamily="18" charset="0"/>
              </a:rPr>
              <a:t>tired after </a:t>
            </a:r>
            <a:r>
              <a:rPr lang="en-US" sz="4400" dirty="0" smtClean="0">
                <a:latin typeface="Times New Roman" pitchFamily="18" charset="0"/>
                <a:cs typeface="Times New Roman" pitchFamily="18" charset="0"/>
              </a:rPr>
              <a:t>a bath for a </a:t>
            </a:r>
            <a:r>
              <a:rPr lang="en-US" sz="4400" dirty="0" smtClean="0">
                <a:latin typeface="Times New Roman" pitchFamily="18" charset="0"/>
                <a:cs typeface="Times New Roman" pitchFamily="18" charset="0"/>
              </a:rPr>
              <a:t>doctor evaluation?</a:t>
            </a:r>
          </a:p>
          <a:p>
            <a:pPr>
              <a:buBlip>
                <a:blip r:embed="rId3"/>
              </a:buBlip>
            </a:pPr>
            <a:r>
              <a:rPr lang="en-US" sz="4400" dirty="0" smtClean="0">
                <a:latin typeface="Times New Roman" pitchFamily="18" charset="0"/>
                <a:cs typeface="Times New Roman" pitchFamily="18" charset="0"/>
              </a:rPr>
              <a:t>You have the right to remain silent… </a:t>
            </a:r>
          </a:p>
          <a:p>
            <a:pPr>
              <a:buNone/>
            </a:pPr>
            <a:r>
              <a:rPr lang="en-US" sz="2700" dirty="0" smtClean="0">
                <a:latin typeface="Times New Roman" pitchFamily="18" charset="0"/>
                <a:cs typeface="Times New Roman" pitchFamily="18" charset="0"/>
              </a:rPr>
              <a:t>	</a:t>
            </a:r>
            <a:r>
              <a:rPr lang="en-US" sz="2700" dirty="0" smtClean="0">
                <a:latin typeface="Times New Roman" pitchFamily="18" charset="0"/>
                <a:cs typeface="Times New Roman" pitchFamily="18" charset="0"/>
              </a:rPr>
              <a:t>(</a:t>
            </a:r>
            <a:r>
              <a:rPr lang="en-US" sz="2700" dirty="0" smtClean="0">
                <a:latin typeface="Times New Roman" pitchFamily="18" charset="0"/>
                <a:cs typeface="Times New Roman" pitchFamily="18" charset="0"/>
              </a:rPr>
              <a:t>Huntoon, 2005)</a:t>
            </a: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buNone/>
              <a:defRPr/>
            </a:pPr>
            <a:endParaRPr lang="en-US" sz="2800" dirty="0" smtClean="0"/>
          </a:p>
          <a:p>
            <a:pPr>
              <a:spcBef>
                <a:spcPts val="0"/>
              </a:spcBef>
              <a:buClrTx/>
              <a:buSzTx/>
              <a:defRPr/>
            </a:pPr>
            <a:endParaRPr lang="en-US" sz="2800" dirty="0" smtClean="0"/>
          </a:p>
          <a:p>
            <a:pPr>
              <a:spcBef>
                <a:spcPts val="0"/>
              </a:spcBef>
              <a:buClrTx/>
              <a:buSzTx/>
              <a:buNone/>
              <a:defRPr/>
            </a:pPr>
            <a:endParaRPr lang="en-US" sz="2800" dirty="0" smtClean="0">
              <a:latin typeface="Times New Roman" pitchFamily="18" charset="0"/>
              <a:cs typeface="Times New Roman" pitchFamily="18" charset="0"/>
            </a:endParaRPr>
          </a:p>
          <a:p>
            <a:pPr>
              <a:spcBef>
                <a:spcPts val="0"/>
              </a:spcBef>
              <a:buClrTx/>
              <a:buSzTx/>
              <a:buNone/>
              <a:defRPr/>
            </a:pPr>
            <a:endParaRPr lang="en-US" sz="4500" dirty="0" smtClean="0"/>
          </a:p>
        </p:txBody>
      </p:sp>
      <p:sp>
        <p:nvSpPr>
          <p:cNvPr id="4" name="TextBox 3"/>
          <p:cNvSpPr txBox="1"/>
          <p:nvPr/>
        </p:nvSpPr>
        <p:spPr>
          <a:xfrm>
            <a:off x="381000" y="6550223"/>
            <a:ext cx="1761508"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www.lifesitenews.com</a:t>
            </a:r>
            <a:endParaRPr lang="en-US" sz="1400" dirty="0">
              <a:latin typeface="Times New Roman" pitchFamily="18" charset="0"/>
              <a:cs typeface="Times New Roman" pitchFamily="18" charset="0"/>
            </a:endParaRPr>
          </a:p>
        </p:txBody>
      </p:sp>
      <p:pic>
        <p:nvPicPr>
          <p:cNvPr id="5" name="Picture 4" descr="Terri_Schiavo_fp-240x155.jpg"/>
          <p:cNvPicPr>
            <a:picLocks noChangeAspect="1"/>
          </p:cNvPicPr>
          <p:nvPr/>
        </p:nvPicPr>
        <p:blipFill>
          <a:blip r:embed="rId4" cstate="print"/>
          <a:stretch>
            <a:fillRect/>
          </a:stretch>
        </p:blipFill>
        <p:spPr>
          <a:xfrm>
            <a:off x="228600" y="5105400"/>
            <a:ext cx="2286000" cy="1466850"/>
          </a:xfrm>
          <a:prstGeom prst="rect">
            <a:avLst/>
          </a:prstGeom>
          <a:ln>
            <a:noFill/>
          </a:ln>
          <a:effectLst>
            <a:softEdge rad="112500"/>
          </a:effectLst>
        </p:spPr>
      </p:pic>
      <p:sp>
        <p:nvSpPr>
          <p:cNvPr id="6" name="TextBox 5"/>
          <p:cNvSpPr txBox="1"/>
          <p:nvPr/>
        </p:nvSpPr>
        <p:spPr>
          <a:xfrm>
            <a:off x="6553200" y="6550223"/>
            <a:ext cx="2228815"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www.propertyrightsresearch</a:t>
            </a:r>
            <a:endParaRPr lang="en-US" sz="1400" dirty="0">
              <a:latin typeface="Times New Roman" pitchFamily="18" charset="0"/>
              <a:cs typeface="Times New Roman" pitchFamily="18" charset="0"/>
            </a:endParaRPr>
          </a:p>
        </p:txBody>
      </p:sp>
      <p:pic>
        <p:nvPicPr>
          <p:cNvPr id="7" name="Picture 6" descr="thumbnailCAQR8JG2.jpg"/>
          <p:cNvPicPr>
            <a:picLocks noChangeAspect="1"/>
          </p:cNvPicPr>
          <p:nvPr/>
        </p:nvPicPr>
        <p:blipFill>
          <a:blip r:embed="rId5" cstate="print"/>
          <a:stretch>
            <a:fillRect/>
          </a:stretch>
        </p:blipFill>
        <p:spPr>
          <a:xfrm>
            <a:off x="6781800" y="4800600"/>
            <a:ext cx="1676400" cy="17389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Rectangle 8"/>
          <p:cNvSpPr/>
          <p:nvPr/>
        </p:nvSpPr>
        <p:spPr>
          <a:xfrm>
            <a:off x="3810000" y="6550223"/>
            <a:ext cx="1407758" cy="307777"/>
          </a:xfrm>
          <a:prstGeom prst="rect">
            <a:avLst/>
          </a:prstGeom>
        </p:spPr>
        <p:txBody>
          <a:bodyPr wrap="none">
            <a:spAutoFit/>
          </a:bodyPr>
          <a:lstStyle/>
          <a:p>
            <a:pPr lvl="0"/>
            <a:r>
              <a:rPr lang="en-US" sz="1400" i="1" dirty="0" smtClean="0">
                <a:solidFill>
                  <a:prstClr val="black"/>
                </a:solidFill>
                <a:latin typeface="Times New Roman" pitchFamily="18" charset="0"/>
                <a:cs typeface="Times New Roman" pitchFamily="18" charset="0"/>
              </a:rPr>
              <a:t>photobucket.com</a:t>
            </a:r>
            <a:endParaRPr lang="en-US" sz="1400" dirty="0">
              <a:solidFill>
                <a:prstClr val="black"/>
              </a:solidFill>
              <a:latin typeface="Times New Roman" pitchFamily="18" charset="0"/>
              <a:cs typeface="Times New Roman" pitchFamily="18" charset="0"/>
            </a:endParaRPr>
          </a:p>
        </p:txBody>
      </p:sp>
      <p:pic>
        <p:nvPicPr>
          <p:cNvPr id="10" name="Picture 9" descr="thumbnailCA50F3PA.jpg"/>
          <p:cNvPicPr>
            <a:picLocks noChangeAspect="1"/>
          </p:cNvPicPr>
          <p:nvPr/>
        </p:nvPicPr>
        <p:blipFill>
          <a:blip r:embed="rId6" cstate="print"/>
          <a:stretch>
            <a:fillRect/>
          </a:stretch>
        </p:blipFill>
        <p:spPr>
          <a:xfrm>
            <a:off x="3810000" y="4953000"/>
            <a:ext cx="1524000" cy="1524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Schindler’s Perspective </a:t>
            </a:r>
            <a:endParaRPr lang="en-US" dirty="0">
              <a:latin typeface="Times New Roman" pitchFamily="18" charset="0"/>
              <a:cs typeface="Times New Roman" pitchFamily="18" charset="0"/>
            </a:endParaRPr>
          </a:p>
        </p:txBody>
      </p:sp>
      <p:sp>
        <p:nvSpPr>
          <p:cNvPr id="3" name="TextBox 2"/>
          <p:cNvSpPr txBox="1"/>
          <p:nvPr/>
        </p:nvSpPr>
        <p:spPr>
          <a:xfrm>
            <a:off x="457200" y="1981200"/>
            <a:ext cx="4495800" cy="4401205"/>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Terri </a:t>
            </a:r>
            <a:r>
              <a:rPr lang="en-US" sz="2000" dirty="0" smtClean="0">
                <a:latin typeface="Times New Roman" pitchFamily="18" charset="0"/>
                <a:cs typeface="Times New Roman" pitchFamily="18" charset="0"/>
              </a:rPr>
              <a:t>was the </a:t>
            </a:r>
            <a:r>
              <a:rPr lang="en-US" sz="2000" dirty="0" smtClean="0">
                <a:latin typeface="Times New Roman" pitchFamily="18" charset="0"/>
                <a:cs typeface="Times New Roman" pitchFamily="18" charset="0"/>
              </a:rPr>
              <a:t>eldest of 3 children. </a:t>
            </a: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Wanted to be an advocate for daughter who couldn’t defend herself. </a:t>
            </a: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Had different views than Michael Schiavo, regarding Terri’s care.                                    				</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Felt it was morally wrong to end a life</a:t>
            </a:r>
          </a:p>
          <a:p>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Believed new evidence related to a new treatment that they </a:t>
            </a:r>
            <a:r>
              <a:rPr lang="en-US" sz="2000" dirty="0" smtClean="0">
                <a:latin typeface="Times New Roman" pitchFamily="18" charset="0"/>
                <a:cs typeface="Times New Roman" pitchFamily="18" charset="0"/>
              </a:rPr>
              <a:t>might </a:t>
            </a:r>
            <a:r>
              <a:rPr lang="en-US" sz="2000" dirty="0" smtClean="0">
                <a:latin typeface="Times New Roman" pitchFamily="18" charset="0"/>
                <a:cs typeface="Times New Roman" pitchFamily="18" charset="0"/>
              </a:rPr>
              <a:t>restore cognitive </a:t>
            </a:r>
            <a:r>
              <a:rPr lang="en-US" sz="2000" dirty="0" smtClean="0">
                <a:latin typeface="Times New Roman" pitchFamily="18" charset="0"/>
                <a:cs typeface="Times New Roman" pitchFamily="18" charset="0"/>
              </a:rPr>
              <a:t>function</a:t>
            </a:r>
          </a:p>
          <a:p>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(Schindler, 2006)</a:t>
            </a:r>
            <a:endParaRPr lang="en-US" sz="2000" dirty="0" smtClean="0">
              <a:latin typeface="Times New Roman" pitchFamily="18" charset="0"/>
              <a:cs typeface="Times New Roman" pitchFamily="18" charset="0"/>
            </a:endParaRPr>
          </a:p>
        </p:txBody>
      </p:sp>
      <p:sp>
        <p:nvSpPr>
          <p:cNvPr id="4" name="TextBox 3"/>
          <p:cNvSpPr txBox="1"/>
          <p:nvPr/>
        </p:nvSpPr>
        <p:spPr>
          <a:xfrm>
            <a:off x="6248400" y="6172200"/>
            <a:ext cx="1628138" cy="338554"/>
          </a:xfrm>
          <a:prstGeom prst="rect">
            <a:avLst/>
          </a:prstGeom>
          <a:noFill/>
        </p:spPr>
        <p:txBody>
          <a:bodyPr wrap="none" rtlCol="0">
            <a:spAutoFit/>
          </a:bodyPr>
          <a:lstStyle/>
          <a:p>
            <a:r>
              <a:rPr lang="en-US" sz="1600" i="1" dirty="0" smtClean="0">
                <a:latin typeface="Times New Roman" pitchFamily="18" charset="0"/>
                <a:cs typeface="Times New Roman" pitchFamily="18" charset="0"/>
              </a:rPr>
              <a:t>www.tvguide.com</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3" cstate="print"/>
          <a:stretch>
            <a:fillRect/>
          </a:stretch>
        </p:blipFill>
        <p:spPr>
          <a:xfrm>
            <a:off x="5715000" y="2438400"/>
            <a:ext cx="2590800" cy="3581400"/>
          </a:xfrm>
          <a:prstGeom prst="ellipse">
            <a:avLst/>
          </a:prstGeom>
          <a:ln>
            <a:noFill/>
          </a:ln>
          <a:effectLst>
            <a:softEdge rad="112500"/>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a:t>
            </a:r>
            <a:endParaRPr lang="en-US" dirty="0">
              <a:latin typeface="Times New Roman" pitchFamily="18" charset="0"/>
              <a:cs typeface="Times New Roman" pitchFamily="18" charset="0"/>
            </a:endParaRPr>
          </a:p>
        </p:txBody>
      </p:sp>
      <p:sp>
        <p:nvSpPr>
          <p:cNvPr id="3" name="TextBox 2"/>
          <p:cNvSpPr txBox="1"/>
          <p:nvPr/>
        </p:nvSpPr>
        <p:spPr>
          <a:xfrm>
            <a:off x="381000" y="2057400"/>
            <a:ext cx="7315200" cy="4093428"/>
          </a:xfrm>
          <a:prstGeom prst="rect">
            <a:avLst/>
          </a:prstGeom>
          <a:noFill/>
        </p:spPr>
        <p:txBody>
          <a:bodyPr wrap="square" rtlCol="0">
            <a:spAutoFit/>
          </a:bodyPr>
          <a:lstStyle/>
          <a:p>
            <a:pPr>
              <a:buBlip>
                <a:blip r:embed="rId3"/>
              </a:buBlip>
            </a:pPr>
            <a:r>
              <a:rPr lang="en-US" sz="2000" dirty="0" smtClean="0">
                <a:latin typeface="Times New Roman" pitchFamily="18" charset="0"/>
                <a:cs typeface="Times New Roman" pitchFamily="18" charset="0"/>
              </a:rPr>
              <a:t>  Respect for autonomy is a </a:t>
            </a:r>
            <a:r>
              <a:rPr lang="en-US" sz="2000" dirty="0" smtClean="0">
                <a:latin typeface="Times New Roman" pitchFamily="18" charset="0"/>
                <a:cs typeface="Times New Roman" pitchFamily="18" charset="0"/>
              </a:rPr>
              <a:t>priority.</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Many argue that the moral framework is actually sanctity of life, discrimination against disabled persons,  and the moral character of empowered proxies</a:t>
            </a:r>
            <a:r>
              <a:rPr lang="en-US" sz="2000" dirty="0" smtClean="0">
                <a:latin typeface="Times New Roman" pitchFamily="18" charset="0"/>
                <a:cs typeface="Times New Roman" pitchFamily="18" charset="0"/>
              </a:rPr>
              <a:t>.</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Sanctity of life versus quality of </a:t>
            </a:r>
            <a:r>
              <a:rPr lang="en-US" sz="2000" dirty="0" smtClean="0">
                <a:latin typeface="Times New Roman" pitchFamily="18" charset="0"/>
                <a:cs typeface="Times New Roman" pitchFamily="18" charset="0"/>
              </a:rPr>
              <a:t>life</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This becomes a political issue with conservatives and liberals </a:t>
            </a:r>
            <a:r>
              <a:rPr lang="en-US" sz="2000" dirty="0" smtClean="0">
                <a:latin typeface="Times New Roman" pitchFamily="18" charset="0"/>
                <a:cs typeface="Times New Roman" pitchFamily="18" charset="0"/>
              </a:rPr>
              <a:t>battling.</a:t>
            </a:r>
            <a:endParaRPr lang="en-US" sz="2000" dirty="0" smtClean="0">
              <a:latin typeface="Times New Roman" pitchFamily="18" charset="0"/>
              <a:cs typeface="Times New Roman" pitchFamily="18" charset="0"/>
            </a:endParaRPr>
          </a:p>
          <a:p>
            <a:pPr lvl="1">
              <a:buBlip>
                <a:blip r:embed="rId3"/>
              </a:buBlip>
            </a:pPr>
            <a:r>
              <a:rPr lang="en-US" sz="2000" dirty="0" smtClean="0">
                <a:latin typeface="Times New Roman" pitchFamily="18" charset="0"/>
                <a:cs typeface="Times New Roman" pitchFamily="18" charset="0"/>
              </a:rPr>
              <a:t>  Conservatives believe in the instrinsic value of all life</a:t>
            </a:r>
          </a:p>
          <a:p>
            <a:pPr lvl="1">
              <a:buBlip>
                <a:blip r:embed="rId3"/>
              </a:buBlip>
            </a:pPr>
            <a:r>
              <a:rPr lang="en-US" sz="2000" dirty="0" smtClean="0">
                <a:latin typeface="Times New Roman" pitchFamily="18" charset="0"/>
                <a:cs typeface="Times New Roman" pitchFamily="18" charset="0"/>
              </a:rPr>
              <a:t>  Liberals are concerned with the quality of life</a:t>
            </a:r>
          </a:p>
          <a:p>
            <a:pPr lvl="1"/>
            <a:r>
              <a:rPr lang="en-US" sz="2000" dirty="0" smtClean="0">
                <a:latin typeface="Times New Roman" pitchFamily="18" charset="0"/>
                <a:cs typeface="Times New Roman" pitchFamily="18" charset="0"/>
              </a:rPr>
              <a:t>	(Perry, Churchill, &amp; Kirshner, 2005)</a:t>
            </a:r>
          </a:p>
        </p:txBody>
      </p:sp>
      <p:pic>
        <p:nvPicPr>
          <p:cNvPr id="4" name="Picture 2" descr="C:\Users\sheila\AppData\Local\Microsoft\Windows\Temporary Internet Files\Content.IE5\VM0IHYYK\MC900436085[1].wmf"/>
          <p:cNvPicPr>
            <a:picLocks noChangeAspect="1" noChangeArrowheads="1"/>
          </p:cNvPicPr>
          <p:nvPr/>
        </p:nvPicPr>
        <p:blipFill>
          <a:blip r:embed="rId4" cstate="print"/>
          <a:srcRect/>
          <a:stretch>
            <a:fillRect/>
          </a:stretch>
        </p:blipFill>
        <p:spPr bwMode="auto">
          <a:xfrm>
            <a:off x="7086600" y="5715000"/>
            <a:ext cx="1841500" cy="1143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609600" y="2514600"/>
            <a:ext cx="184731" cy="369332"/>
          </a:xfrm>
          <a:prstGeom prst="rect">
            <a:avLst/>
          </a:prstGeom>
          <a:noFill/>
        </p:spPr>
        <p:txBody>
          <a:bodyPr wrap="square" rtlCol="0">
            <a:spAutoFit/>
          </a:bodyPr>
          <a:lstStyle/>
          <a:p>
            <a:endParaRPr lang="en-US" dirty="0"/>
          </a:p>
        </p:txBody>
      </p:sp>
      <p:sp>
        <p:nvSpPr>
          <p:cNvPr id="4" name="Rectangle 3"/>
          <p:cNvSpPr/>
          <p:nvPr/>
        </p:nvSpPr>
        <p:spPr>
          <a:xfrm>
            <a:off x="457200" y="2133600"/>
            <a:ext cx="5410200" cy="4093428"/>
          </a:xfrm>
          <a:prstGeom prst="rect">
            <a:avLst/>
          </a:prstGeom>
        </p:spPr>
        <p:txBody>
          <a:bodyPr wrap="square">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Other </a:t>
            </a:r>
            <a:r>
              <a:rPr lang="en-US" sz="2000" dirty="0" smtClean="0">
                <a:latin typeface="Times New Roman" pitchFamily="18" charset="0"/>
                <a:cs typeface="Times New Roman" pitchFamily="18" charset="0"/>
              </a:rPr>
              <a:t>ethical principles violated:</a:t>
            </a:r>
          </a:p>
          <a:p>
            <a:pPr lvl="1">
              <a:buBlip>
                <a:blip r:embed="rId3"/>
              </a:buBlip>
            </a:pPr>
            <a:r>
              <a:rPr lang="en-US" sz="2000" dirty="0" smtClean="0">
                <a:latin typeface="Times New Roman" pitchFamily="18" charset="0"/>
                <a:cs typeface="Times New Roman" pitchFamily="18" charset="0"/>
              </a:rPr>
              <a:t> Beneficence -Terri </a:t>
            </a:r>
            <a:r>
              <a:rPr lang="en-US" sz="2000" dirty="0" smtClean="0">
                <a:latin typeface="Times New Roman" pitchFamily="18" charset="0"/>
                <a:cs typeface="Times New Roman" pitchFamily="18" charset="0"/>
              </a:rPr>
              <a:t>was prevented from hydration and </a:t>
            </a:r>
            <a:r>
              <a:rPr lang="en-US" sz="2000" dirty="0" smtClean="0">
                <a:latin typeface="Times New Roman" pitchFamily="18" charset="0"/>
                <a:cs typeface="Times New Roman" pitchFamily="18" charset="0"/>
              </a:rPr>
              <a:t>nutrition</a:t>
            </a:r>
          </a:p>
          <a:p>
            <a:pPr lvl="1"/>
            <a:endParaRPr lang="en-US" sz="2000" dirty="0" smtClean="0">
              <a:latin typeface="Times New Roman" pitchFamily="18" charset="0"/>
              <a:cs typeface="Times New Roman" pitchFamily="18" charset="0"/>
            </a:endParaRPr>
          </a:p>
          <a:p>
            <a:pPr lvl="1">
              <a:buBlip>
                <a:blip r:embed="rId3"/>
              </a:buBlip>
            </a:pPr>
            <a:r>
              <a:rPr lang="en-US" sz="2000" dirty="0" smtClean="0">
                <a:latin typeface="Times New Roman" pitchFamily="18" charset="0"/>
                <a:cs typeface="Times New Roman" pitchFamily="18" charset="0"/>
              </a:rPr>
              <a:t> Nonmaleficence</a:t>
            </a:r>
          </a:p>
          <a:p>
            <a:pPr lvl="1"/>
            <a:endParaRPr lang="en-US" sz="2000" dirty="0" smtClean="0">
              <a:latin typeface="Times New Roman" pitchFamily="18" charset="0"/>
              <a:cs typeface="Times New Roman" pitchFamily="18" charset="0"/>
            </a:endParaRPr>
          </a:p>
          <a:p>
            <a:pPr lvl="1">
              <a:buBlip>
                <a:blip r:embed="rId3"/>
              </a:buBlip>
            </a:pPr>
            <a:r>
              <a:rPr lang="en-US" sz="2000" dirty="0" smtClean="0">
                <a:latin typeface="Times New Roman" pitchFamily="18" charset="0"/>
                <a:cs typeface="Times New Roman" pitchFamily="18" charset="0"/>
              </a:rPr>
              <a:t> Justice -Terri did </a:t>
            </a:r>
            <a:r>
              <a:rPr lang="en-US" sz="2000" dirty="0" smtClean="0">
                <a:latin typeface="Times New Roman" pitchFamily="18" charset="0"/>
                <a:cs typeface="Times New Roman" pitchFamily="18" charset="0"/>
              </a:rPr>
              <a:t>not receive diagnostic tests to discredit the PVS such as an </a:t>
            </a:r>
            <a:r>
              <a:rPr lang="en-US" sz="2000" dirty="0" smtClean="0">
                <a:latin typeface="Times New Roman" pitchFamily="18" charset="0"/>
                <a:cs typeface="Times New Roman" pitchFamily="18" charset="0"/>
              </a:rPr>
              <a:t>MRI</a:t>
            </a:r>
            <a:r>
              <a:rPr lang="en-US" sz="2000" dirty="0" smtClean="0">
                <a:latin typeface="Times New Roman" pitchFamily="18" charset="0"/>
                <a:cs typeface="Times New Roman" pitchFamily="18" charset="0"/>
              </a:rPr>
              <a:t>, Swallow study, and hyperbaric chamber for oxygenation. </a:t>
            </a:r>
            <a:endParaRPr lang="en-US" sz="2000" dirty="0" smtClean="0">
              <a:latin typeface="Times New Roman" pitchFamily="18" charset="0"/>
              <a:cs typeface="Times New Roman" pitchFamily="18" charset="0"/>
            </a:endParaRPr>
          </a:p>
          <a:p>
            <a:pPr lvl="1">
              <a:buBlip>
                <a:blip r:embed="rId3"/>
              </a:buBlip>
            </a:pPr>
            <a:endParaRPr lang="en-US" sz="2000" dirty="0" smtClean="0">
              <a:latin typeface="Times New Roman" pitchFamily="18" charset="0"/>
              <a:cs typeface="Times New Roman" pitchFamily="18" charset="0"/>
            </a:endParaRPr>
          </a:p>
          <a:p>
            <a:pPr lvl="1"/>
            <a:r>
              <a:rPr lang="en-US" sz="2000" dirty="0" smtClean="0">
                <a:latin typeface="Times New Roman" pitchFamily="18" charset="0"/>
                <a:cs typeface="Times New Roman" pitchFamily="18" charset="0"/>
              </a:rPr>
              <a:t>(Butts &amp; Rich, 2008)</a:t>
            </a:r>
          </a:p>
          <a:p>
            <a:pPr lvl="1"/>
            <a:endParaRPr lang="en-US" sz="2000" dirty="0" smtClean="0">
              <a:latin typeface="Times New Roman" pitchFamily="18" charset="0"/>
              <a:cs typeface="Times New Roman" pitchFamily="18" charset="0"/>
            </a:endParaRPr>
          </a:p>
        </p:txBody>
      </p:sp>
      <p:pic>
        <p:nvPicPr>
          <p:cNvPr id="6147" name="Picture 3" descr="C:\Users\sheila\AppData\Local\Microsoft\Windows\Temporary Internet Files\Content.IE5\8QQ79KQM\MC900140697[1].wmf"/>
          <p:cNvPicPr>
            <a:picLocks noChangeAspect="1" noChangeArrowheads="1"/>
          </p:cNvPicPr>
          <p:nvPr/>
        </p:nvPicPr>
        <p:blipFill>
          <a:blip r:embed="rId4" cstate="print"/>
          <a:srcRect/>
          <a:stretch>
            <a:fillRect/>
          </a:stretch>
        </p:blipFill>
        <p:spPr bwMode="auto">
          <a:xfrm>
            <a:off x="5943600" y="3657600"/>
            <a:ext cx="2290572" cy="2577694"/>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457200" y="2133600"/>
            <a:ext cx="7924800" cy="2246769"/>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Action versus omission</a:t>
            </a:r>
          </a:p>
          <a:p>
            <a:pPr lvl="1">
              <a:buBlip>
                <a:blip r:embed="rId2"/>
              </a:buBlip>
            </a:pPr>
            <a:r>
              <a:rPr lang="en-US" sz="2000" dirty="0" smtClean="0">
                <a:latin typeface="Times New Roman" pitchFamily="18" charset="0"/>
                <a:cs typeface="Times New Roman" pitchFamily="18" charset="0"/>
              </a:rPr>
              <a:t>  Active euthanasia versus passive euthanasia</a:t>
            </a:r>
          </a:p>
          <a:p>
            <a:pPr lvl="1">
              <a:buBlip>
                <a:blip r:embed="rId2"/>
              </a:buBlip>
            </a:pPr>
            <a:r>
              <a:rPr lang="en-US" sz="2000" dirty="0" smtClean="0">
                <a:latin typeface="Times New Roman" pitchFamily="18" charset="0"/>
                <a:cs typeface="Times New Roman" pitchFamily="18" charset="0"/>
              </a:rPr>
              <a:t>  Intentionally taking the patient’s life </a:t>
            </a:r>
            <a:endParaRPr lang="en-US" sz="2000" dirty="0" smtClean="0">
              <a:latin typeface="Times New Roman" pitchFamily="18" charset="0"/>
              <a:cs typeface="Times New Roman" pitchFamily="18" charset="0"/>
            </a:endParaRPr>
          </a:p>
          <a:p>
            <a:pPr lvl="1">
              <a:buBlip>
                <a:blip r:embed="rId2"/>
              </a:buBlip>
            </a:pPr>
            <a:r>
              <a:rPr lang="en-US" sz="2000" dirty="0" smtClean="0">
                <a:latin typeface="Times New Roman" pitchFamily="18" charset="0"/>
                <a:cs typeface="Times New Roman" pitchFamily="18" charset="0"/>
              </a:rPr>
              <a:t>  Withholding or withdrawing life sustaining treatment</a:t>
            </a:r>
          </a:p>
          <a:p>
            <a:pPr lvl="1">
              <a:buBlip>
                <a:blip r:embed="rId2"/>
              </a:buBlip>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Is there a moral difference between actively killing a patient or letting them die?</a:t>
            </a:r>
          </a:p>
          <a:p>
            <a:pPr lvl="1">
              <a:buNone/>
            </a:pPr>
            <a:r>
              <a:rPr lang="en-US" sz="2000" dirty="0" smtClean="0">
                <a:latin typeface="Times New Roman" pitchFamily="18" charset="0"/>
                <a:cs typeface="Times New Roman" pitchFamily="18" charset="0"/>
              </a:rPr>
              <a:t>	(Butts &amp; Rich, 2008)</a:t>
            </a:r>
          </a:p>
        </p:txBody>
      </p:sp>
      <p:pic>
        <p:nvPicPr>
          <p:cNvPr id="5125" name="Picture 5" descr="C:\Users\sheila\AppData\Local\Microsoft\Windows\Temporary Internet Files\Content.IE5\8QQ79KQM\MC900281341[1].wmf"/>
          <p:cNvPicPr>
            <a:picLocks noChangeAspect="1" noChangeArrowheads="1"/>
          </p:cNvPicPr>
          <p:nvPr/>
        </p:nvPicPr>
        <p:blipFill>
          <a:blip r:embed="rId3" cstate="print"/>
          <a:srcRect/>
          <a:stretch>
            <a:fillRect/>
          </a:stretch>
        </p:blipFill>
        <p:spPr bwMode="auto">
          <a:xfrm>
            <a:off x="2819400" y="4721187"/>
            <a:ext cx="1905000" cy="1985311"/>
          </a:xfrm>
          <a:prstGeom prst="rect">
            <a:avLst/>
          </a:prstGeom>
          <a:ln>
            <a:noFill/>
          </a:ln>
          <a:effectLst>
            <a:softEdge rad="112500"/>
          </a:effectLst>
        </p:spPr>
      </p:pic>
      <p:pic>
        <p:nvPicPr>
          <p:cNvPr id="5129" name="Picture 9" descr="C:\Users\sheila\AppData\Local\Microsoft\Windows\Temporary Internet Files\Content.IE5\SOLJ3V9S\MC900359059[1].wmf"/>
          <p:cNvPicPr>
            <a:picLocks noChangeAspect="1" noChangeArrowheads="1"/>
          </p:cNvPicPr>
          <p:nvPr/>
        </p:nvPicPr>
        <p:blipFill>
          <a:blip r:embed="rId4" cstate="print"/>
          <a:srcRect/>
          <a:stretch>
            <a:fillRect/>
          </a:stretch>
        </p:blipFill>
        <p:spPr bwMode="auto">
          <a:xfrm>
            <a:off x="7086600" y="4800600"/>
            <a:ext cx="1655978" cy="1822399"/>
          </a:xfrm>
          <a:prstGeom prst="rect">
            <a:avLst/>
          </a:prstGeom>
          <a:ln>
            <a:noFill/>
          </a:ln>
          <a:effectLst>
            <a:softEdge rad="112500"/>
          </a:effectLst>
        </p:spPr>
      </p:pic>
      <p:pic>
        <p:nvPicPr>
          <p:cNvPr id="5130" name="Picture 10" descr="C:\Users\sheila\AppData\Local\Microsoft\Windows\Temporary Internet Files\Content.IE5\8QQ79KQM\MC900055190[1].wmf"/>
          <p:cNvPicPr>
            <a:picLocks noChangeAspect="1" noChangeArrowheads="1"/>
          </p:cNvPicPr>
          <p:nvPr/>
        </p:nvPicPr>
        <p:blipFill>
          <a:blip r:embed="rId5" cstate="print"/>
          <a:srcRect/>
          <a:stretch>
            <a:fillRect/>
          </a:stretch>
        </p:blipFill>
        <p:spPr bwMode="auto">
          <a:xfrm>
            <a:off x="5105400" y="5029200"/>
            <a:ext cx="1607588" cy="1569543"/>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457200" y="2133600"/>
            <a:ext cx="7010400" cy="4401205"/>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Courts have deemed liberty and privacy interests as a priority in past cases such as Karen Ann Quinlan-1976, Paul Brody-1986, Nancy </a:t>
            </a:r>
            <a:r>
              <a:rPr lang="en-US" sz="2000" dirty="0" smtClean="0">
                <a:latin typeface="Times New Roman" pitchFamily="18" charset="0"/>
                <a:cs typeface="Times New Roman" pitchFamily="18" charset="0"/>
              </a:rPr>
              <a:t>Cruzan-1990.</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Medical code of ethics for end of life care focuses on autonomy, informed consent, and respect for wishes even beyond </a:t>
            </a:r>
            <a:r>
              <a:rPr lang="en-US" sz="2000" dirty="0" smtClean="0">
                <a:latin typeface="Times New Roman" pitchFamily="18" charset="0"/>
                <a:cs typeface="Times New Roman" pitchFamily="18" charset="0"/>
              </a:rPr>
              <a:t>competence.</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Determining wishes after no longer competent is complicated and </a:t>
            </a:r>
            <a:r>
              <a:rPr lang="en-US" sz="2000" dirty="0" smtClean="0">
                <a:latin typeface="Times New Roman" pitchFamily="18" charset="0"/>
                <a:cs typeface="Times New Roman" pitchFamily="18" charset="0"/>
              </a:rPr>
              <a:t>problematic.</a:t>
            </a:r>
          </a:p>
          <a:p>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  Using self determination as ethical framework in solving issues of end of life care is better than using paternalism, quality of life judgments, or sanctity of life </a:t>
            </a:r>
            <a:r>
              <a:rPr lang="en-US" sz="2000" dirty="0" smtClean="0">
                <a:latin typeface="Times New Roman" pitchFamily="18" charset="0"/>
                <a:cs typeface="Times New Roman" pitchFamily="18" charset="0"/>
              </a:rPr>
              <a:t>judgments.</a:t>
            </a:r>
            <a:endParaRPr lang="en-US" sz="2000" dirty="0" smtClean="0">
              <a:latin typeface="Times New Roman" pitchFamily="18" charset="0"/>
              <a:cs typeface="Times New Roman" pitchFamily="18" charset="0"/>
            </a:endParaRPr>
          </a:p>
        </p:txBody>
      </p:sp>
      <p:pic>
        <p:nvPicPr>
          <p:cNvPr id="3074" name="Picture 2" descr="C:\Users\sheila\AppData\Local\Microsoft\Windows\Temporary Internet Files\Content.IE5\SOLJ3V9S\MC900434879[1].png"/>
          <p:cNvPicPr>
            <a:picLocks noChangeAspect="1" noChangeArrowheads="1"/>
          </p:cNvPicPr>
          <p:nvPr/>
        </p:nvPicPr>
        <p:blipFill>
          <a:blip r:embed="rId4" cstate="print"/>
          <a:srcRect/>
          <a:stretch>
            <a:fillRect/>
          </a:stretch>
        </p:blipFill>
        <p:spPr bwMode="auto">
          <a:xfrm>
            <a:off x="7162800" y="5105400"/>
            <a:ext cx="1752600" cy="17526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dirty="0" smtClean="0">
                <a:latin typeface="Times New Roman" pitchFamily="18" charset="0"/>
                <a:cs typeface="Times New Roman" pitchFamily="18" charset="0"/>
              </a:rPr>
              <a:t>Impact on Nursing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1935480"/>
            <a:ext cx="8001000" cy="4389120"/>
          </a:xfrm>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 </a:t>
            </a:r>
            <a:endParaRPr lang="en-US" dirty="0" smtClean="0">
              <a:latin typeface="Times New Roman" pitchFamily="18" charset="0"/>
              <a:cs typeface="Times New Roman" pitchFamily="18" charset="0"/>
            </a:endParaRPr>
          </a:p>
          <a:p>
            <a:pPr marL="0" indent="0" algn="ctr">
              <a:buNone/>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Nurses need to sort own feelings toward </a:t>
            </a:r>
            <a:r>
              <a:rPr lang="en-US" dirty="0" smtClean="0">
                <a:latin typeface="Times New Roman" pitchFamily="18" charset="0"/>
                <a:cs typeface="Times New Roman" pitchFamily="18" charset="0"/>
              </a:rPr>
              <a:t>euthanasia while </a:t>
            </a:r>
            <a:r>
              <a:rPr lang="en-US" dirty="0" smtClean="0">
                <a:latin typeface="Times New Roman" pitchFamily="18" charset="0"/>
                <a:cs typeface="Times New Roman" pitchFamily="18" charset="0"/>
              </a:rPr>
              <a:t>still need to meet family </a:t>
            </a:r>
            <a:r>
              <a:rPr lang="en-US" dirty="0" smtClean="0">
                <a:latin typeface="Times New Roman" pitchFamily="18" charset="0"/>
                <a:cs typeface="Times New Roman" pitchFamily="18" charset="0"/>
              </a:rPr>
              <a:t>needs.</a:t>
            </a:r>
          </a:p>
          <a:p>
            <a:pPr>
              <a:buNone/>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Need to deal with own feelings of loss and grief </a:t>
            </a:r>
          </a:p>
          <a:p>
            <a:pPr lvl="1">
              <a:buNone/>
            </a:pP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Butts &amp; Rich, 2008)</a:t>
            </a:r>
          </a:p>
          <a:p>
            <a:pPr>
              <a:buNone/>
            </a:pPr>
            <a:endParaRPr lang="en-US" dirty="0"/>
          </a:p>
        </p:txBody>
      </p:sp>
      <p:sp>
        <p:nvSpPr>
          <p:cNvPr id="4" name="TextBox 3"/>
          <p:cNvSpPr txBox="1"/>
          <p:nvPr/>
        </p:nvSpPr>
        <p:spPr>
          <a:xfrm>
            <a:off x="6781800" y="5029200"/>
            <a:ext cx="184731" cy="369332"/>
          </a:xfrm>
          <a:prstGeom prst="rect">
            <a:avLst/>
          </a:prstGeom>
          <a:noFill/>
        </p:spPr>
        <p:txBody>
          <a:bodyPr wrap="none" rtlCol="0">
            <a:spAutoFit/>
          </a:bodyPr>
          <a:lstStyle/>
          <a:p>
            <a:endParaRPr lang="en-US" dirty="0"/>
          </a:p>
        </p:txBody>
      </p:sp>
      <p:pic>
        <p:nvPicPr>
          <p:cNvPr id="5" name="Picture 4" descr="1293753751VU5o0J.jpg"/>
          <p:cNvPicPr>
            <a:picLocks noChangeAspect="1"/>
          </p:cNvPicPr>
          <p:nvPr/>
        </p:nvPicPr>
        <p:blipFill>
          <a:blip r:embed="rId4" cstate="print"/>
          <a:stretch>
            <a:fillRect/>
          </a:stretch>
        </p:blipFill>
        <p:spPr>
          <a:xfrm>
            <a:off x="6096000" y="4572000"/>
            <a:ext cx="2362200" cy="1524000"/>
          </a:xfrm>
          <a:prstGeom prst="rect">
            <a:avLst/>
          </a:prstGeom>
        </p:spPr>
      </p:pic>
      <p:sp>
        <p:nvSpPr>
          <p:cNvPr id="6" name="TextBox 5"/>
          <p:cNvSpPr txBox="1"/>
          <p:nvPr/>
        </p:nvSpPr>
        <p:spPr>
          <a:xfrm>
            <a:off x="6324600" y="6172200"/>
            <a:ext cx="175483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565725" y="2286000"/>
            <a:ext cx="8110554" cy="3046988"/>
          </a:xfrm>
          <a:prstGeom prst="rect">
            <a:avLst/>
          </a:prstGeom>
          <a:noFill/>
        </p:spPr>
        <p:txBody>
          <a:bodyPr wrap="non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a:t>
            </a:r>
            <a:r>
              <a:rPr lang="en-US" sz="2400" dirty="0" smtClean="0">
                <a:latin typeface="Times New Roman" pitchFamily="18" charset="0"/>
                <a:cs typeface="Times New Roman" pitchFamily="18" charset="0"/>
              </a:rPr>
              <a:t>hydration</a:t>
            </a:r>
          </a:p>
          <a:p>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Removal of feeding tube </a:t>
            </a:r>
            <a:endParaRPr lang="en-US" sz="2400" dirty="0" smtClean="0">
              <a:latin typeface="Times New Roman" pitchFamily="18" charset="0"/>
              <a:cs typeface="Times New Roman" pitchFamily="18" charset="0"/>
            </a:endParaRPr>
          </a:p>
          <a:p>
            <a:pPr>
              <a:buBlip>
                <a:blip r:embed="rId3"/>
              </a:buBlip>
            </a:pP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Terri died 13 days later from starvation and dehydration</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Butts &amp; Rich, 2008)</a:t>
            </a:r>
            <a:endParaRPr lang="en-US" dirty="0">
              <a:latin typeface="Times New Roman" pitchFamily="18" charset="0"/>
              <a:cs typeface="Times New Roman" pitchFamily="18" charset="0"/>
            </a:endParaRPr>
          </a:p>
        </p:txBody>
      </p:sp>
      <p:sp>
        <p:nvSpPr>
          <p:cNvPr id="4" name="TextBox 3"/>
          <p:cNvSpPr txBox="1"/>
          <p:nvPr/>
        </p:nvSpPr>
        <p:spPr>
          <a:xfrm>
            <a:off x="6629400" y="4724400"/>
            <a:ext cx="184731" cy="369332"/>
          </a:xfrm>
          <a:prstGeom prst="rect">
            <a:avLst/>
          </a:prstGeom>
          <a:noFill/>
        </p:spPr>
        <p:txBody>
          <a:bodyPr wrap="none" rtlCol="0">
            <a:spAutoFit/>
          </a:bodyPr>
          <a:lstStyle/>
          <a:p>
            <a:endParaRPr lang="en-US" dirty="0"/>
          </a:p>
        </p:txBody>
      </p:sp>
      <p:pic>
        <p:nvPicPr>
          <p:cNvPr id="5" name="Picture 4" descr="thumbnailCA0XTPQS.jpg"/>
          <p:cNvPicPr>
            <a:picLocks noChangeAspect="1"/>
          </p:cNvPicPr>
          <p:nvPr/>
        </p:nvPicPr>
        <p:blipFill>
          <a:blip r:embed="rId4" cstate="print"/>
          <a:stretch>
            <a:fillRect/>
          </a:stretch>
        </p:blipFill>
        <p:spPr>
          <a:xfrm>
            <a:off x="6172200" y="4953000"/>
            <a:ext cx="1920240" cy="1600200"/>
          </a:xfrm>
          <a:prstGeom prst="rect">
            <a:avLst/>
          </a:prstGeom>
          <a:ln>
            <a:noFill/>
          </a:ln>
          <a:effectLst>
            <a:softEdge rad="112500"/>
          </a:effectLst>
        </p:spPr>
      </p:pic>
      <p:sp>
        <p:nvSpPr>
          <p:cNvPr id="6" name="TextBox 5"/>
          <p:cNvSpPr txBox="1"/>
          <p:nvPr/>
        </p:nvSpPr>
        <p:spPr>
          <a:xfrm>
            <a:off x="6400800" y="6550223"/>
            <a:ext cx="161775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ajnoffthecharts.com</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1066800" y="2133600"/>
            <a:ext cx="5410200" cy="4154984"/>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Nurses need </a:t>
            </a:r>
            <a:r>
              <a:rPr lang="en-US" sz="2400" dirty="0" smtClean="0">
                <a:latin typeface="Times New Roman" pitchFamily="18" charset="0"/>
                <a:cs typeface="Times New Roman" pitchFamily="18" charset="0"/>
              </a:rPr>
              <a:t>to be honest with </a:t>
            </a:r>
            <a:r>
              <a:rPr lang="en-US" sz="2400" dirty="0" smtClean="0">
                <a:latin typeface="Times New Roman" pitchFamily="18" charset="0"/>
                <a:cs typeface="Times New Roman" pitchFamily="18" charset="0"/>
              </a:rPr>
              <a:t>patients </a:t>
            </a:r>
            <a:r>
              <a:rPr lang="en-US" sz="2400" dirty="0" smtClean="0">
                <a:latin typeface="Times New Roman" pitchFamily="18" charset="0"/>
                <a:cs typeface="Times New Roman" pitchFamily="18" charset="0"/>
              </a:rPr>
              <a:t>and </a:t>
            </a:r>
            <a:r>
              <a:rPr lang="en-US" sz="2400" dirty="0" smtClean="0">
                <a:latin typeface="Times New Roman" pitchFamily="18" charset="0"/>
                <a:cs typeface="Times New Roman" pitchFamily="18" charset="0"/>
              </a:rPr>
              <a:t>families.</a:t>
            </a:r>
            <a:endParaRPr lang="en-US" sz="2400" dirty="0" smtClean="0">
              <a:latin typeface="Times New Roman" pitchFamily="18" charset="0"/>
              <a:cs typeface="Times New Roman" pitchFamily="18" charset="0"/>
            </a:endParaRPr>
          </a:p>
          <a:p>
            <a:pPr>
              <a:buBlip>
                <a:blip r:embed="rId3"/>
              </a:buBlip>
            </a:pP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Nurses must work to alleviate </a:t>
            </a:r>
            <a:r>
              <a:rPr lang="en-US" sz="2400" dirty="0" smtClean="0">
                <a:latin typeface="Times New Roman" pitchFamily="18" charset="0"/>
                <a:cs typeface="Times New Roman" pitchFamily="18" charset="0"/>
              </a:rPr>
              <a:t>pain and </a:t>
            </a:r>
            <a:r>
              <a:rPr lang="en-US" sz="2400" dirty="0" smtClean="0">
                <a:latin typeface="Times New Roman" pitchFamily="18" charset="0"/>
                <a:cs typeface="Times New Roman" pitchFamily="18" charset="0"/>
              </a:rPr>
              <a:t>suffering.</a:t>
            </a:r>
            <a:endParaRPr lang="en-US" sz="2400" dirty="0" smtClean="0">
              <a:latin typeface="Times New Roman" pitchFamily="18" charset="0"/>
              <a:cs typeface="Times New Roman" pitchFamily="18" charset="0"/>
            </a:endParaRPr>
          </a:p>
          <a:p>
            <a:pPr>
              <a:buBlip>
                <a:blip r:embed="rId3"/>
              </a:buBlip>
            </a:pP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Nurses must educate </a:t>
            </a:r>
            <a:r>
              <a:rPr lang="en-US" sz="2400" dirty="0" smtClean="0">
                <a:latin typeface="Times New Roman" pitchFamily="18" charset="0"/>
                <a:cs typeface="Times New Roman" pitchFamily="18" charset="0"/>
              </a:rPr>
              <a:t>family </a:t>
            </a:r>
            <a:r>
              <a:rPr lang="en-US" sz="2400" dirty="0" smtClean="0">
                <a:latin typeface="Times New Roman" pitchFamily="18" charset="0"/>
                <a:cs typeface="Times New Roman" pitchFamily="18" charset="0"/>
              </a:rPr>
              <a:t>how </a:t>
            </a:r>
            <a:r>
              <a:rPr lang="en-US" sz="2400" dirty="0" smtClean="0">
                <a:latin typeface="Times New Roman" pitchFamily="18" charset="0"/>
                <a:cs typeface="Times New Roman" pitchFamily="18" charset="0"/>
              </a:rPr>
              <a:t>to be supportive to </a:t>
            </a:r>
            <a:r>
              <a:rPr lang="en-US" sz="2400" dirty="0" smtClean="0">
                <a:latin typeface="Times New Roman" pitchFamily="18" charset="0"/>
                <a:cs typeface="Times New Roman" pitchFamily="18" charset="0"/>
              </a:rPr>
              <a:t>a loved one.</a:t>
            </a:r>
            <a:endParaRPr lang="en-US" sz="2400" dirty="0" smtClean="0">
              <a:latin typeface="Times New Roman" pitchFamily="18" charset="0"/>
              <a:cs typeface="Times New Roman" pitchFamily="18" charset="0"/>
            </a:endParaRPr>
          </a:p>
          <a:p>
            <a:pPr>
              <a:buBlip>
                <a:blip r:embed="rId3"/>
              </a:buBlip>
            </a:pP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Nurses must educate communities </a:t>
            </a:r>
            <a:r>
              <a:rPr lang="en-US" sz="2400" dirty="0" smtClean="0">
                <a:latin typeface="Times New Roman" pitchFamily="18" charset="0"/>
                <a:cs typeface="Times New Roman" pitchFamily="18" charset="0"/>
              </a:rPr>
              <a:t>on need for advanced directives</a:t>
            </a:r>
          </a:p>
        </p:txBody>
      </p:sp>
      <p:pic>
        <p:nvPicPr>
          <p:cNvPr id="5" name="Picture 4" descr="thumbnailCAY2O30O.jpg"/>
          <p:cNvPicPr>
            <a:picLocks noChangeAspect="1"/>
          </p:cNvPicPr>
          <p:nvPr/>
        </p:nvPicPr>
        <p:blipFill>
          <a:blip r:embed="rId4" cstate="print"/>
          <a:stretch>
            <a:fillRect/>
          </a:stretch>
        </p:blipFill>
        <p:spPr>
          <a:xfrm>
            <a:off x="6858000" y="3733800"/>
            <a:ext cx="1695450" cy="2562225"/>
          </a:xfrm>
          <a:prstGeom prst="rect">
            <a:avLst/>
          </a:prstGeom>
        </p:spPr>
      </p:pic>
      <p:sp>
        <p:nvSpPr>
          <p:cNvPr id="6" name="TextBox 5"/>
          <p:cNvSpPr txBox="1"/>
          <p:nvPr/>
        </p:nvSpPr>
        <p:spPr>
          <a:xfrm>
            <a:off x="7086600" y="5638800"/>
            <a:ext cx="184731" cy="369332"/>
          </a:xfrm>
          <a:prstGeom prst="rect">
            <a:avLst/>
          </a:prstGeom>
          <a:noFill/>
        </p:spPr>
        <p:txBody>
          <a:bodyPr wrap="none" rtlCol="0">
            <a:spAutoFit/>
          </a:bodyPr>
          <a:lstStyle/>
          <a:p>
            <a:endParaRPr lang="en-US" dirty="0"/>
          </a:p>
        </p:txBody>
      </p:sp>
      <p:sp>
        <p:nvSpPr>
          <p:cNvPr id="7" name="TextBox 6"/>
          <p:cNvSpPr txBox="1"/>
          <p:nvPr/>
        </p:nvSpPr>
        <p:spPr>
          <a:xfrm>
            <a:off x="6553200" y="6400800"/>
            <a:ext cx="228896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Future Impact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981200"/>
            <a:ext cx="6705600" cy="4389120"/>
          </a:xfrm>
        </p:spPr>
        <p:txBody>
          <a:bodyPr>
            <a:normAutofit fontScale="92500" lnSpcReduction="20000"/>
          </a:bodyPr>
          <a:lstStyle/>
          <a:p>
            <a:pPr lvl="1">
              <a:buBlip>
                <a:blip r:embed="rId3"/>
              </a:buBlip>
            </a:pPr>
            <a:r>
              <a:rPr lang="en-US" dirty="0" smtClean="0">
                <a:latin typeface="Times New Roman" pitchFamily="18" charset="0"/>
                <a:cs typeface="Times New Roman" pitchFamily="18" charset="0"/>
              </a:rPr>
              <a:t>Should the courts be involved in medical decision making?</a:t>
            </a:r>
          </a:p>
          <a:p>
            <a:pPr lvl="1">
              <a:buBlip>
                <a:blip r:embed="rId3"/>
              </a:buBlip>
            </a:pPr>
            <a:endParaRPr lang="en-US" dirty="0" smtClean="0">
              <a:latin typeface="Times New Roman" pitchFamily="18" charset="0"/>
              <a:cs typeface="Times New Roman" pitchFamily="18" charset="0"/>
            </a:endParaRPr>
          </a:p>
          <a:p>
            <a:pPr lvl="1">
              <a:buBlip>
                <a:blip r:embed="rId3"/>
              </a:buBlip>
            </a:pPr>
            <a:r>
              <a:rPr lang="en-US" dirty="0" smtClean="0">
                <a:latin typeface="Times New Roman" pitchFamily="18" charset="0"/>
                <a:cs typeface="Times New Roman" pitchFamily="18" charset="0"/>
              </a:rPr>
              <a:t>Should a consent be signed on admission regarding decisions of care if one should become incapacitated to make decisions?</a:t>
            </a:r>
          </a:p>
          <a:p>
            <a:pPr lvl="1">
              <a:buNone/>
            </a:pPr>
            <a:endParaRPr lang="en-US" dirty="0" smtClean="0">
              <a:latin typeface="Times New Roman" pitchFamily="18" charset="0"/>
              <a:cs typeface="Times New Roman" pitchFamily="18" charset="0"/>
            </a:endParaRPr>
          </a:p>
          <a:p>
            <a:pPr lvl="1">
              <a:buBlip>
                <a:blip r:embed="rId3"/>
              </a:buBlip>
            </a:pPr>
            <a:r>
              <a:rPr lang="en-US" dirty="0" smtClean="0">
                <a:latin typeface="Times New Roman" pitchFamily="18" charset="0"/>
                <a:cs typeface="Times New Roman" pitchFamily="18" charset="0"/>
              </a:rPr>
              <a:t>Should a power of attorney be appointed on admission?</a:t>
            </a:r>
          </a:p>
          <a:p>
            <a:pPr lvl="1">
              <a:buNone/>
            </a:pPr>
            <a:endParaRPr lang="en-US" dirty="0" smtClean="0">
              <a:latin typeface="Times New Roman" pitchFamily="18" charset="0"/>
              <a:cs typeface="Times New Roman" pitchFamily="18" charset="0"/>
            </a:endParaRPr>
          </a:p>
          <a:p>
            <a:pPr lvl="1">
              <a:buBlip>
                <a:blip r:embed="rId3"/>
              </a:buBlip>
            </a:pPr>
            <a:r>
              <a:rPr lang="en-US" dirty="0" smtClean="0">
                <a:latin typeface="Times New Roman" pitchFamily="18" charset="0"/>
                <a:cs typeface="Times New Roman" pitchFamily="18" charset="0"/>
              </a:rPr>
              <a:t>Should an advanced directive be placed in patients charts in physician’s office during routine physicals</a:t>
            </a:r>
            <a:r>
              <a:rPr lang="en-US"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pic>
        <p:nvPicPr>
          <p:cNvPr id="2050" name="Picture 2" descr="C:\Users\sheila\AppData\Local\Microsoft\Windows\Temporary Internet Files\Content.IE5\5R53TORL\MC900434834[1].png"/>
          <p:cNvPicPr>
            <a:picLocks noChangeAspect="1" noChangeArrowheads="1"/>
          </p:cNvPicPr>
          <p:nvPr/>
        </p:nvPicPr>
        <p:blipFill>
          <a:blip r:embed="rId4" cstate="print"/>
          <a:srcRect/>
          <a:stretch>
            <a:fillRect/>
          </a:stretch>
        </p:blipFill>
        <p:spPr bwMode="auto">
          <a:xfrm>
            <a:off x="7086600" y="4191000"/>
            <a:ext cx="1714500" cy="17145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TextBox 2"/>
          <p:cNvSpPr txBox="1"/>
          <p:nvPr/>
        </p:nvSpPr>
        <p:spPr>
          <a:xfrm>
            <a:off x="381000" y="2057400"/>
            <a:ext cx="7239000" cy="4247317"/>
          </a:xfrm>
          <a:prstGeom prst="rect">
            <a:avLst/>
          </a:prstGeom>
          <a:noFill/>
        </p:spPr>
        <p:txBody>
          <a:bodyPr wrap="square" rtlCol="0">
            <a:spAutoFit/>
          </a:bodyPr>
          <a:lstStyle/>
          <a:p>
            <a:r>
              <a:rPr lang="en-US" dirty="0" smtClean="0">
                <a:latin typeface="Times New Roman" pitchFamily="18" charset="0"/>
                <a:cs typeface="Times New Roman" pitchFamily="18" charset="0"/>
              </a:rPr>
              <a:t>Ball, S. C. (2006). Nurse-patient advocacy and the right to die.  </a:t>
            </a:r>
            <a:r>
              <a:rPr lang="en-US" i="1" dirty="0" smtClean="0">
                <a:latin typeface="Times New Roman" pitchFamily="18" charset="0"/>
                <a:cs typeface="Times New Roman" pitchFamily="18" charset="0"/>
              </a:rPr>
              <a:t>Journal of 	Psychosocial Nursing, 44</a:t>
            </a:r>
            <a:r>
              <a:rPr lang="en-US" dirty="0" smtClean="0">
                <a:latin typeface="Times New Roman" pitchFamily="18" charset="0"/>
                <a:cs typeface="Times New Roman" pitchFamily="18" charset="0"/>
              </a:rPr>
              <a:t>(12), 36-42.</a:t>
            </a:r>
          </a:p>
          <a:p>
            <a:r>
              <a:rPr lang="en-US" dirty="0" smtClean="0">
                <a:latin typeface="Times New Roman" pitchFamily="18" charset="0"/>
                <a:cs typeface="Times New Roman" pitchFamily="18" charset="0"/>
              </a:rPr>
              <a:t>Butts, J. B., &amp; Rich, K. L. (2008). </a:t>
            </a:r>
            <a:r>
              <a:rPr lang="en-US" i="1" dirty="0" smtClean="0">
                <a:latin typeface="Times New Roman" pitchFamily="18" charset="0"/>
                <a:cs typeface="Times New Roman" pitchFamily="18" charset="0"/>
              </a:rPr>
              <a:t>Nursing ethics: </a:t>
            </a:r>
            <a:r>
              <a:rPr lang="en-US" i="1" dirty="0" smtClean="0">
                <a:latin typeface="Times New Roman" pitchFamily="18" charset="0"/>
                <a:cs typeface="Times New Roman" pitchFamily="18" charset="0"/>
              </a:rPr>
              <a:t>Across </a:t>
            </a:r>
            <a:r>
              <a:rPr lang="en-US" i="1" dirty="0" smtClean="0">
                <a:latin typeface="Times New Roman" pitchFamily="18" charset="0"/>
                <a:cs typeface="Times New Roman" pitchFamily="18" charset="0"/>
              </a:rPr>
              <a:t>the curriculum 	and into practice</a:t>
            </a:r>
            <a:r>
              <a:rPr lang="en-US" dirty="0" smtClean="0">
                <a:latin typeface="Times New Roman" pitchFamily="18" charset="0"/>
                <a:cs typeface="Times New Roman" pitchFamily="18" charset="0"/>
              </a:rPr>
              <a:t> (2nd ed.). Sudbury, MA: Jones and Bartlett.</a:t>
            </a:r>
          </a:p>
          <a:p>
            <a:r>
              <a:rPr lang="en-US" dirty="0" smtClean="0">
                <a:latin typeface="Times New Roman" pitchFamily="18" charset="0"/>
                <a:cs typeface="Times New Roman" pitchFamily="18" charset="0"/>
              </a:rPr>
              <a:t>Huntoon, L. (2005). The perilous vegetative state.  </a:t>
            </a:r>
            <a:r>
              <a:rPr lang="en-US" i="1" dirty="0" smtClean="0">
                <a:latin typeface="Times New Roman" pitchFamily="18" charset="0"/>
                <a:cs typeface="Times New Roman" pitchFamily="18" charset="0"/>
              </a:rPr>
              <a:t>Journal of 	American Physicians and Surgeons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10</a:t>
            </a:r>
            <a:r>
              <a:rPr lang="en-US"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35-36.</a:t>
            </a:r>
            <a:r>
              <a:rPr lang="en-US" b="1"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Klugman, C. (2006). Reframing Terri Schiavo: </a:t>
            </a:r>
            <a:r>
              <a:rPr lang="en-US" dirty="0" smtClean="0">
                <a:latin typeface="Times New Roman" pitchFamily="18" charset="0"/>
                <a:cs typeface="Times New Roman" pitchFamily="18" charset="0"/>
              </a:rPr>
              <a:t>One </a:t>
            </a:r>
            <a:r>
              <a:rPr lang="en-US" dirty="0" smtClean="0">
                <a:latin typeface="Times New Roman" pitchFamily="18" charset="0"/>
                <a:cs typeface="Times New Roman" pitchFamily="18" charset="0"/>
              </a:rPr>
              <a:t>family's story of 	morality, ethics, &amp; politics. </a:t>
            </a:r>
            <a:r>
              <a:rPr lang="en-US" i="1" dirty="0" smtClean="0">
                <a:latin typeface="Times New Roman" pitchFamily="18" charset="0"/>
                <a:cs typeface="Times New Roman" pitchFamily="18" charset="0"/>
              </a:rPr>
              <a:t>Internet Journal Of Law, 	Healthcare &amp; Ethics, 4</a:t>
            </a:r>
            <a:r>
              <a:rPr lang="en-US" dirty="0" smtClean="0">
                <a:latin typeface="Times New Roman" pitchFamily="18" charset="0"/>
                <a:cs typeface="Times New Roman" pitchFamily="18" charset="0"/>
              </a:rPr>
              <a:t>(1).</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Merrell, D. (2009). Erring on the side of life: </a:t>
            </a: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case of Terri Schiavo. 	</a:t>
            </a:r>
            <a:r>
              <a:rPr lang="en-US" i="1" dirty="0" smtClean="0">
                <a:latin typeface="Times New Roman" pitchFamily="18" charset="0"/>
                <a:cs typeface="Times New Roman" pitchFamily="18" charset="0"/>
              </a:rPr>
              <a:t>Journal Of Medical Ethics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(5), 323-325. 	</a:t>
            </a:r>
            <a:r>
              <a:rPr lang="en-US" dirty="0" smtClean="0">
                <a:latin typeface="Times New Roman" pitchFamily="18" charset="0"/>
                <a:cs typeface="Times New Roman" pitchFamily="18" charset="0"/>
              </a:rPr>
              <a:t>doi:10.1136/jme.2007.023002</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
        <p:nvSpPr>
          <p:cNvPr id="4" name="Rectangle 3"/>
          <p:cNvSpPr/>
          <p:nvPr/>
        </p:nvSpPr>
        <p:spPr>
          <a:xfrm>
            <a:off x="381000" y="5334000"/>
            <a:ext cx="6705600" cy="1754326"/>
          </a:xfrm>
          <a:prstGeom prst="rect">
            <a:avLst/>
          </a:prstGeom>
        </p:spPr>
        <p:txBody>
          <a:bodyPr wrap="square">
            <a:spAutoFit/>
          </a:bodyPr>
          <a:lstStyle/>
          <a:p>
            <a:r>
              <a:rPr lang="en-US" dirty="0" smtClean="0">
                <a:latin typeface="Times New Roman" pitchFamily="18" charset="0"/>
                <a:cs typeface="Times New Roman" pitchFamily="18" charset="0"/>
              </a:rPr>
              <a:t>Kollas, C., &amp; Boyer-Kollas, B. (2006). Closing the schiavo case: an </a:t>
            </a:r>
            <a:r>
              <a:rPr lang="en-US" dirty="0" smtClean="0">
                <a:latin typeface="Times New Roman" pitchFamily="18" charset="0"/>
                <a:cs typeface="Times New Roman" pitchFamily="18" charset="0"/>
              </a:rPr>
              <a:t>	analysis </a:t>
            </a:r>
            <a:r>
              <a:rPr lang="en-US" dirty="0" smtClean="0">
                <a:latin typeface="Times New Roman" pitchFamily="18" charset="0"/>
                <a:cs typeface="Times New Roman" pitchFamily="18" charset="0"/>
              </a:rPr>
              <a:t>of legal reasoning. </a:t>
            </a:r>
            <a:r>
              <a:rPr lang="en-US" i="1" dirty="0" smtClean="0">
                <a:latin typeface="Times New Roman" pitchFamily="18" charset="0"/>
                <a:cs typeface="Times New Roman" pitchFamily="18" charset="0"/>
              </a:rPr>
              <a:t>Journal Of Palliative Medicine</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9</a:t>
            </a:r>
            <a:r>
              <a:rPr lang="en-US" dirty="0" smtClean="0">
                <a:latin typeface="Times New Roman" pitchFamily="18" charset="0"/>
                <a:cs typeface="Times New Roman" pitchFamily="18" charset="0"/>
              </a:rPr>
              <a:t>(5</a:t>
            </a:r>
            <a:r>
              <a:rPr lang="en-US" dirty="0" smtClean="0">
                <a:latin typeface="Times New Roman" pitchFamily="18" charset="0"/>
                <a:cs typeface="Times New Roman" pitchFamily="18" charset="0"/>
              </a:rPr>
              <a:t>), 1145-1163. </a:t>
            </a:r>
          </a:p>
          <a:p>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TextBox 2"/>
          <p:cNvSpPr txBox="1"/>
          <p:nvPr/>
        </p:nvSpPr>
        <p:spPr>
          <a:xfrm>
            <a:off x="381000" y="1905000"/>
            <a:ext cx="7086600" cy="3416320"/>
          </a:xfrm>
          <a:prstGeom prst="rect">
            <a:avLst/>
          </a:prstGeom>
          <a:noFill/>
        </p:spPr>
        <p:txBody>
          <a:bodyPr wrap="square" rtlCol="0">
            <a:spAutoFit/>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Nelson, L. (1997) </a:t>
            </a:r>
            <a:r>
              <a:rPr lang="en-US" i="1" dirty="0" smtClean="0">
                <a:latin typeface="Times New Roman" pitchFamily="18" charset="0"/>
                <a:cs typeface="Times New Roman" pitchFamily="18" charset="0"/>
              </a:rPr>
              <a:t>Catholic bioethics and the case of Terri Schiavo.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Professor of </a:t>
            </a:r>
            <a:r>
              <a:rPr lang="en-US" dirty="0" smtClean="0">
                <a:latin typeface="Times New Roman" pitchFamily="18" charset="0"/>
                <a:cs typeface="Times New Roman" pitchFamily="18" charset="0"/>
              </a:rPr>
              <a:t>Law, Cumberland School of law. Samford </a:t>
            </a:r>
            <a:r>
              <a:rPr lang="en-US" dirty="0" smtClean="0">
                <a:latin typeface="Times New Roman" pitchFamily="18" charset="0"/>
                <a:cs typeface="Times New Roman" pitchFamily="18" charset="0"/>
              </a:rPr>
              <a:t>	University</a:t>
            </a:r>
            <a:r>
              <a:rPr lang="en-US" dirty="0" smtClean="0">
                <a:latin typeface="Times New Roman" pitchFamily="18" charset="0"/>
                <a:cs typeface="Times New Roman" pitchFamily="18" charset="0"/>
              </a:rPr>
              <a:t>. Vol.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(3)</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Perry</a:t>
            </a:r>
            <a:r>
              <a:rPr lang="en-US" dirty="0" smtClean="0">
                <a:latin typeface="Times New Roman" pitchFamily="18" charset="0"/>
                <a:cs typeface="Times New Roman" pitchFamily="18" charset="0"/>
              </a:rPr>
              <a:t>, J., Churchill, L., &amp; Kirshner, H. (2005). The Terri Schiavo case:  	</a:t>
            </a:r>
            <a:r>
              <a:rPr lang="en-US" dirty="0" smtClean="0">
                <a:latin typeface="Times New Roman" pitchFamily="18" charset="0"/>
                <a:cs typeface="Times New Roman" pitchFamily="18" charset="0"/>
              </a:rPr>
              <a:t>Legal</a:t>
            </a:r>
            <a:r>
              <a:rPr lang="en-US" dirty="0" smtClean="0">
                <a:latin typeface="Times New Roman" pitchFamily="18" charset="0"/>
                <a:cs typeface="Times New Roman" pitchFamily="18" charset="0"/>
              </a:rPr>
              <a:t>, ethical, and medical perspectives. </a:t>
            </a:r>
            <a:r>
              <a:rPr lang="en-US" i="1" dirty="0" smtClean="0">
                <a:latin typeface="Times New Roman" pitchFamily="18" charset="0"/>
                <a:cs typeface="Times New Roman" pitchFamily="18" charset="0"/>
              </a:rPr>
              <a:t>Annals Of Internal 	Medicine</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143</a:t>
            </a:r>
            <a:r>
              <a:rPr lang="en-US" dirty="0" smtClean="0">
                <a:latin typeface="Times New Roman" pitchFamily="18" charset="0"/>
                <a:cs typeface="Times New Roman" pitchFamily="18" charset="0"/>
              </a:rPr>
              <a:t>(10), 744-748.</a:t>
            </a:r>
          </a:p>
          <a:p>
            <a:r>
              <a:rPr lang="en-US" dirty="0" smtClean="0">
                <a:latin typeface="Times New Roman" pitchFamily="18" charset="0"/>
                <a:cs typeface="Times New Roman" pitchFamily="18" charset="0"/>
              </a:rPr>
              <a:t>Stritof, Sheri &amp; </a:t>
            </a:r>
            <a:r>
              <a:rPr lang="en-US" dirty="0" smtClean="0">
                <a:latin typeface="Times New Roman" pitchFamily="18" charset="0"/>
                <a:cs typeface="Times New Roman" pitchFamily="18" charset="0"/>
              </a:rPr>
              <a:t>Bob (n.d.). </a:t>
            </a:r>
            <a:r>
              <a:rPr lang="en-US" i="1" dirty="0" smtClean="0">
                <a:latin typeface="Times New Roman" pitchFamily="18" charset="0"/>
                <a:cs typeface="Times New Roman" pitchFamily="18" charset="0"/>
              </a:rPr>
              <a:t>Michael and Terri Schiavo’s Marriage Profile.</a:t>
            </a:r>
            <a:r>
              <a:rPr lang="en-US" dirty="0" smtClean="0">
                <a:latin typeface="Times New Roman" pitchFamily="18" charset="0"/>
                <a:cs typeface="Times New Roman" pitchFamily="18" charset="0"/>
              </a:rPr>
              <a:t> 	Retrieved 15 November 2011 from 	</a:t>
            </a:r>
            <a:r>
              <a:rPr lang="en-US" dirty="0" smtClean="0">
                <a:latin typeface="Times New Roman" pitchFamily="18" charset="0"/>
                <a:cs typeface="Times New Roman" pitchFamily="18" charset="0"/>
                <a:hlinkClick r:id="rId2"/>
              </a:rPr>
              <a:t>http://marriage.about.com/od/celebritymarriages/p/schiavo.htm</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Terri Schiavo Life &amp; Hope Network. (n.d.). Retrieved from 	http://www.terrisfight.org/timeline/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457200" y="1935480"/>
            <a:ext cx="5715000" cy="4389120"/>
          </a:xfrm>
        </p:spPr>
        <p:txBody>
          <a:bodyPr>
            <a:normAutofit/>
          </a:bodyPr>
          <a:lstStyle/>
          <a:p>
            <a:pPr>
              <a:buBlip>
                <a:blip r:embed="rId3"/>
              </a:buBlip>
            </a:pPr>
            <a:r>
              <a:rPr lang="en-US" sz="2000" dirty="0" smtClean="0">
                <a:latin typeface="Times New Roman" pitchFamily="18" charset="0"/>
                <a:cs typeface="Times New Roman" pitchFamily="18" charset="0"/>
              </a:rPr>
              <a:t>Mary married Robert Schindler in January of 1963. </a:t>
            </a:r>
          </a:p>
          <a:p>
            <a:pPr>
              <a:buBlip>
                <a:blip r:embed="rId3"/>
              </a:buBlip>
            </a:pPr>
            <a:r>
              <a:rPr lang="en-US" sz="2000" dirty="0" smtClean="0">
                <a:latin typeface="Times New Roman" pitchFamily="18" charset="0"/>
                <a:cs typeface="Times New Roman" pitchFamily="18" charset="0"/>
              </a:rPr>
              <a:t>Daughter, Theresa Marie Schindler, born December 3, 1963</a:t>
            </a:r>
          </a:p>
          <a:p>
            <a:pPr>
              <a:buBlip>
                <a:blip r:embed="rId3"/>
              </a:buBlip>
            </a:pPr>
            <a:r>
              <a:rPr lang="en-US" sz="2000" dirty="0" smtClean="0">
                <a:latin typeface="Times New Roman" pitchFamily="18" charset="0"/>
                <a:cs typeface="Times New Roman" pitchFamily="18" charset="0"/>
              </a:rPr>
              <a:t>Son, Robert or "Bobby," born in 1965</a:t>
            </a:r>
          </a:p>
          <a:p>
            <a:pPr>
              <a:buBlip>
                <a:blip r:embed="rId3"/>
              </a:buBlip>
            </a:pPr>
            <a:r>
              <a:rPr lang="en-US" sz="2000" dirty="0" smtClean="0">
                <a:latin typeface="Times New Roman" pitchFamily="18" charset="0"/>
                <a:cs typeface="Times New Roman" pitchFamily="18" charset="0"/>
              </a:rPr>
              <a:t>Daughter, Suzanne  born in 1968. </a:t>
            </a:r>
          </a:p>
          <a:p>
            <a:pPr>
              <a:buBlip>
                <a:blip r:embed="rId3"/>
              </a:buBlip>
            </a:pPr>
            <a:r>
              <a:rPr lang="en-US" sz="2000" dirty="0" smtClean="0">
                <a:latin typeface="Times New Roman" pitchFamily="18" charset="0"/>
                <a:cs typeface="Times New Roman" pitchFamily="18" charset="0"/>
              </a:rPr>
              <a:t>Typical Italian Catholic family </a:t>
            </a:r>
          </a:p>
          <a:p>
            <a:pPr>
              <a:buBlip>
                <a:blip r:embed="rId3"/>
              </a:buBlip>
            </a:pPr>
            <a:r>
              <a:rPr lang="en-US" sz="2000" dirty="0" smtClean="0">
                <a:latin typeface="Times New Roman" pitchFamily="18" charset="0"/>
                <a:cs typeface="Times New Roman" pitchFamily="18" charset="0"/>
              </a:rPr>
              <a:t>Children attended parochial elementary and high schools</a:t>
            </a:r>
          </a:p>
          <a:p>
            <a:pPr>
              <a:buBlip>
                <a:blip r:embed="rId3"/>
              </a:buBlip>
            </a:pPr>
            <a:r>
              <a:rPr lang="en-US" sz="2000" dirty="0" smtClean="0">
                <a:latin typeface="Times New Roman" pitchFamily="18" charset="0"/>
                <a:cs typeface="Times New Roman" pitchFamily="18" charset="0"/>
              </a:rPr>
              <a:t> Family attended Mass </a:t>
            </a:r>
            <a:r>
              <a:rPr lang="en-US" sz="2000" dirty="0" smtClean="0">
                <a:latin typeface="Times New Roman" pitchFamily="18" charset="0"/>
                <a:cs typeface="Times New Roman" pitchFamily="18" charset="0"/>
              </a:rPr>
              <a:t>weekly</a:t>
            </a:r>
            <a:endParaRPr lang="en-US" sz="2000" dirty="0" smtClean="0">
              <a:latin typeface="Times New Roman" pitchFamily="18" charset="0"/>
              <a:cs typeface="Times New Roman" pitchFamily="18" charset="0"/>
            </a:endParaRPr>
          </a:p>
          <a:p>
            <a:pPr>
              <a:buBlip>
                <a:blip r:embed="rId3"/>
              </a:buBlip>
            </a:pPr>
            <a:r>
              <a:rPr lang="en-US" sz="2000" dirty="0" smtClean="0">
                <a:latin typeface="Times New Roman" pitchFamily="18" charset="0"/>
                <a:cs typeface="Times New Roman" pitchFamily="18" charset="0"/>
              </a:rPr>
              <a:t>Robert Schindler died August 2009</a:t>
            </a:r>
          </a:p>
          <a:p>
            <a:pPr>
              <a:buNone/>
            </a:pPr>
            <a:r>
              <a:rPr lang="en-US" sz="1800" dirty="0" smtClean="0">
                <a:latin typeface="Times New Roman" pitchFamily="18" charset="0"/>
                <a:cs typeface="Times New Roman" pitchFamily="18" charset="0"/>
              </a:rPr>
              <a:t>	(Terri Schiavo Life &amp; Hope Network. (n.d.))</a:t>
            </a:r>
          </a:p>
          <a:p>
            <a:endParaRPr lang="en-US" dirty="0" smtClean="0"/>
          </a:p>
          <a:p>
            <a:endParaRPr lang="en-US" dirty="0" smtClean="0"/>
          </a:p>
          <a:p>
            <a:endParaRPr lang="en-US" dirty="0"/>
          </a:p>
        </p:txBody>
      </p:sp>
      <p:sp>
        <p:nvSpPr>
          <p:cNvPr id="4" name="TextBox 3"/>
          <p:cNvSpPr txBox="1"/>
          <p:nvPr/>
        </p:nvSpPr>
        <p:spPr>
          <a:xfrm>
            <a:off x="6553200" y="6172200"/>
            <a:ext cx="1969385"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www.sbcbaptistpress.org</a:t>
            </a:r>
            <a:endParaRPr lang="en-US" sz="1400" dirty="0">
              <a:latin typeface="Times New Roman" pitchFamily="18" charset="0"/>
              <a:cs typeface="Times New Roman" pitchFamily="18" charset="0"/>
            </a:endParaRPr>
          </a:p>
        </p:txBody>
      </p:sp>
      <p:pic>
        <p:nvPicPr>
          <p:cNvPr id="5" name="Picture 4" descr="thumbnail 11.jpg"/>
          <p:cNvPicPr>
            <a:picLocks noChangeAspect="1"/>
          </p:cNvPicPr>
          <p:nvPr/>
        </p:nvPicPr>
        <p:blipFill>
          <a:blip r:embed="rId4" cstate="print"/>
          <a:stretch>
            <a:fillRect/>
          </a:stretch>
        </p:blipFill>
        <p:spPr>
          <a:xfrm>
            <a:off x="5943600" y="3124200"/>
            <a:ext cx="2819400" cy="2946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a:xfrm>
            <a:off x="457200" y="1935480"/>
            <a:ext cx="5715000" cy="4541520"/>
          </a:xfrm>
        </p:spPr>
        <p:txBody>
          <a:bodyPr>
            <a:normAutofit fontScale="92500" lnSpcReduction="10000"/>
          </a:bodyPr>
          <a:lstStyle/>
          <a:p>
            <a:pPr>
              <a:buBlip>
                <a:blip r:embed="rId3"/>
              </a:buBlip>
            </a:pPr>
            <a:r>
              <a:rPr lang="en-US" sz="2000" dirty="0" smtClean="0">
                <a:latin typeface="Times New Roman" pitchFamily="18" charset="0"/>
                <a:cs typeface="Times New Roman" pitchFamily="18" charset="0"/>
              </a:rPr>
              <a:t>Bobby Schindler:</a:t>
            </a:r>
          </a:p>
          <a:p>
            <a:pPr lvl="1">
              <a:buBlip>
                <a:blip r:embed="rId3"/>
              </a:buBlip>
            </a:pPr>
            <a:r>
              <a:rPr lang="en-US" sz="2000" dirty="0" smtClean="0">
                <a:latin typeface="Times New Roman" pitchFamily="18" charset="0"/>
                <a:cs typeface="Times New Roman" pitchFamily="18" charset="0"/>
              </a:rPr>
              <a:t>Executive Director : Terri Schiavo Life &amp; Hope Network, </a:t>
            </a:r>
          </a:p>
          <a:p>
            <a:pPr lvl="1">
              <a:buBlip>
                <a:blip r:embed="rId3"/>
              </a:buBlip>
            </a:pPr>
            <a:r>
              <a:rPr lang="en-US" sz="2000" dirty="0" smtClean="0">
                <a:latin typeface="Times New Roman" pitchFamily="18" charset="0"/>
                <a:cs typeface="Times New Roman" pitchFamily="18" charset="0"/>
              </a:rPr>
              <a:t>The only son of Bob and Mary Schindler </a:t>
            </a:r>
          </a:p>
          <a:p>
            <a:pPr lvl="1">
              <a:buBlip>
                <a:blip r:embed="rId3"/>
              </a:buBlip>
            </a:pPr>
            <a:r>
              <a:rPr lang="en-US" sz="2000" dirty="0" smtClean="0">
                <a:latin typeface="Times New Roman" pitchFamily="18" charset="0"/>
                <a:cs typeface="Times New Roman" pitchFamily="18" charset="0"/>
              </a:rPr>
              <a:t>Born and raised outside of Philadelphia, Pennsylvania</a:t>
            </a:r>
          </a:p>
          <a:p>
            <a:pPr lvl="1">
              <a:buBlip>
                <a:blip r:embed="rId3"/>
              </a:buBlip>
            </a:pPr>
            <a:r>
              <a:rPr lang="en-US" sz="2000" dirty="0" smtClean="0">
                <a:latin typeface="Times New Roman" pitchFamily="18" charset="0"/>
                <a:cs typeface="Times New Roman" pitchFamily="18" charset="0"/>
              </a:rPr>
              <a:t>Graduated from LaSalle </a:t>
            </a:r>
            <a:r>
              <a:rPr lang="en-US" sz="2000" dirty="0" smtClean="0">
                <a:latin typeface="Times New Roman" pitchFamily="18" charset="0"/>
                <a:cs typeface="Times New Roman" pitchFamily="18" charset="0"/>
              </a:rPr>
              <a:t>University, Bachelor </a:t>
            </a:r>
            <a:r>
              <a:rPr lang="en-US" sz="2000" dirty="0" smtClean="0">
                <a:latin typeface="Times New Roman" pitchFamily="18" charset="0"/>
                <a:cs typeface="Times New Roman" pitchFamily="18" charset="0"/>
              </a:rPr>
              <a:t>of Science, Marketing </a:t>
            </a:r>
          </a:p>
          <a:p>
            <a:pPr lvl="1">
              <a:buBlip>
                <a:blip r:embed="rId3"/>
              </a:buBlip>
            </a:pPr>
            <a:r>
              <a:rPr lang="en-US" sz="2000" dirty="0" smtClean="0">
                <a:latin typeface="Times New Roman" pitchFamily="18" charset="0"/>
                <a:cs typeface="Times New Roman" pitchFamily="18" charset="0"/>
              </a:rPr>
              <a:t>Obtained degree in meteorology from Florida State University.</a:t>
            </a:r>
          </a:p>
          <a:p>
            <a:pPr lvl="1">
              <a:buBlip>
                <a:blip r:embed="rId3"/>
              </a:buBlip>
            </a:pPr>
            <a:r>
              <a:rPr lang="en-US" sz="2000" dirty="0" smtClean="0">
                <a:latin typeface="Times New Roman" pitchFamily="18" charset="0"/>
                <a:cs typeface="Times New Roman" pitchFamily="18" charset="0"/>
              </a:rPr>
              <a:t>Relinquished </a:t>
            </a:r>
            <a:r>
              <a:rPr lang="en-US" sz="2000" dirty="0" smtClean="0">
                <a:latin typeface="Times New Roman" pitchFamily="18" charset="0"/>
                <a:cs typeface="Times New Roman" pitchFamily="18" charset="0"/>
              </a:rPr>
              <a:t>teaching job </a:t>
            </a:r>
            <a:r>
              <a:rPr lang="en-US" sz="2000" dirty="0" smtClean="0">
                <a:latin typeface="Times New Roman" pitchFamily="18" charset="0"/>
                <a:cs typeface="Times New Roman" pitchFamily="18" charset="0"/>
              </a:rPr>
              <a:t>at Tampa Catholic High School</a:t>
            </a:r>
          </a:p>
          <a:p>
            <a:pPr lvl="1">
              <a:buBlip>
                <a:blip r:embed="rId3"/>
              </a:buBlip>
            </a:pPr>
            <a:r>
              <a:rPr lang="en-US" sz="2000" dirty="0" smtClean="0">
                <a:latin typeface="Times New Roman" pitchFamily="18" charset="0"/>
                <a:cs typeface="Times New Roman" pitchFamily="18" charset="0"/>
              </a:rPr>
              <a:t>Full-time pro-life and disability rights advocate. </a:t>
            </a:r>
          </a:p>
          <a:p>
            <a:pPr lvl="1">
              <a:buBlip>
                <a:blip r:embed="rId3"/>
              </a:buBlip>
            </a:pPr>
            <a:r>
              <a:rPr lang="en-US" sz="2000" dirty="0" smtClean="0">
                <a:latin typeface="Times New Roman" pitchFamily="18" charset="0"/>
                <a:cs typeface="Times New Roman" pitchFamily="18" charset="0"/>
              </a:rPr>
              <a:t>Assists families in need of legal action</a:t>
            </a:r>
          </a:p>
          <a:p>
            <a:pPr lvl="1">
              <a:buNone/>
            </a:pPr>
            <a:r>
              <a:rPr lang="en-US" sz="2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(Terri Schiavo Life &amp; Hope Network. (n.d.))</a:t>
            </a:r>
            <a:endParaRPr lang="en-US" sz="1800" dirty="0" smtClean="0"/>
          </a:p>
          <a:p>
            <a:pPr>
              <a:buNone/>
            </a:pPr>
            <a:endParaRPr lang="en-US" dirty="0" smtClean="0"/>
          </a:p>
          <a:p>
            <a:endParaRPr lang="en-US" dirty="0"/>
          </a:p>
        </p:txBody>
      </p:sp>
      <p:pic>
        <p:nvPicPr>
          <p:cNvPr id="6" name="Picture 5" descr="BobbySchindler.jpg"/>
          <p:cNvPicPr>
            <a:picLocks noChangeAspect="1"/>
          </p:cNvPicPr>
          <p:nvPr/>
        </p:nvPicPr>
        <p:blipFill>
          <a:blip r:embed="rId4" cstate="print"/>
          <a:stretch>
            <a:fillRect/>
          </a:stretch>
        </p:blipFill>
        <p:spPr>
          <a:xfrm>
            <a:off x="6172200" y="2438400"/>
            <a:ext cx="2667000" cy="34671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7" name="TextBox 6"/>
          <p:cNvSpPr txBox="1"/>
          <p:nvPr/>
        </p:nvSpPr>
        <p:spPr>
          <a:xfrm>
            <a:off x="6477000" y="6172200"/>
            <a:ext cx="1761508"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www.lifesitenews.com</a:t>
            </a:r>
            <a:endParaRPr lang="en-US" sz="1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457200" y="1981200"/>
            <a:ext cx="5486400" cy="4693920"/>
          </a:xfrm>
        </p:spPr>
        <p:txBody>
          <a:bodyPr>
            <a:normAutofit fontScale="92500" lnSpcReduction="20000"/>
          </a:bodyPr>
          <a:lstStyle/>
          <a:p>
            <a:pPr>
              <a:buBlip>
                <a:blip r:embed="rId3"/>
              </a:buBlip>
            </a:pPr>
            <a:r>
              <a:rPr lang="en-US" dirty="0" smtClean="0">
                <a:latin typeface="Times New Roman" pitchFamily="18" charset="0"/>
                <a:cs typeface="Times New Roman" pitchFamily="18" charset="0"/>
              </a:rPr>
              <a:t>Suzanne Schindler:</a:t>
            </a:r>
          </a:p>
          <a:p>
            <a:pPr lvl="1">
              <a:buBlip>
                <a:blip r:embed="rId3"/>
              </a:buBlip>
            </a:pPr>
            <a:r>
              <a:rPr lang="en-US" dirty="0" smtClean="0">
                <a:latin typeface="Times New Roman" pitchFamily="18" charset="0"/>
                <a:cs typeface="Times New Roman" pitchFamily="18" charset="0"/>
              </a:rPr>
              <a:t> Youngest daughter of Bob and Mary Schindler</a:t>
            </a:r>
          </a:p>
          <a:p>
            <a:pPr lvl="1">
              <a:buBlip>
                <a:blip r:embed="rId3"/>
              </a:buBlip>
            </a:pPr>
            <a:r>
              <a:rPr lang="en-US" dirty="0" smtClean="0">
                <a:latin typeface="Times New Roman" pitchFamily="18" charset="0"/>
                <a:cs typeface="Times New Roman" pitchFamily="18" charset="0"/>
              </a:rPr>
              <a:t> Co-Executive Director of Life &amp; Hope Network</a:t>
            </a:r>
          </a:p>
          <a:p>
            <a:pPr lvl="1">
              <a:buBlip>
                <a:blip r:embed="rId3"/>
              </a:buBlip>
            </a:pPr>
            <a:r>
              <a:rPr lang="en-US" dirty="0" smtClean="0">
                <a:latin typeface="Times New Roman" pitchFamily="18" charset="0"/>
                <a:cs typeface="Times New Roman" pitchFamily="18" charset="0"/>
              </a:rPr>
              <a:t>Moved with her family to St. Petersburg, Florida</a:t>
            </a:r>
          </a:p>
          <a:p>
            <a:pPr lvl="1">
              <a:buBlip>
                <a:blip r:embed="rId3"/>
              </a:buBlip>
            </a:pPr>
            <a:r>
              <a:rPr lang="en-US" dirty="0" smtClean="0">
                <a:latin typeface="Times New Roman" pitchFamily="18" charset="0"/>
                <a:cs typeface="Times New Roman" pitchFamily="18" charset="0"/>
              </a:rPr>
              <a:t>Graduated with Bachelor of Science in Business, University of South Florida </a:t>
            </a:r>
          </a:p>
          <a:p>
            <a:pPr lvl="1">
              <a:buBlip>
                <a:blip r:embed="rId3"/>
              </a:buBlip>
            </a:pPr>
            <a:r>
              <a:rPr lang="en-US" dirty="0" smtClean="0">
                <a:latin typeface="Times New Roman" pitchFamily="18" charset="0"/>
                <a:cs typeface="Times New Roman" pitchFamily="18" charset="0"/>
              </a:rPr>
              <a:t>Stockbroker with TD </a:t>
            </a:r>
            <a:r>
              <a:rPr lang="en-US" dirty="0" smtClean="0">
                <a:latin typeface="Times New Roman" pitchFamily="18" charset="0"/>
                <a:cs typeface="Times New Roman" pitchFamily="18" charset="0"/>
              </a:rPr>
              <a:t>Waterhouse</a:t>
            </a:r>
            <a:endParaRPr lang="en-US" dirty="0" smtClean="0">
              <a:latin typeface="Times New Roman" pitchFamily="18" charset="0"/>
              <a:cs typeface="Times New Roman" pitchFamily="18" charset="0"/>
            </a:endParaRPr>
          </a:p>
          <a:p>
            <a:pPr lvl="1">
              <a:buBlip>
                <a:blip r:embed="rId3"/>
              </a:buBlip>
            </a:pPr>
            <a:r>
              <a:rPr lang="en-US" dirty="0" smtClean="0">
                <a:latin typeface="Times New Roman" pitchFamily="18" charset="0"/>
                <a:cs typeface="Times New Roman" pitchFamily="18" charset="0"/>
              </a:rPr>
              <a:t>Life drastically changed when sister, Terri Schiavo, collapsed</a:t>
            </a:r>
          </a:p>
          <a:p>
            <a:pPr lvl="1">
              <a:buBlip>
                <a:blip r:embed="rId3"/>
              </a:buBlip>
            </a:pPr>
            <a:r>
              <a:rPr lang="en-US" dirty="0" smtClean="0">
                <a:latin typeface="Times New Roman" pitchFamily="18" charset="0"/>
                <a:cs typeface="Times New Roman" pitchFamily="18" charset="0"/>
              </a:rPr>
              <a:t>Has spoken on national television and radio programs</a:t>
            </a:r>
            <a:r>
              <a:rPr lang="en-US" sz="18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	(Terri Schiavo Life &amp; Hope Network. (n.d.))</a:t>
            </a:r>
          </a:p>
          <a:p>
            <a:pPr>
              <a:buNone/>
            </a:pPr>
            <a:endParaRPr lang="en-US" dirty="0" smtClean="0"/>
          </a:p>
          <a:p>
            <a:endParaRPr lang="en-US" dirty="0" smtClean="0"/>
          </a:p>
          <a:p>
            <a:endParaRPr lang="en-US" dirty="0" smtClean="0"/>
          </a:p>
          <a:p>
            <a:endParaRPr lang="en-US" dirty="0"/>
          </a:p>
        </p:txBody>
      </p:sp>
      <p:sp>
        <p:nvSpPr>
          <p:cNvPr id="4" name="TextBox 3"/>
          <p:cNvSpPr txBox="1"/>
          <p:nvPr/>
        </p:nvSpPr>
        <p:spPr>
          <a:xfrm>
            <a:off x="6705600" y="5791200"/>
            <a:ext cx="154401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www2.ljworld.com</a:t>
            </a:r>
            <a:endParaRPr lang="en-US" sz="1400" dirty="0">
              <a:latin typeface="Times New Roman" pitchFamily="18" charset="0"/>
              <a:cs typeface="Times New Roman" pitchFamily="18" charset="0"/>
            </a:endParaRPr>
          </a:p>
        </p:txBody>
      </p:sp>
      <p:pic>
        <p:nvPicPr>
          <p:cNvPr id="5" name="Picture 4" descr="thumbnailCA7TIVEI.jpg"/>
          <p:cNvPicPr>
            <a:picLocks noChangeAspect="1"/>
          </p:cNvPicPr>
          <p:nvPr/>
        </p:nvPicPr>
        <p:blipFill>
          <a:blip r:embed="rId4" cstate="print"/>
          <a:stretch>
            <a:fillRect/>
          </a:stretch>
        </p:blipFill>
        <p:spPr>
          <a:xfrm>
            <a:off x="5943600" y="2819400"/>
            <a:ext cx="2762250" cy="26670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0" y="1981200"/>
            <a:ext cx="5791200" cy="4389120"/>
          </a:xfrm>
        </p:spPr>
        <p:txBody>
          <a:bodyPr>
            <a:normAutofit fontScale="85000" lnSpcReduction="10000"/>
          </a:bodyPr>
          <a:lstStyle/>
          <a:p>
            <a:pPr lvl="1">
              <a:buClr>
                <a:schemeClr val="accent2">
                  <a:lumMod val="40000"/>
                  <a:lumOff val="60000"/>
                </a:schemeClr>
              </a:buClr>
              <a:buBlip>
                <a:blip r:embed="rId3"/>
              </a:buBlip>
            </a:pPr>
            <a:r>
              <a:rPr lang="en-US" i="1" dirty="0" smtClean="0">
                <a:latin typeface="Times New Roman" pitchFamily="18" charset="0"/>
                <a:cs typeface="Times New Roman" pitchFamily="18" charset="0"/>
              </a:rPr>
              <a:t>Theresa Marie Schiavo,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Measured 5 feet 3 inches tall weighing 250 </a:t>
            </a:r>
            <a:r>
              <a:rPr lang="en-US" dirty="0" smtClean="0">
                <a:latin typeface="Times New Roman" pitchFamily="18" charset="0"/>
                <a:cs typeface="Times New Roman" pitchFamily="18" charset="0"/>
              </a:rPr>
              <a:t>pounds </a:t>
            </a:r>
            <a:endParaRPr lang="en-US" dirty="0" smtClean="0">
              <a:latin typeface="Times New Roman" pitchFamily="18" charset="0"/>
              <a:cs typeface="Times New Roman" pitchFamily="18" charset="0"/>
            </a:endParaRP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After losing 100 pounds on a NutriSystem diet</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Married Michael Schiavo November 3, 1984</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Happily married by most court documents </a:t>
            </a:r>
          </a:p>
          <a:p>
            <a:endParaRPr lang="en-US" sz="2400" dirty="0" smtClean="0"/>
          </a:p>
        </p:txBody>
      </p:sp>
      <p:sp>
        <p:nvSpPr>
          <p:cNvPr id="4" name="TextBox 3"/>
          <p:cNvSpPr txBox="1"/>
          <p:nvPr/>
        </p:nvSpPr>
        <p:spPr>
          <a:xfrm>
            <a:off x="685800" y="6324600"/>
            <a:ext cx="4754058" cy="369332"/>
          </a:xfrm>
          <a:prstGeom prst="rect">
            <a:avLst/>
          </a:prstGeom>
          <a:noFill/>
        </p:spPr>
        <p:txBody>
          <a:bodyPr wrap="none" rtlCol="0">
            <a:spAutoFit/>
          </a:bodyPr>
          <a:lstStyle/>
          <a:p>
            <a:pPr lvl="1">
              <a:buClr>
                <a:schemeClr val="accent2">
                  <a:lumMod val="40000"/>
                  <a:lumOff val="60000"/>
                </a:schemeClr>
              </a:buClr>
              <a:buNone/>
            </a:pPr>
            <a:r>
              <a:rPr lang="en-US" dirty="0" smtClean="0"/>
              <a:t>(Terri Schiavo Life &amp; Hope Network, n.d.)</a:t>
            </a:r>
          </a:p>
        </p:txBody>
      </p:sp>
      <p:sp>
        <p:nvSpPr>
          <p:cNvPr id="5" name="TextBox 4"/>
          <p:cNvSpPr txBox="1"/>
          <p:nvPr/>
        </p:nvSpPr>
        <p:spPr>
          <a:xfrm>
            <a:off x="7010400" y="6248400"/>
            <a:ext cx="132254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njministries.org</a:t>
            </a:r>
            <a:endParaRPr lang="en-US" sz="1400" dirty="0">
              <a:latin typeface="Times New Roman" pitchFamily="18" charset="0"/>
              <a:cs typeface="Times New Roman" pitchFamily="18" charset="0"/>
            </a:endParaRPr>
          </a:p>
        </p:txBody>
      </p:sp>
      <p:pic>
        <p:nvPicPr>
          <p:cNvPr id="6" name="Picture 5" descr="thumbnailCA6OCFST.jpg"/>
          <p:cNvPicPr>
            <a:picLocks noChangeAspect="1"/>
          </p:cNvPicPr>
          <p:nvPr/>
        </p:nvPicPr>
        <p:blipFill>
          <a:blip r:embed="rId4" cstate="print"/>
          <a:stretch>
            <a:fillRect/>
          </a:stretch>
        </p:blipFill>
        <p:spPr>
          <a:xfrm>
            <a:off x="6137031" y="3048000"/>
            <a:ext cx="2506540" cy="29622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Schiavo </a:t>
            </a:r>
            <a:endParaRPr lang="en-US" dirty="0"/>
          </a:p>
        </p:txBody>
      </p:sp>
      <p:sp>
        <p:nvSpPr>
          <p:cNvPr id="4" name="TextBox 3"/>
          <p:cNvSpPr txBox="1"/>
          <p:nvPr/>
        </p:nvSpPr>
        <p:spPr>
          <a:xfrm>
            <a:off x="4953000" y="2362200"/>
            <a:ext cx="3886200" cy="3908762"/>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a:t>
            </a:r>
            <a:r>
              <a:rPr lang="en-US" sz="2400" dirty="0" smtClean="0">
                <a:latin typeface="Times New Roman" pitchFamily="18" charset="0"/>
                <a:cs typeface="Times New Roman" pitchFamily="18" charset="0"/>
              </a:rPr>
              <a:t>treatments</a:t>
            </a:r>
            <a:endParaRPr lang="en-US" sz="2400" dirty="0" smtClean="0">
              <a:latin typeface="Times New Roman" pitchFamily="18" charset="0"/>
              <a:cs typeface="Times New Roman" pitchFamily="18" charset="0"/>
            </a:endParaRP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pPr lvl="1">
              <a:buClr>
                <a:schemeClr val="accent2">
                  <a:lumMod val="40000"/>
                  <a:lumOff val="60000"/>
                </a:schemeClr>
              </a:buClr>
            </a:pPr>
            <a:r>
              <a:rPr lang="en-US" sz="1400" dirty="0" smtClean="0">
                <a:latin typeface="Times New Roman" pitchFamily="18" charset="0"/>
                <a:cs typeface="Times New Roman" pitchFamily="18" charset="0"/>
              </a:rPr>
              <a:t>(Terri Schiavo Life &amp; Hope Network, n.d.)</a:t>
            </a:r>
          </a:p>
          <a:p>
            <a:pPr lvl="1">
              <a:buClr>
                <a:schemeClr val="accent2">
                  <a:lumMod val="40000"/>
                  <a:lumOff val="60000"/>
                </a:schemeClr>
              </a:buClr>
            </a:pPr>
            <a:endParaRPr lang="en-US" sz="2400" dirty="0" smtClean="0">
              <a:latin typeface="Times New Roman" pitchFamily="18" charset="0"/>
              <a:cs typeface="Times New Roman" pitchFamily="18" charset="0"/>
            </a:endParaRP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ellipse">
            <a:avLst/>
          </a:prstGeom>
          <a:ln>
            <a:noFill/>
          </a:ln>
          <a:effectLst>
            <a:softEdge rad="112500"/>
          </a:effectLst>
        </p:spPr>
      </p:pic>
      <p:sp>
        <p:nvSpPr>
          <p:cNvPr id="6" name="TextBox 5"/>
          <p:cNvSpPr txBox="1"/>
          <p:nvPr/>
        </p:nvSpPr>
        <p:spPr>
          <a:xfrm>
            <a:off x="1828800" y="59436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endParaRPr lang="en-US" dirty="0"/>
          </a:p>
        </p:txBody>
      </p:sp>
      <p:sp>
        <p:nvSpPr>
          <p:cNvPr id="5" name="Content Placeholder 4"/>
          <p:cNvSpPr>
            <a:spLocks noGrp="1"/>
          </p:cNvSpPr>
          <p:nvPr>
            <p:ph sz="quarter" idx="2"/>
          </p:nvPr>
        </p:nvSpPr>
        <p:spPr>
          <a:xfrm>
            <a:off x="457200" y="21336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t>
            </a:r>
            <a:r>
              <a:rPr lang="en-US" sz="2000" dirty="0" smtClean="0">
                <a:latin typeface="Times New Roman" pitchFamily="18" charset="0"/>
                <a:cs typeface="Times New Roman" pitchFamily="18" charset="0"/>
              </a:rPr>
              <a:t>a.m.</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Cardiac arrhythmia caused from hypokalemia</a:t>
            </a:r>
          </a:p>
          <a:p>
            <a:pPr>
              <a:buBlip>
                <a:blip r:embed="rId2"/>
              </a:buBlip>
            </a:pPr>
            <a:r>
              <a:rPr lang="en-US" sz="2000" dirty="0" smtClean="0">
                <a:latin typeface="Times New Roman" pitchFamily="18" charset="0"/>
                <a:cs typeface="Times New Roman" pitchFamily="18" charset="0"/>
              </a:rPr>
              <a:t>Second possible cause: </a:t>
            </a:r>
            <a:r>
              <a:rPr lang="en-US" sz="2000" dirty="0" smtClean="0">
                <a:latin typeface="Times New Roman" pitchFamily="18" charset="0"/>
                <a:cs typeface="Times New Roman" pitchFamily="18" charset="0"/>
              </a:rPr>
              <a:t>Use </a:t>
            </a:r>
            <a:r>
              <a:rPr lang="en-US" sz="2000" dirty="0" smtClean="0">
                <a:latin typeface="Times New Roman" pitchFamily="18" charset="0"/>
                <a:cs typeface="Times New Roman" pitchFamily="18" charset="0"/>
              </a:rPr>
              <a:t>of epinephrine during resuscitation</a:t>
            </a:r>
          </a:p>
          <a:p>
            <a:pPr>
              <a:buBlip>
                <a:blip r:embed="rId2"/>
              </a:buBlip>
            </a:pPr>
            <a:r>
              <a:rPr lang="en-US" sz="2000" dirty="0" smtClean="0">
                <a:latin typeface="Times New Roman" pitchFamily="18" charset="0"/>
                <a:cs typeface="Times New Roman" pitchFamily="18" charset="0"/>
              </a:rPr>
              <a:t>June 18, 1990: Michael Schiavo appointed legal guardian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buNone/>
            </a:pPr>
            <a:r>
              <a:rPr lang="en-US" sz="2000" dirty="0" smtClean="0"/>
              <a:t>	(Kollas &amp; Boyer-Kollas, 2006)</a:t>
            </a:r>
          </a:p>
          <a:p>
            <a:pPr>
              <a:buNone/>
            </a:pPr>
            <a:endParaRPr lang="en-US" sz="2000" dirty="0" smtClean="0">
              <a:latin typeface="Times New Roman" pitchFamily="18" charset="0"/>
              <a:cs typeface="Times New Roman" pitchFamily="18" charset="0"/>
            </a:endParaRP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457200" y="2133600"/>
            <a:ext cx="7239000" cy="3970318"/>
          </a:xfrm>
          <a:prstGeom prst="rect">
            <a:avLst/>
          </a:prstGeom>
          <a:noFill/>
        </p:spPr>
        <p:txBody>
          <a:bodyPr wrap="square" rtlCol="0">
            <a:spAutoFit/>
          </a:bodyPr>
          <a:lstStyle/>
          <a:p>
            <a:pPr>
              <a:buBlip>
                <a:blip r:embed="rId2"/>
              </a:buBlip>
            </a:pPr>
            <a:r>
              <a:rPr lang="en-US" dirty="0" smtClean="0"/>
              <a:t> </a:t>
            </a:r>
            <a:r>
              <a:rPr lang="en-US" dirty="0" smtClean="0">
                <a:latin typeface="Times New Roman" pitchFamily="18" charset="0"/>
                <a:cs typeface="Times New Roman" pitchFamily="18" charset="0"/>
              </a:rPr>
              <a:t>Schindlers enjoyed an “amicable” relationship with Michael Schiavo</a:t>
            </a:r>
          </a:p>
          <a:p>
            <a:pPr>
              <a:buBlip>
                <a:blip r:embed="rId2"/>
              </a:buBlip>
            </a:pPr>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filed against obstetrician alleging failure to diagnose eating    disorder</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a:t>
            </a:r>
            <a:r>
              <a:rPr lang="en-US" dirty="0" smtClean="0">
                <a:latin typeface="Times New Roman" pitchFamily="18" charset="0"/>
                <a:cs typeface="Times New Roman" pitchFamily="18" charset="0"/>
              </a:rPr>
              <a:t>1993: </a:t>
            </a:r>
            <a:r>
              <a:rPr lang="en-US" dirty="0" smtClean="0">
                <a:latin typeface="Times New Roman" pitchFamily="18" charset="0"/>
                <a:cs typeface="Times New Roman" pitchFamily="18" charset="0"/>
              </a:rPr>
              <a:t>Michael reaches settlement in malpractice case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Schiavo received in excess of $</a:t>
            </a:r>
            <a:r>
              <a:rPr lang="en-US" dirty="0" smtClean="0">
                <a:latin typeface="Times New Roman" pitchFamily="18" charset="0"/>
                <a:cs typeface="Times New Roman" pitchFamily="18" charset="0"/>
              </a:rPr>
              <a:t>1million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$750,000 of settlement was placed in a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received $300,000 for personal losses</a:t>
            </a:r>
          </a:p>
          <a:p>
            <a:endParaRPr lang="en-US" dirty="0" smtClean="0">
              <a:latin typeface="Times New Roman" pitchFamily="18" charset="0"/>
              <a:cs typeface="Times New Roman" pitchFamily="18" charset="0"/>
            </a:endParaRPr>
          </a:p>
          <a:p>
            <a:endParaRPr lang="en-US" dirty="0"/>
          </a:p>
        </p:txBody>
      </p:sp>
      <p:sp>
        <p:nvSpPr>
          <p:cNvPr id="4" name="Rectangle 3"/>
          <p:cNvSpPr/>
          <p:nvPr/>
        </p:nvSpPr>
        <p:spPr>
          <a:xfrm>
            <a:off x="914400" y="5638800"/>
            <a:ext cx="3077830" cy="369332"/>
          </a:xfrm>
          <a:prstGeom prst="rect">
            <a:avLst/>
          </a:prstGeom>
        </p:spPr>
        <p:txBody>
          <a:bodyPr wrap="none">
            <a:spAutoFit/>
          </a:bodyPr>
          <a:lstStyle/>
          <a:p>
            <a:r>
              <a:rPr lang="en-US" dirty="0" smtClean="0"/>
              <a:t>(Kollas &amp; Boyer-Kollas, 2006)</a:t>
            </a:r>
            <a:endParaRPr lang="en-US" dirty="0"/>
          </a:p>
        </p:txBody>
      </p:sp>
      <p:pic>
        <p:nvPicPr>
          <p:cNvPr id="1026" name="Picture 2" descr="C:\Users\sheila\AppData\Local\Microsoft\Windows\Temporary Internet Files\Content.IE5\5R53TORL\MC900290674[1].wmf"/>
          <p:cNvPicPr>
            <a:picLocks noChangeAspect="1" noChangeArrowheads="1"/>
          </p:cNvPicPr>
          <p:nvPr/>
        </p:nvPicPr>
        <p:blipFill>
          <a:blip r:embed="rId3" cstate="print"/>
          <a:srcRect/>
          <a:stretch>
            <a:fillRect/>
          </a:stretch>
        </p:blipFill>
        <p:spPr bwMode="auto">
          <a:xfrm>
            <a:off x="6629400" y="4267200"/>
            <a:ext cx="1907263" cy="19389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1750</TotalTime>
  <Words>3133</Words>
  <Application>Microsoft Office PowerPoint</Application>
  <PresentationFormat>On-screen Show (4:3)</PresentationFormat>
  <Paragraphs>309</Paragraphs>
  <Slides>29</Slides>
  <Notes>17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Slide 1</vt:lpstr>
      <vt:lpstr>Schindler’s Perspective </vt:lpstr>
      <vt:lpstr>The Schindler Family</vt:lpstr>
      <vt:lpstr>The Schindler Family</vt:lpstr>
      <vt:lpstr>The Schindler Family</vt:lpstr>
      <vt:lpstr>Introduction</vt:lpstr>
      <vt:lpstr>Theresa Marie Schiavo </vt:lpstr>
      <vt:lpstr>Chronological Facts</vt:lpstr>
      <vt:lpstr>Chronological Facts (cont’d)</vt:lpstr>
      <vt:lpstr>Chronological Facts (cont’d)</vt:lpstr>
      <vt:lpstr>Chronological Facts (cont’d)</vt:lpstr>
      <vt:lpstr>Terri:  Rehab vs. No Rehab</vt:lpstr>
      <vt:lpstr>Chronological Facts (cont’d)</vt:lpstr>
      <vt:lpstr>Chronological Facts (cont’d)</vt:lpstr>
      <vt:lpstr>  Key Elements of the Perspective</vt:lpstr>
      <vt:lpstr>  Key Elements of the Perspective (cont’d)</vt:lpstr>
      <vt:lpstr>Key Elements of the Perspective (cont’d)</vt:lpstr>
      <vt:lpstr>         Key Elements of the Perspective (cont’d)</vt:lpstr>
      <vt:lpstr>How much is “awareness”?</vt:lpstr>
      <vt:lpstr>Ethical Principles</vt:lpstr>
      <vt:lpstr>Ethical Principles (cont’d)</vt:lpstr>
      <vt:lpstr>Ethical Principles (cont’d)</vt:lpstr>
      <vt:lpstr>Ethical Principles (cont’d)</vt:lpstr>
      <vt:lpstr>     Impact on Nursing</vt:lpstr>
      <vt:lpstr>Impact on Nursing (cont’d)</vt:lpstr>
      <vt:lpstr>Impact on Nursing (cont’d)</vt:lpstr>
      <vt:lpstr>Future Impact</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sheila roth</cp:lastModifiedBy>
  <cp:revision>252</cp:revision>
  <dcterms:created xsi:type="dcterms:W3CDTF">2011-11-13T18:39:27Z</dcterms:created>
  <dcterms:modified xsi:type="dcterms:W3CDTF">2011-11-17T02:15:42Z</dcterms:modified>
</cp:coreProperties>
</file>