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56" r:id="rId2"/>
    <p:sldId id="299" r:id="rId3"/>
    <p:sldId id="271" r:id="rId4"/>
    <p:sldId id="270" r:id="rId5"/>
    <p:sldId id="269" r:id="rId6"/>
    <p:sldId id="261" r:id="rId7"/>
    <p:sldId id="264" r:id="rId8"/>
    <p:sldId id="262" r:id="rId9"/>
    <p:sldId id="265" r:id="rId10"/>
    <p:sldId id="297" r:id="rId11"/>
    <p:sldId id="263" r:id="rId12"/>
    <p:sldId id="300" r:id="rId13"/>
    <p:sldId id="266" r:id="rId14"/>
    <p:sldId id="267" r:id="rId15"/>
    <p:sldId id="268" r:id="rId16"/>
    <p:sldId id="257" r:id="rId17"/>
    <p:sldId id="275" r:id="rId18"/>
    <p:sldId id="274" r:id="rId19"/>
    <p:sldId id="258" r:id="rId20"/>
    <p:sldId id="277" r:id="rId21"/>
    <p:sldId id="284" r:id="rId22"/>
    <p:sldId id="298" r:id="rId23"/>
    <p:sldId id="285" r:id="rId24"/>
    <p:sldId id="282" r:id="rId25"/>
    <p:sldId id="283" r:id="rId26"/>
    <p:sldId id="259" r:id="rId27"/>
    <p:sldId id="280" r:id="rId28"/>
    <p:sldId id="281" r:id="rId29"/>
    <p:sldId id="260" r:id="rId30"/>
    <p:sldId id="278" r:id="rId31"/>
    <p:sldId id="27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8029" autoAdjust="0"/>
  </p:normalViewPr>
  <p:slideViewPr>
    <p:cSldViewPr>
      <p:cViewPr>
        <p:scale>
          <a:sx n="75" d="100"/>
          <a:sy n="75" d="100"/>
        </p:scale>
        <p:origin x="-7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0A1127-268E-4F9E-9CB8-D6126B6B7F50}" type="datetimeFigureOut">
              <a:rPr lang="en-US" smtClean="0"/>
              <a:pPr/>
              <a:t>11/16/2011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54ED09-FA74-47DA-AB0A-75395C6FF57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latin typeface="Times New Roman" pitchFamily="18" charset="0"/>
                <a:cs typeface="Times New Roman" pitchFamily="18" charset="0"/>
              </a:rPr>
              <a:t>Mary Schindler was married to Robert Schindler in January of 1963. </a:t>
            </a:r>
          </a:p>
          <a:p>
            <a:pPr>
              <a:buNone/>
            </a:pPr>
            <a:r>
              <a:rPr lang="en-US" dirty="0" smtClean="0">
                <a:latin typeface="Times New Roman" pitchFamily="18" charset="0"/>
                <a:cs typeface="Times New Roman" pitchFamily="18" charset="0"/>
              </a:rPr>
              <a:t>Daughter, Theresa Marie Schindler, was born a year later on December 3, 1963</a:t>
            </a:r>
          </a:p>
          <a:p>
            <a:pPr>
              <a:buNone/>
            </a:pPr>
            <a:r>
              <a:rPr lang="en-US" dirty="0" smtClean="0">
                <a:latin typeface="Times New Roman" pitchFamily="18" charset="0"/>
                <a:cs typeface="Times New Roman" pitchFamily="18" charset="0"/>
              </a:rPr>
              <a:t>Son, Robert or "Bobby," born in 1965</a:t>
            </a:r>
          </a:p>
          <a:p>
            <a:pPr>
              <a:buNone/>
            </a:pPr>
            <a:r>
              <a:rPr lang="en-US" dirty="0" smtClean="0">
                <a:latin typeface="Times New Roman" pitchFamily="18" charset="0"/>
                <a:cs typeface="Times New Roman" pitchFamily="18" charset="0"/>
              </a:rPr>
              <a:t>Daughter, Suzanne  born in 1968. </a:t>
            </a:r>
          </a:p>
          <a:p>
            <a:pPr>
              <a:buNone/>
            </a:pPr>
            <a:r>
              <a:rPr lang="en-US" dirty="0" smtClean="0">
                <a:latin typeface="Times New Roman" pitchFamily="18" charset="0"/>
                <a:cs typeface="Times New Roman" pitchFamily="18" charset="0"/>
              </a:rPr>
              <a:t>Typical Italian Catholic family - the children attended parochial elementary and high schools and the family attended Mass weekly.</a:t>
            </a:r>
          </a:p>
          <a:p>
            <a:pPr>
              <a:buNone/>
            </a:pPr>
            <a:r>
              <a:rPr lang="en-US" dirty="0" smtClean="0">
                <a:latin typeface="Times New Roman" pitchFamily="18" charset="0"/>
                <a:cs typeface="Times New Roman" pitchFamily="18" charset="0"/>
              </a:rPr>
              <a:t>Robert Schindler died August 2009</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“No one can say exactly how much awareness a patient must display in order to qualify for continued food and water. </a:t>
            </a:r>
          </a:p>
          <a:p>
            <a:pPr>
              <a:buNone/>
            </a:pPr>
            <a:r>
              <a:rPr lang="en-US" sz="1200" dirty="0" smtClean="0">
                <a:latin typeface="Times New Roman" pitchFamily="18" charset="0"/>
                <a:cs typeface="Times New Roman" pitchFamily="18" charset="0"/>
              </a:rPr>
              <a:t>Is a smile in response to a mother’s kind words sufficient? </a:t>
            </a:r>
          </a:p>
          <a:p>
            <a:pPr>
              <a:buNone/>
            </a:pPr>
            <a:r>
              <a:rPr lang="en-US" sz="1200" dirty="0" smtClean="0">
                <a:latin typeface="Times New Roman" pitchFamily="18" charset="0"/>
                <a:cs typeface="Times New Roman" pitchFamily="18" charset="0"/>
              </a:rPr>
              <a:t>Is visually tracking a balloon over a sustained period enough? </a:t>
            </a:r>
          </a:p>
          <a:p>
            <a:pPr>
              <a:buNone/>
            </a:pPr>
            <a:r>
              <a:rPr lang="en-US" sz="1200" dirty="0" smtClean="0">
                <a:latin typeface="Times New Roman" pitchFamily="18" charset="0"/>
                <a:cs typeface="Times New Roman" pitchFamily="18" charset="0"/>
              </a:rPr>
              <a:t>What about grimacing and turning </a:t>
            </a:r>
            <a:r>
              <a:rPr lang="en-US" sz="1200" dirty="0" err="1" smtClean="0">
                <a:latin typeface="Times New Roman" pitchFamily="18" charset="0"/>
                <a:cs typeface="Times New Roman" pitchFamily="18" charset="0"/>
              </a:rPr>
              <a:t>one”s</a:t>
            </a:r>
            <a:r>
              <a:rPr lang="en-US" sz="1200" dirty="0" smtClean="0">
                <a:latin typeface="Times New Roman" pitchFamily="18" charset="0"/>
                <a:cs typeface="Times New Roman" pitchFamily="18" charset="0"/>
              </a:rPr>
              <a:t> head away from an unwanted swab around the mouth? </a:t>
            </a:r>
          </a:p>
          <a:p>
            <a:pPr>
              <a:buNone/>
            </a:pPr>
            <a:r>
              <a:rPr lang="en-US" sz="1200" dirty="0" smtClean="0">
                <a:latin typeface="Times New Roman" pitchFamily="18" charset="0"/>
                <a:cs typeface="Times New Roman" pitchFamily="18" charset="0"/>
              </a:rPr>
              <a:t>What happens if the patient is tired from physical therapy or a bath when the doctor comes by to evaluate?</a:t>
            </a:r>
          </a:p>
          <a:p>
            <a:pPr>
              <a:buNone/>
            </a:pPr>
            <a:r>
              <a:rPr lang="en-US" sz="1200" dirty="0" smtClean="0">
                <a:latin typeface="Times New Roman" pitchFamily="18" charset="0"/>
                <a:cs typeface="Times New Roman" pitchFamily="18" charset="0"/>
              </a:rPr>
              <a:t>You have the right to remain silent and not respond, but if you choose not to respond or are unable to respond, your food and water may be taken away by a court of law” (</a:t>
            </a:r>
            <a:r>
              <a:rPr lang="en-US" sz="1200" dirty="0" err="1" smtClean="0">
                <a:latin typeface="Times New Roman" pitchFamily="18" charset="0"/>
                <a:cs typeface="Times New Roman" pitchFamily="18" charset="0"/>
              </a:rPr>
              <a:t>Huntoon</a:t>
            </a:r>
            <a:r>
              <a:rPr lang="en-US" sz="1200" dirty="0" smtClean="0">
                <a:latin typeface="Times New Roman" pitchFamily="18" charset="0"/>
                <a:cs typeface="Times New Roman" pitchFamily="18" charset="0"/>
              </a:rPr>
              <a:t>, 2005)</a:t>
            </a:r>
          </a:p>
          <a:p>
            <a:pPr>
              <a:spcBef>
                <a:spcPts val="0"/>
              </a:spcBef>
              <a:buClrTx/>
              <a:buSzTx/>
              <a:defRPr/>
            </a:pPr>
            <a:endParaRPr lang="en-US" sz="1200" dirty="0" smtClean="0"/>
          </a:p>
          <a:p>
            <a:pPr>
              <a:spcBef>
                <a:spcPts val="0"/>
              </a:spcBef>
              <a:buClrTx/>
              <a:buSzTx/>
              <a:defRPr/>
            </a:pPr>
            <a:r>
              <a:rPr lang="en-US" sz="1200" dirty="0" err="1" smtClean="0"/>
              <a:t>Huntoon</a:t>
            </a:r>
            <a:r>
              <a:rPr lang="en-US" sz="1200" dirty="0" smtClean="0"/>
              <a:t>, L. (2005). The perilous vegetative state.  </a:t>
            </a:r>
            <a:r>
              <a:rPr lang="en-US" sz="1200" i="1" dirty="0" smtClean="0"/>
              <a:t>Journal of American Physicians and Surgeons</a:t>
            </a:r>
            <a:r>
              <a:rPr lang="en-US" sz="1200" dirty="0" smtClean="0"/>
              <a:t> </a:t>
            </a:r>
            <a:r>
              <a:rPr lang="en-US" sz="1200" i="1" dirty="0" smtClean="0"/>
              <a:t>10</a:t>
            </a:r>
            <a:r>
              <a:rPr lang="en-US" sz="1200" dirty="0" smtClean="0"/>
              <a:t>(2)</a:t>
            </a:r>
            <a:r>
              <a:rPr lang="en-US" sz="1200" b="1" dirty="0" smtClean="0"/>
              <a:t>, </a:t>
            </a:r>
            <a:r>
              <a:rPr lang="en-US" sz="1200" dirty="0" smtClean="0"/>
              <a:t>35-36.</a:t>
            </a:r>
            <a:r>
              <a:rPr lang="en-US" sz="1200" b="1" dirty="0" smtClean="0"/>
              <a:t> </a:t>
            </a: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dirty="0" smtClean="0"/>
              <a:t>Perry, Churchill, &amp; </a:t>
            </a:r>
            <a:r>
              <a:rPr lang="en-US" dirty="0" err="1" smtClean="0"/>
              <a:t>Kirshner</a:t>
            </a:r>
            <a:r>
              <a:rPr lang="en-US" dirty="0" smtClean="0"/>
              <a:t>, (</a:t>
            </a:r>
            <a:r>
              <a:rPr lang="en-US" baseline="0" dirty="0" smtClean="0"/>
              <a:t>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Perry, J., Churchill, L., &amp; </a:t>
            </a:r>
            <a:r>
              <a:rPr lang="en-US" dirty="0" err="1" smtClean="0"/>
              <a:t>Kirshner</a:t>
            </a:r>
            <a:r>
              <a:rPr lang="en-US" dirty="0" smtClean="0"/>
              <a:t>, H. (2005). The Terri </a:t>
            </a:r>
            <a:r>
              <a:rPr lang="en-US" dirty="0" err="1" smtClean="0"/>
              <a:t>Schiavo</a:t>
            </a:r>
            <a:r>
              <a:rPr lang="en-US" dirty="0" smtClean="0"/>
              <a:t> case: legal, ethical, and medical perspectives. </a:t>
            </a:r>
            <a:r>
              <a:rPr lang="en-US" i="1" dirty="0" smtClean="0"/>
              <a:t>Annals Of Internal Medicine</a:t>
            </a:r>
            <a:r>
              <a:rPr lang="en-US" dirty="0" smtClean="0"/>
              <a:t>, </a:t>
            </a:r>
            <a:r>
              <a:rPr lang="en-US" i="1" dirty="0" smtClean="0"/>
              <a:t>143</a:t>
            </a:r>
            <a:r>
              <a:rPr lang="en-US" dirty="0" smtClean="0"/>
              <a:t>(10), 744-748. </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a:t>
            </a:r>
            <a:r>
              <a:rPr lang="en-US" baseline="0" dirty="0" smtClean="0"/>
              <a:t> to Perry 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Before 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a:t>
            </a:r>
            <a:r>
              <a:rPr lang="en-US" baseline="0" dirty="0" err="1" smtClean="0"/>
              <a:t>nonmaleficence</a:t>
            </a:r>
            <a:r>
              <a:rPr lang="en-US" baseline="0" dirty="0" smtClean="0"/>
              <a:t>, </a:t>
            </a:r>
            <a:r>
              <a:rPr lang="en-US" baseline="0" dirty="0" err="1" smtClean="0"/>
              <a:t>benficence</a:t>
            </a:r>
            <a:r>
              <a:rPr lang="en-US" baseline="0" dirty="0" smtClean="0"/>
              <a:t>, and justice. Self determination is the priority as a fundamental ethical principle in end of life care in protecting the rights of individuals and wide moral pluralism.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they keep giving such things as a morphine infusion that can cause respiratory depression?  Fear of hastening death.</a:t>
            </a:r>
          </a:p>
          <a:p>
            <a:r>
              <a:rPr lang="en-US" baseline="0" dirty="0" smtClean="0"/>
              <a:t>Should they assist in withdrawal or withholding of artificial nutrition and hydration?  Some may feel it is cruel and killing patients.</a:t>
            </a:r>
          </a:p>
          <a:p>
            <a:r>
              <a:rPr lang="en-US" baseline="0" dirty="0" smtClean="0"/>
              <a:t>Allow nurses the ability to cry and express own feelings of grief with family.  (Butts &amp; Rich, 2008)</a:t>
            </a:r>
            <a:endParaRPr lang="en-US" dirty="0" smtClean="0"/>
          </a:p>
          <a:p>
            <a:r>
              <a:rPr lang="en-US" dirty="0" smtClean="0"/>
              <a:t>Patient’s fears and needs</a:t>
            </a:r>
            <a:r>
              <a:rPr lang="en-US" baseline="0" dirty="0" smtClean="0"/>
              <a:t> must be addressed.  Nurses must create an environment in which patients and their families can feel free to voice their feelings and concerns. (Ball,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Probably</a:t>
            </a:r>
            <a:r>
              <a:rPr lang="en-US" baseline="0" dirty="0" smtClean="0"/>
              <a:t> the biggest moral distress was the nurses participation in the withdrawal of artificial nutrition.  Although nurses have an obligation to provide compassionate and palliative care, the nurse also has a right to withdraw from treating and caring for a dying patient as long as another nurse has assumed that patient’s care. (Butts &amp; Rich, 2008)</a:t>
            </a:r>
            <a:endParaRPr lang="en-US" dirty="0" smtClean="0"/>
          </a:p>
          <a:p>
            <a:endParaRPr lang="en-US" dirty="0" smtClean="0"/>
          </a:p>
          <a:p>
            <a:r>
              <a:rPr lang="en-US" sz="1200" kern="1200" dirty="0" smtClean="0">
                <a:solidFill>
                  <a:schemeClr val="tx1"/>
                </a:solidFill>
                <a:latin typeface="+mn-lt"/>
                <a:ea typeface="+mn-ea"/>
                <a:cs typeface="+mn-cs"/>
              </a:rPr>
              <a:t>Butts, J. B., &amp; Rich, K. L. (2008). </a:t>
            </a:r>
            <a:r>
              <a:rPr lang="en-US" sz="1200" i="1" kern="1200" dirty="0" smtClean="0">
                <a:solidFill>
                  <a:schemeClr val="tx1"/>
                </a:solidFill>
                <a:latin typeface="+mn-lt"/>
                <a:ea typeface="+mn-ea"/>
                <a:cs typeface="+mn-cs"/>
              </a:rPr>
              <a:t>Nursing ethics:  Across the curriculum and into practice</a:t>
            </a:r>
            <a:r>
              <a:rPr lang="en-US" sz="1200" kern="1200" dirty="0" smtClean="0">
                <a:solidFill>
                  <a:schemeClr val="tx1"/>
                </a:solidFill>
                <a:latin typeface="+mn-lt"/>
                <a:ea typeface="+mn-ea"/>
                <a:cs typeface="+mn-cs"/>
              </a:rPr>
              <a:t> (2nd ed.). Sudbury, MA: Jones and Bartlett.</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Bobby Schindler is the Executive Director of the Terri </a:t>
            </a:r>
            <a:r>
              <a:rPr lang="en-US" dirty="0" err="1" smtClean="0"/>
              <a:t>Schiavo</a:t>
            </a:r>
            <a:r>
              <a:rPr lang="en-US" dirty="0" smtClean="0"/>
              <a:t> Life &amp; Hope Network which works to protect the lives of the medically vulnerable and disabled from the threat of euthanasia. The Terri </a:t>
            </a:r>
            <a:r>
              <a:rPr lang="en-US" dirty="0" err="1" smtClean="0"/>
              <a:t>Schiavo</a:t>
            </a:r>
            <a:r>
              <a:rPr lang="en-US" dirty="0" smtClean="0"/>
              <a:t> Life &amp; Hope Network was the 2009-2010 recipient of the Gerard Health Life Prizes Award. The only son of Bob and Mary Schindler, Bobby was born and raised just outside of Philadelphia, Pennsylvania with his sisters, Terri and Suzanne. After his graduation from LaSalle University with a Bachelor of Science degree in marketing, Bobby went on to obtain a degree in meteorology from Florida State University.</a:t>
            </a:r>
          </a:p>
          <a:p>
            <a:r>
              <a:rPr lang="en-US" dirty="0" smtClean="0"/>
              <a:t>Bobby's life took a dramatic and unexpected turn in February of 1990 when his older sister, Terri, suddenly collapsed and was left with a profound brain injury.</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Suzanne Schindler, the youngest daughter of Bob and Mary Schindler. is Co-Executive Director of Life &amp; Hope Network</a:t>
            </a:r>
          </a:p>
          <a:p>
            <a:r>
              <a:rPr lang="en-US" dirty="0" smtClean="0"/>
              <a:t>Moved with her family to St. Petersburg, Florida</a:t>
            </a:r>
          </a:p>
          <a:p>
            <a:r>
              <a:rPr lang="en-US" dirty="0" smtClean="0"/>
              <a:t>Graduated with a Bachelor of Science in Business from the University of South Florida </a:t>
            </a:r>
          </a:p>
          <a:p>
            <a:r>
              <a:rPr lang="en-US" dirty="0" smtClean="0"/>
              <a:t>Stockbroker with TD Waterhouse.</a:t>
            </a:r>
          </a:p>
          <a:p>
            <a:r>
              <a:rPr lang="en-US" dirty="0" smtClean="0"/>
              <a:t>Her life drastically changed February of 1990 when sister, Terri </a:t>
            </a:r>
            <a:r>
              <a:rPr lang="en-US" dirty="0" err="1" smtClean="0"/>
              <a:t>Schiavo</a:t>
            </a:r>
            <a:r>
              <a:rPr lang="en-US" dirty="0" smtClean="0"/>
              <a:t>, collapsed</a:t>
            </a:r>
          </a:p>
          <a:p>
            <a:r>
              <a:rPr lang="en-US" dirty="0" smtClean="0"/>
              <a:t>Has spoken on national television and radio programs including </a:t>
            </a:r>
            <a:r>
              <a:rPr lang="en-US" i="1" dirty="0" err="1" smtClean="0"/>
              <a:t>Hannity</a:t>
            </a:r>
            <a:r>
              <a:rPr lang="en-US" i="1" dirty="0" smtClean="0"/>
              <a:t> &amp; </a:t>
            </a:r>
            <a:r>
              <a:rPr lang="en-US" i="1" dirty="0" err="1" smtClean="0"/>
              <a:t>Colmes</a:t>
            </a:r>
            <a:r>
              <a:rPr lang="en-US" i="1" dirty="0" smtClean="0"/>
              <a:t>, the Oprah Winfrey Show, The Glenn Beck Show, Good Morning America, The Early Show, The Today Show, Dateline NBC, the 700 Club, EWTN</a:t>
            </a:r>
            <a:r>
              <a:rPr lang="en-US" dirty="0" smtClean="0"/>
              <a:t> and many others.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6386BA55-42C3-4AA9-889D-F6B04D829F4B}"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Removing the PEG tube is abuse and neglect.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Catholic Church also against the tube removal: Pope John Paul</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II spoke out saying that all patients must receive nutrition and hydration.</a:t>
            </a:r>
            <a:r>
              <a:rPr lang="en-US" sz="1200" baseline="0" dirty="0" smtClean="0">
                <a:latin typeface="Times New Roman" pitchFamily="18" charset="0"/>
                <a:cs typeface="Times New Roman" pitchFamily="18" charset="0"/>
              </a:rPr>
              <a:t>  (</a:t>
            </a:r>
            <a:r>
              <a:rPr lang="en-US" sz="1200" baseline="0" dirty="0" err="1" smtClean="0">
                <a:latin typeface="Times New Roman" pitchFamily="18" charset="0"/>
                <a:cs typeface="Times New Roman" pitchFamily="18" charset="0"/>
              </a:rPr>
              <a:t>Klugman</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Terri would choose not to “commit a sin of the gravest proportions by foregoing treatment to effect her own death in defiance of her religious faith's express  and recent instructions to the contrary.”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Starving Terri to death is murder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Majority view does not correspond with morality. Public opinion polls change frequently, but morality of life and death does not change.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a:t>
            </a:r>
            <a:r>
              <a:rPr lang="en-US" sz="1200" kern="1200" baseline="0" dirty="0" err="1" smtClean="0">
                <a:solidFill>
                  <a:schemeClr val="tx1"/>
                </a:solidFill>
                <a:latin typeface="+mn-lt"/>
                <a:ea typeface="+mn-ea"/>
                <a:cs typeface="+mn-cs"/>
              </a:rPr>
              <a:t>Huntoon</a:t>
            </a:r>
            <a:r>
              <a:rPr lang="en-US" sz="1200" kern="1200" baseline="0" dirty="0" smtClean="0">
                <a:solidFill>
                  <a:schemeClr val="tx1"/>
                </a:solidFill>
                <a:latin typeface="+mn-lt"/>
                <a:ea typeface="+mn-ea"/>
                <a:cs typeface="+mn-cs"/>
              </a:rPr>
              <a:t>,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Huntoon</a:t>
            </a:r>
            <a:r>
              <a:rPr lang="en-US" sz="1200" kern="1200" dirty="0" smtClean="0">
                <a:solidFill>
                  <a:schemeClr val="tx1"/>
                </a:solidFill>
                <a:latin typeface="+mn-lt"/>
                <a:ea typeface="+mn-ea"/>
                <a:cs typeface="+mn-cs"/>
              </a:rPr>
              <a:t>,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Terri’s “in a state of ‘minimal consciousness’.” (Merrell, 2009)</a:t>
            </a:r>
          </a:p>
          <a:p>
            <a:r>
              <a:rPr lang="en-US" dirty="0" smtClean="0"/>
              <a:t>George Bush told a crowd in Tucson, Arizona: “Democrats and Republicans in Congress came together last night to give Terri </a:t>
            </a:r>
            <a:r>
              <a:rPr lang="en-US" dirty="0" err="1" smtClean="0"/>
              <a:t>Schiavo’s</a:t>
            </a:r>
            <a:r>
              <a:rPr lang="en-US" dirty="0" smtClean="0"/>
              <a:t> parents another opportunity to save their daughter’s life. This is a complex case with serious issues but, in extraordinary circumstances like this, it is always wise to err on the side of life” (Merrill, 2009)</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6.jpeg"/></Relationships>
</file>

<file path=ppt/slides/_rels/slide2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marriage.about.com/od/celebritymarriages/p/schiavo.htm"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l"/>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Chronological Facts (cont’d)</a:t>
            </a:r>
            <a:endParaRPr lang="en-US" dirty="0">
              <a:latin typeface="Times New Roman" pitchFamily="18" charset="0"/>
              <a:cs typeface="Times New Roman" pitchFamily="18" charset="0"/>
            </a:endParaRPr>
          </a:p>
        </p:txBody>
      </p:sp>
      <p:sp>
        <p:nvSpPr>
          <p:cNvPr id="3" name="TextBox 2"/>
          <p:cNvSpPr txBox="1"/>
          <p:nvPr/>
        </p:nvSpPr>
        <p:spPr>
          <a:xfrm>
            <a:off x="685800" y="2286000"/>
            <a:ext cx="7772401" cy="2308324"/>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1993, 3 years after the collapse, Michael Met Jodi </a:t>
            </a:r>
            <a:r>
              <a:rPr lang="en-US" dirty="0" err="1" smtClean="0">
                <a:latin typeface="Times New Roman" pitchFamily="18" charset="0"/>
                <a:cs typeface="Times New Roman" pitchFamily="18" charset="0"/>
              </a:rPr>
              <a:t>Centonze</a:t>
            </a:r>
            <a:r>
              <a:rPr lang="en-US" dirty="0" smtClean="0">
                <a:latin typeface="Times New Roman" pitchFamily="18" charset="0"/>
                <a:cs typeface="Times New Roman" pitchFamily="18" charset="0"/>
              </a:rPr>
              <a:t> at a dentist office.</a:t>
            </a:r>
          </a:p>
          <a:p>
            <a:pPr>
              <a:buBlip>
                <a:blip r:embed="rId2"/>
              </a:buBlip>
            </a:pPr>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3/1/05 The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asked the Second District Court of Appeals to grant Terri a divorce based on his alleged adultery.  </a:t>
            </a:r>
          </a:p>
          <a:p>
            <a:r>
              <a:rPr lang="en-US" dirty="0" smtClean="0">
                <a:latin typeface="Times New Roman" pitchFamily="18" charset="0"/>
                <a:cs typeface="Times New Roman" pitchFamily="18" charset="0"/>
              </a:rPr>
              <a:t>            </a:t>
            </a:r>
          </a:p>
          <a:p>
            <a:pPr>
              <a:buBlip>
                <a:blip r:embed="rId2"/>
              </a:buBlip>
            </a:pPr>
            <a:r>
              <a:rPr lang="en-US" dirty="0" smtClean="0">
                <a:latin typeface="Times New Roman" pitchFamily="18" charset="0"/>
                <a:cs typeface="Times New Roman" pitchFamily="18" charset="0"/>
              </a:rPr>
              <a:t> 1/21/06: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and Jodi </a:t>
            </a:r>
            <a:r>
              <a:rPr lang="en-US" dirty="0" err="1" smtClean="0">
                <a:latin typeface="Times New Roman" pitchFamily="18" charset="0"/>
                <a:cs typeface="Times New Roman" pitchFamily="18" charset="0"/>
              </a:rPr>
              <a:t>Centonze</a:t>
            </a:r>
            <a:r>
              <a:rPr lang="en-US" dirty="0" smtClean="0">
                <a:latin typeface="Times New Roman" pitchFamily="18" charset="0"/>
                <a:cs typeface="Times New Roman" pitchFamily="18" charset="0"/>
              </a:rPr>
              <a:t> were married in a Catholic church in Espiritu Santo, Florida.</a:t>
            </a:r>
          </a:p>
          <a:p>
            <a:r>
              <a:rPr lang="en-US"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Sheri &amp; Bob Stritof,2011)</a:t>
            </a:r>
          </a:p>
        </p:txBody>
      </p:sp>
      <p:sp>
        <p:nvSpPr>
          <p:cNvPr id="4" name="TextBox 3"/>
          <p:cNvSpPr txBox="1"/>
          <p:nvPr/>
        </p:nvSpPr>
        <p:spPr>
          <a:xfrm>
            <a:off x="533400" y="6400800"/>
            <a:ext cx="226247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www.jewishworldreview.com</a:t>
            </a:r>
            <a:endParaRPr lang="en-US" sz="1400" dirty="0">
              <a:latin typeface="Times New Roman" pitchFamily="18" charset="0"/>
              <a:cs typeface="Times New Roman" pitchFamily="18" charset="0"/>
            </a:endParaRPr>
          </a:p>
        </p:txBody>
      </p:sp>
      <p:pic>
        <p:nvPicPr>
          <p:cNvPr id="5" name="Picture 4" descr="thumbnailCA3TNCOB.jpg"/>
          <p:cNvPicPr>
            <a:picLocks noChangeAspect="1"/>
          </p:cNvPicPr>
          <p:nvPr/>
        </p:nvPicPr>
        <p:blipFill>
          <a:blip r:embed="rId3" cstate="print"/>
          <a:stretch>
            <a:fillRect/>
          </a:stretch>
        </p:blipFill>
        <p:spPr>
          <a:xfrm>
            <a:off x="762000" y="4360070"/>
            <a:ext cx="2057400" cy="19931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 </a:t>
            </a: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dirty="0" smtClean="0">
                <a:latin typeface="Times New Roman" pitchFamily="18" charset="0"/>
                <a:cs typeface="Times New Roman" pitchFamily="18" charset="0"/>
              </a:rPr>
              <a:t>Michael’s attitude toward Terri’s prognosis began to change</a:t>
            </a:r>
          </a:p>
          <a:p>
            <a:pPr lvl="1">
              <a:buBlip>
                <a:blip r:embed="rId2"/>
              </a:buBlip>
            </a:pPr>
            <a:r>
              <a:rPr lang="en-US" dirty="0" smtClean="0">
                <a:latin typeface="Times New Roman" pitchFamily="18" charset="0"/>
                <a:cs typeface="Times New Roman" pitchFamily="18" charset="0"/>
              </a:rPr>
              <a:t>Michael stopped physical therapy and rehab.</a:t>
            </a:r>
            <a:endParaRPr lang="en-US" sz="2000" dirty="0" smtClean="0">
              <a:latin typeface="Times New Roman" pitchFamily="18" charset="0"/>
              <a:cs typeface="Times New Roman" pitchFamily="18" charset="0"/>
            </a:endParaRP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r>
              <a:rPr lang="en-US" sz="1800" dirty="0" smtClean="0">
                <a:latin typeface="Times New Roman" pitchFamily="18" charset="0"/>
                <a:cs typeface="Times New Roman" pitchFamily="18" charset="0"/>
              </a:rPr>
              <a:t>Michael changed code status:  DNR</a:t>
            </a:r>
          </a:p>
          <a:p>
            <a:pPr lvl="1">
              <a:buNone/>
            </a:pPr>
            <a:r>
              <a:rPr lang="en-US" sz="1800" dirty="0" smtClean="0"/>
              <a:t>	(</a:t>
            </a:r>
            <a:r>
              <a:rPr lang="en-US" sz="1800" dirty="0" err="1" smtClean="0"/>
              <a:t>Kollas</a:t>
            </a:r>
            <a:r>
              <a:rPr lang="en-US" sz="1800" dirty="0" smtClean="0"/>
              <a:t> &amp; Boyer-</a:t>
            </a:r>
            <a:r>
              <a:rPr lang="en-US" sz="1800" dirty="0" err="1" smtClean="0"/>
              <a:t>Kollas</a:t>
            </a:r>
            <a:r>
              <a:rPr lang="en-US" sz="1800" dirty="0" smtClean="0"/>
              <a:t>, 2006)</a:t>
            </a:r>
            <a:endParaRPr lang="en-US" sz="18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Terri:  Rehab vs. No Rehab</a:t>
            </a:r>
            <a:endParaRPr lang="en-US"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lstStyle/>
          <a:p>
            <a:pPr>
              <a:buBlip>
                <a:blip r:embed="rId2"/>
              </a:buBlip>
            </a:pPr>
            <a:r>
              <a:rPr lang="en-US" dirty="0" smtClean="0">
                <a:latin typeface="Times New Roman" pitchFamily="18" charset="0"/>
                <a:cs typeface="Times New Roman" pitchFamily="18" charset="0"/>
              </a:rPr>
              <a:t>With Rehabilitation</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pPr>
              <a:buBlip>
                <a:blip r:embed="rId2"/>
              </a:buBlip>
            </a:pPr>
            <a:r>
              <a:rPr lang="en-US" dirty="0" smtClean="0">
                <a:latin typeface="Times New Roman" pitchFamily="18" charset="0"/>
                <a:cs typeface="Times New Roman" pitchFamily="18" charset="0"/>
              </a:rPr>
              <a:t>  Rehabilitation Stopped</a:t>
            </a:r>
            <a:endParaRPr lang="en-US" dirty="0">
              <a:latin typeface="Times New Roman" pitchFamily="18" charset="0"/>
              <a:cs typeface="Times New Roman" pitchFamily="18" charset="0"/>
            </a:endParaRPr>
          </a:p>
        </p:txBody>
      </p:sp>
      <p:sp>
        <p:nvSpPr>
          <p:cNvPr id="5" name="TextBox 4"/>
          <p:cNvSpPr txBox="1"/>
          <p:nvPr/>
        </p:nvSpPr>
        <p:spPr>
          <a:xfrm>
            <a:off x="1676400" y="6248400"/>
            <a:ext cx="98777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uaddit.com</a:t>
            </a:r>
            <a:endParaRPr lang="en-US" sz="1400" dirty="0">
              <a:latin typeface="Times New Roman" pitchFamily="18" charset="0"/>
              <a:cs typeface="Times New Roman" pitchFamily="18" charset="0"/>
            </a:endParaRPr>
          </a:p>
        </p:txBody>
      </p:sp>
      <p:pic>
        <p:nvPicPr>
          <p:cNvPr id="6" name="Picture 5" descr="thumbnailCAER2C58.jpg"/>
          <p:cNvPicPr>
            <a:picLocks noChangeAspect="1"/>
          </p:cNvPicPr>
          <p:nvPr/>
        </p:nvPicPr>
        <p:blipFill>
          <a:blip r:embed="rId3" cstate="print"/>
          <a:stretch>
            <a:fillRect/>
          </a:stretch>
        </p:blipFill>
        <p:spPr>
          <a:xfrm>
            <a:off x="609600" y="2743200"/>
            <a:ext cx="3352800" cy="32766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TextBox 6"/>
          <p:cNvSpPr txBox="1"/>
          <p:nvPr/>
        </p:nvSpPr>
        <p:spPr>
          <a:xfrm>
            <a:off x="5791200" y="6172200"/>
            <a:ext cx="172624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www.rainews24.rai.it</a:t>
            </a:r>
            <a:endParaRPr lang="en-US" sz="1400" dirty="0">
              <a:latin typeface="Times New Roman" pitchFamily="18" charset="0"/>
              <a:cs typeface="Times New Roman" pitchFamily="18" charset="0"/>
            </a:endParaRPr>
          </a:p>
        </p:txBody>
      </p:sp>
      <p:pic>
        <p:nvPicPr>
          <p:cNvPr id="8" name="Picture 7" descr="thumbnailCAQ7CBY3.jpg"/>
          <p:cNvPicPr>
            <a:picLocks noChangeAspect="1"/>
          </p:cNvPicPr>
          <p:nvPr/>
        </p:nvPicPr>
        <p:blipFill>
          <a:blip r:embed="rId4" cstate="print"/>
          <a:stretch>
            <a:fillRect/>
          </a:stretch>
        </p:blipFill>
        <p:spPr>
          <a:xfrm>
            <a:off x="4953000" y="2819400"/>
            <a:ext cx="3276600" cy="320213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1">
              <a:buBlip>
                <a:blip r:embed="rId2"/>
              </a:buBlip>
            </a:pPr>
            <a:r>
              <a:rPr lang="en-US" sz="2000" dirty="0" smtClean="0">
                <a:latin typeface="Times New Roman" pitchFamily="18" charset="0"/>
                <a:cs typeface="Times New Roman" pitchFamily="18" charset="0"/>
              </a:rPr>
              <a:t> 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Schindler’s actions: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3"/>
              </a:buBlip>
            </a:pPr>
            <a:endParaRPr lang="en-US"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May 1998:</a:t>
            </a:r>
          </a:p>
          <a:p>
            <a:pPr lvl="1">
              <a:buBlip>
                <a:blip r:embed="rId3"/>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On June 11, 1998:</a:t>
            </a:r>
          </a:p>
          <a:p>
            <a:pPr lvl="1">
              <a:buBlip>
                <a:blip r:embed="rId3"/>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830997"/>
          </a:xfrm>
          <a:prstGeom prst="rect">
            <a:avLst/>
          </a:prstGeom>
          <a:noFill/>
        </p:spPr>
        <p:txBody>
          <a:bodyPr wrap="square" rtlCol="0">
            <a:spAutoFit/>
          </a:bodyPr>
          <a:lstStyle/>
          <a:p>
            <a:pPr>
              <a:buBlip>
                <a:blip r:embed="rId3"/>
              </a:buBlip>
            </a:pPr>
            <a:r>
              <a:rPr lang="en-US" sz="2400" dirty="0" smtClean="0">
                <a:latin typeface="Times New Roman" pitchFamily="18" charset="0"/>
                <a:cs typeface="Times New Roman" pitchFamily="18" charset="0"/>
              </a:rPr>
              <a:t>Three years later (7 years after her collapse):</a:t>
            </a:r>
          </a:p>
          <a:p>
            <a:pPr lvl="1">
              <a:buBlip>
                <a:blip r:embed="rId3"/>
              </a:buBlip>
            </a:pPr>
            <a:r>
              <a:rPr lang="en-US" sz="2400" dirty="0" smtClean="0">
                <a:latin typeface="Times New Roman" pitchFamily="18" charset="0"/>
                <a:cs typeface="Times New Roman" pitchFamily="18" charset="0"/>
              </a:rPr>
              <a:t> Michael began legal plan withdraw Terri’s life support</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8153400" cy="1631216"/>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2"/>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2057400"/>
            <a:ext cx="8229600" cy="4389120"/>
          </a:xfrm>
        </p:spPr>
        <p:txBody>
          <a:bodyPr>
            <a:noAutofit/>
          </a:bodyPr>
          <a:lstStyle/>
          <a:p>
            <a:pPr>
              <a:buBlip>
                <a:blip r:embed="rId3"/>
              </a:buBlip>
            </a:pPr>
            <a:r>
              <a:rPr lang="en-US" sz="2000" dirty="0" smtClean="0">
                <a:latin typeface="Times New Roman" pitchFamily="18" charset="0"/>
                <a:cs typeface="Times New Roman" pitchFamily="18" charset="0"/>
              </a:rPr>
              <a:t>Removing the PEG tube is abuse and neglect </a:t>
            </a:r>
          </a:p>
          <a:p>
            <a:pPr>
              <a:buBlip>
                <a:blip r:embed="rId3"/>
              </a:buBlip>
            </a:pPr>
            <a:r>
              <a:rPr lang="en-US" sz="2000" dirty="0" smtClean="0">
                <a:latin typeface="Times New Roman" pitchFamily="18" charset="0"/>
                <a:cs typeface="Times New Roman" pitchFamily="18" charset="0"/>
              </a:rPr>
              <a:t>Catholic Church against tube removal: </a:t>
            </a:r>
          </a:p>
          <a:p>
            <a:pPr lvl="1">
              <a:buBlip>
                <a:blip r:embed="rId3"/>
              </a:buBlip>
            </a:pPr>
            <a:r>
              <a:rPr lang="en-US" sz="1800" dirty="0" smtClean="0">
                <a:latin typeface="Times New Roman" pitchFamily="18" charset="0"/>
                <a:cs typeface="Times New Roman" pitchFamily="18" charset="0"/>
              </a:rPr>
              <a:t>Pope John Paul II spoke out: All patients must receive nutrition and hydration </a:t>
            </a:r>
          </a:p>
          <a:p>
            <a:pPr>
              <a:buBlip>
                <a:blip r:embed="rId3"/>
              </a:buBlip>
            </a:pPr>
            <a:r>
              <a:rPr lang="en-US" sz="2000" dirty="0" smtClean="0">
                <a:latin typeface="Times New Roman" pitchFamily="18" charset="0"/>
                <a:cs typeface="Times New Roman" pitchFamily="18" charset="0"/>
              </a:rPr>
              <a:t>Terri would choose:</a:t>
            </a:r>
          </a:p>
          <a:p>
            <a:pPr lvl="1">
              <a:buBlip>
                <a:blip r:embed="rId3"/>
              </a:buBlip>
            </a:pPr>
            <a:r>
              <a:rPr lang="en-US" sz="1800" dirty="0" smtClean="0">
                <a:latin typeface="Times New Roman" pitchFamily="18" charset="0"/>
                <a:cs typeface="Times New Roman" pitchFamily="18" charset="0"/>
              </a:rPr>
              <a:t>Not to “commit a sin of the gravest proportions by foregoing treatment to effect her own death in defiance of her religious faith's express  and recent instructions to the contrary”</a:t>
            </a:r>
          </a:p>
          <a:p>
            <a:pPr>
              <a:buBlip>
                <a:blip r:embed="rId3"/>
              </a:buBlip>
            </a:pPr>
            <a:r>
              <a:rPr lang="en-US" sz="2000" dirty="0" smtClean="0">
                <a:latin typeface="Times New Roman" pitchFamily="18" charset="0"/>
                <a:cs typeface="Times New Roman" pitchFamily="18" charset="0"/>
              </a:rPr>
              <a:t>Starving Terri to death is murder</a:t>
            </a:r>
          </a:p>
          <a:p>
            <a:pPr>
              <a:buBlip>
                <a:blip r:embed="rId3"/>
              </a:buBlip>
            </a:pPr>
            <a:r>
              <a:rPr lang="en-US" sz="2000" dirty="0" smtClean="0">
                <a:latin typeface="Times New Roman" pitchFamily="18" charset="0"/>
                <a:cs typeface="Times New Roman" pitchFamily="18" charset="0"/>
              </a:rPr>
              <a:t>Majority view does not correspond with morality. </a:t>
            </a:r>
          </a:p>
          <a:p>
            <a:pPr>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Klugman</a:t>
            </a:r>
            <a:r>
              <a:rPr lang="en-US" sz="2000" dirty="0" smtClean="0">
                <a:latin typeface="Times New Roman" pitchFamily="18" charset="0"/>
                <a:cs typeface="Times New Roman" pitchFamily="18" charset="0"/>
              </a:rPr>
              <a:t>, 2006)</a:t>
            </a:r>
          </a:p>
          <a:p>
            <a:pPr>
              <a:buNone/>
            </a:pPr>
            <a:r>
              <a:rPr lang="en-US" sz="2000" dirty="0" smtClean="0">
                <a:latin typeface="Times New Roman" pitchFamily="18" charset="0"/>
                <a:cs typeface="Times New Roman" pitchFamily="18" charset="0"/>
              </a:rPr>
              <a:t>		</a:t>
            </a:r>
          </a:p>
          <a:p>
            <a:pPr>
              <a:buNone/>
            </a:pPr>
            <a:endParaRPr lang="en-US" sz="2000" dirty="0"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Awareness of self and environment differentiates PVS from MCS. </a:t>
            </a:r>
            <a:endParaRPr lang="en-US" sz="2000"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MCS: Evident of improvement and warrants aggressive therapy. </a:t>
            </a:r>
          </a:p>
          <a:p>
            <a:pPr>
              <a:buBlip>
                <a:blip r:embed="rId3"/>
              </a:buBlip>
            </a:pPr>
            <a:r>
              <a:rPr lang="en-US" dirty="0" smtClean="0">
                <a:latin typeface="Times New Roman" pitchFamily="18" charset="0"/>
                <a:cs typeface="Times New Roman" pitchFamily="18" charset="0"/>
              </a:rPr>
              <a:t>Courts:</a:t>
            </a:r>
          </a:p>
          <a:p>
            <a:pPr lvl="1">
              <a:buBlip>
                <a:blip r:embed="rId3"/>
              </a:buBlip>
            </a:pPr>
            <a:r>
              <a:rPr lang="en-US" dirty="0" smtClean="0">
                <a:latin typeface="Times New Roman" pitchFamily="18" charset="0"/>
                <a:cs typeface="Times New Roman" pitchFamily="18" charset="0"/>
              </a:rPr>
              <a:t> Poorly equipped to understand the complex issues used to describe a continuum of awareness in neurologically devastated patients.</a:t>
            </a:r>
          </a:p>
          <a:p>
            <a:pPr lvl="1">
              <a:buNone/>
            </a:pPr>
            <a:r>
              <a:rPr lang="en-US"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Huntoon</a:t>
            </a:r>
            <a:r>
              <a:rPr lang="en-US" sz="1800" dirty="0" smtClean="0">
                <a:latin typeface="Times New Roman" pitchFamily="18" charset="0"/>
                <a:cs typeface="Times New Roman" pitchFamily="18" charset="0"/>
              </a:rPr>
              <a:t>, 2005)</a:t>
            </a:r>
          </a:p>
          <a:p>
            <a:pPr>
              <a:buNone/>
            </a:pPr>
            <a:endParaRPr lang="en-US" sz="2800"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itchFamily="18" charset="0"/>
                <a:cs typeface="Times New Roman" pitchFamily="18" charset="0"/>
              </a:rPr>
              <a:t>Key Elements of the Perspective (cont’d)</a:t>
            </a:r>
            <a:endParaRPr lang="en-US" sz="3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468880"/>
            <a:ext cx="8229600" cy="4389120"/>
          </a:xfrm>
        </p:spPr>
        <p:txBody>
          <a:bodyPr>
            <a:normAutofit/>
          </a:bodyPr>
          <a:lstStyle/>
          <a:p>
            <a:pPr>
              <a:buBlip>
                <a:blip r:embed="rId3"/>
              </a:buBlip>
            </a:pPr>
            <a:r>
              <a:rPr lang="en-US" dirty="0" smtClean="0">
                <a:latin typeface="Times New Roman" pitchFamily="18" charset="0"/>
                <a:cs typeface="Times New Roman" pitchFamily="18" charset="0"/>
              </a:rPr>
              <a:t>Terri’s “in a state of ‘minimal consciousness’.” </a:t>
            </a:r>
            <a:r>
              <a:rPr lang="en-US" sz="2000" dirty="0" smtClean="0">
                <a:latin typeface="Times New Roman" pitchFamily="18" charset="0"/>
                <a:cs typeface="Times New Roman" pitchFamily="18" charset="0"/>
              </a:rPr>
              <a:t>(Merrell, 2009)</a:t>
            </a:r>
          </a:p>
          <a:p>
            <a:pPr>
              <a:buBlip>
                <a:blip r:embed="rId3"/>
              </a:buBlip>
            </a:pPr>
            <a:r>
              <a:rPr lang="en-US" dirty="0" smtClean="0">
                <a:latin typeface="Times New Roman" pitchFamily="18" charset="0"/>
                <a:cs typeface="Times New Roman" pitchFamily="18" charset="0"/>
              </a:rPr>
              <a:t>George Bush told a crowd in Tucson, Arizona: “Democrats and Republicans in Congress came together last night to give Terri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parents another opportunity to save their daughter’s life. This is a complex case with serious issues but, in extraordinary circumstances like this, it is always wise to err on the side of life” </a:t>
            </a:r>
            <a:r>
              <a:rPr lang="en-US" sz="2000" dirty="0" smtClean="0">
                <a:latin typeface="Times New Roman" pitchFamily="18" charset="0"/>
                <a:cs typeface="Times New Roman" pitchFamily="18" charset="0"/>
              </a:rPr>
              <a:t>(Merrill, 2009)</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533400" y="2133600"/>
            <a:ext cx="8229600" cy="4389120"/>
          </a:xfrm>
        </p:spPr>
        <p:txBody>
          <a:bodyPr/>
          <a:lstStyle/>
          <a:p>
            <a:pPr>
              <a:buBlip>
                <a:blip r:embed="rId3"/>
              </a:buBlip>
            </a:pPr>
            <a:r>
              <a:rPr lang="en-US" sz="2400" dirty="0" smtClean="0">
                <a:latin typeface="Times New Roman" pitchFamily="18" charset="0"/>
                <a:cs typeface="Times New Roman" pitchFamily="18" charset="0"/>
              </a:rPr>
              <a:t>Michael </a:t>
            </a:r>
            <a:r>
              <a:rPr lang="en-US" sz="2400" dirty="0" err="1" smtClean="0">
                <a:latin typeface="Times New Roman" pitchFamily="18" charset="0"/>
                <a:cs typeface="Times New Roman" pitchFamily="18" charset="0"/>
              </a:rPr>
              <a:t>Schiavo</a:t>
            </a:r>
            <a:r>
              <a:rPr lang="en-US" sz="2400" dirty="0" smtClean="0">
                <a:latin typeface="Times New Roman" pitchFamily="18" charset="0"/>
                <a:cs typeface="Times New Roman" pitchFamily="18" charset="0"/>
              </a:rPr>
              <a:t> remained Terri’s surrogate decision maker even after he was in a relationship with another woman</a:t>
            </a:r>
          </a:p>
          <a:p>
            <a:pPr>
              <a:buBlip>
                <a:blip r:embed="rId3"/>
              </a:buBlip>
            </a:pPr>
            <a:r>
              <a:rPr lang="en-US" sz="2400" dirty="0" smtClean="0">
                <a:latin typeface="Times New Roman" pitchFamily="18" charset="0"/>
                <a:cs typeface="Times New Roman" pitchFamily="18" charset="0"/>
              </a:rPr>
              <a:t>Controversy regarding Terri’s religious stand point. </a:t>
            </a:r>
          </a:p>
          <a:p>
            <a:pPr>
              <a:buBlip>
                <a:blip r:embed="rId3"/>
              </a:buBlip>
            </a:pPr>
            <a:r>
              <a:rPr lang="en-US" sz="2400" dirty="0" smtClean="0">
                <a:latin typeface="Times New Roman" pitchFamily="18" charset="0"/>
                <a:cs typeface="Times New Roman" pitchFamily="18" charset="0"/>
              </a:rPr>
              <a:t>Prolonging life artificially </a:t>
            </a:r>
          </a:p>
          <a:p>
            <a:pPr>
              <a:buBlip>
                <a:blip r:embed="rId3"/>
              </a:buBlip>
            </a:pPr>
            <a:r>
              <a:rPr lang="en-US" sz="2400" dirty="0" smtClean="0">
                <a:latin typeface="Times New Roman" pitchFamily="18" charset="0"/>
                <a:cs typeface="Times New Roman" pitchFamily="18" charset="0"/>
              </a:rPr>
              <a:t>Quality of life.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Schindler’s Perspective </a:t>
            </a:r>
            <a:endParaRPr lang="en-US" dirty="0">
              <a:latin typeface="Times New Roman" pitchFamily="18" charset="0"/>
              <a:cs typeface="Times New Roman" pitchFamily="18" charset="0"/>
            </a:endParaRPr>
          </a:p>
        </p:txBody>
      </p:sp>
      <p:sp>
        <p:nvSpPr>
          <p:cNvPr id="3" name="TextBox 2"/>
          <p:cNvSpPr txBox="1"/>
          <p:nvPr/>
        </p:nvSpPr>
        <p:spPr>
          <a:xfrm>
            <a:off x="533400" y="2286000"/>
            <a:ext cx="4495800" cy="3785652"/>
          </a:xfrm>
          <a:prstGeom prst="rect">
            <a:avLst/>
          </a:prstGeom>
          <a:noFill/>
        </p:spPr>
        <p:txBody>
          <a:bodyPr wrap="squar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Terri was </a:t>
            </a:r>
            <a:r>
              <a:rPr lang="en-US" sz="2000" dirty="0" smtClean="0">
                <a:latin typeface="Times New Roman" pitchFamily="18" charset="0"/>
                <a:cs typeface="Times New Roman" pitchFamily="18" charset="0"/>
              </a:rPr>
              <a:t>eldest </a:t>
            </a:r>
            <a:r>
              <a:rPr lang="en-US" sz="2000" dirty="0" smtClean="0">
                <a:latin typeface="Times New Roman" pitchFamily="18" charset="0"/>
                <a:cs typeface="Times New Roman" pitchFamily="18" charset="0"/>
              </a:rPr>
              <a:t>of </a:t>
            </a:r>
            <a:r>
              <a:rPr lang="en-US" sz="2000" dirty="0" smtClean="0">
                <a:latin typeface="Times New Roman" pitchFamily="18" charset="0"/>
                <a:cs typeface="Times New Roman" pitchFamily="18" charset="0"/>
              </a:rPr>
              <a:t>3 children</a:t>
            </a:r>
            <a:r>
              <a:rPr lang="en-US" sz="2000" dirty="0" smtClean="0">
                <a:latin typeface="Times New Roman" pitchFamily="18" charset="0"/>
                <a:cs typeface="Times New Roman" pitchFamily="18" charset="0"/>
              </a:rPr>
              <a:t>. </a:t>
            </a:r>
          </a:p>
          <a:p>
            <a:pPr>
              <a:buBlip>
                <a:blip r:embed="rId2"/>
              </a:buBlip>
            </a:pPr>
            <a:r>
              <a:rPr lang="en-US" sz="2000" dirty="0" smtClean="0">
                <a:latin typeface="Times New Roman" pitchFamily="18" charset="0"/>
                <a:cs typeface="Times New Roman" pitchFamily="18" charset="0"/>
              </a:rPr>
              <a:t> Wanted to be an advocate for daughter who couldn’t defend herself. </a:t>
            </a:r>
          </a:p>
          <a:p>
            <a:pPr>
              <a:buBlip>
                <a:blip r:embed="rId2"/>
              </a:buBlip>
            </a:pPr>
            <a:r>
              <a:rPr lang="en-US" sz="2000" dirty="0" smtClean="0">
                <a:latin typeface="Times New Roman" pitchFamily="18" charset="0"/>
                <a:cs typeface="Times New Roman" pitchFamily="18" charset="0"/>
              </a:rPr>
              <a:t> Had different views than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regarding Terri’s care.                                    						(</a:t>
            </a:r>
            <a:r>
              <a:rPr lang="en-US" sz="2000" dirty="0" err="1" smtClean="0">
                <a:latin typeface="Times New Roman" pitchFamily="18" charset="0"/>
                <a:cs typeface="Times New Roman" pitchFamily="18" charset="0"/>
              </a:rPr>
              <a:t>Shindler</a:t>
            </a:r>
            <a:r>
              <a:rPr lang="en-US" sz="2000" dirty="0" smtClean="0">
                <a:latin typeface="Times New Roman" pitchFamily="18" charset="0"/>
                <a:cs typeface="Times New Roman" pitchFamily="18" charset="0"/>
              </a:rPr>
              <a:t>, 2006)</a:t>
            </a:r>
          </a:p>
          <a:p>
            <a:pPr>
              <a:buBlip>
                <a:blip r:embed="rId2"/>
              </a:buBlip>
            </a:pP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Felt it was morally wrong to end a life</a:t>
            </a:r>
          </a:p>
          <a:p>
            <a:pPr>
              <a:buBlip>
                <a:blip r:embed="rId2"/>
              </a:buBlip>
            </a:pPr>
            <a:r>
              <a:rPr lang="en-US" sz="2000" dirty="0" smtClean="0">
                <a:latin typeface="Times New Roman" pitchFamily="18" charset="0"/>
                <a:cs typeface="Times New Roman" pitchFamily="18" charset="0"/>
              </a:rPr>
              <a:t> Believed new evidence related to a new treatment that they believed might restore cognitive function</a:t>
            </a:r>
          </a:p>
        </p:txBody>
      </p:sp>
      <p:sp>
        <p:nvSpPr>
          <p:cNvPr id="4" name="TextBox 3"/>
          <p:cNvSpPr txBox="1"/>
          <p:nvPr/>
        </p:nvSpPr>
        <p:spPr>
          <a:xfrm>
            <a:off x="6248400" y="6172200"/>
            <a:ext cx="1628138" cy="338554"/>
          </a:xfrm>
          <a:prstGeom prst="rect">
            <a:avLst/>
          </a:prstGeom>
          <a:noFill/>
        </p:spPr>
        <p:txBody>
          <a:bodyPr wrap="none" rtlCol="0">
            <a:spAutoFit/>
          </a:bodyPr>
          <a:lstStyle/>
          <a:p>
            <a:r>
              <a:rPr lang="en-US" sz="1600" i="1" dirty="0" smtClean="0">
                <a:latin typeface="Times New Roman" pitchFamily="18" charset="0"/>
                <a:cs typeface="Times New Roman" pitchFamily="18" charset="0"/>
              </a:rPr>
              <a:t>www.tvguide.com</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3" cstate="print"/>
          <a:stretch>
            <a:fillRect/>
          </a:stretch>
        </p:blipFill>
        <p:spPr>
          <a:xfrm>
            <a:off x="5715000" y="2438400"/>
            <a:ext cx="2590800" cy="35814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a:xfrm>
            <a:off x="457200" y="2133600"/>
            <a:ext cx="8229600" cy="4389120"/>
          </a:xfrm>
        </p:spPr>
        <p:txBody>
          <a:bodyPr>
            <a:normAutofit fontScale="62500" lnSpcReduction="20000"/>
          </a:bodyPr>
          <a:lstStyle/>
          <a:p>
            <a:pPr>
              <a:buBlip>
                <a:blip r:embed="rId3"/>
              </a:buBlip>
            </a:pPr>
            <a:r>
              <a:rPr lang="en-US" sz="4400" dirty="0" smtClean="0">
                <a:latin typeface="Times New Roman" pitchFamily="18" charset="0"/>
                <a:cs typeface="Times New Roman" pitchFamily="18" charset="0"/>
              </a:rPr>
              <a:t>“No one can say exactly how much awareness… </a:t>
            </a:r>
          </a:p>
          <a:p>
            <a:pPr>
              <a:buBlip>
                <a:blip r:embed="rId3"/>
              </a:buBlip>
            </a:pPr>
            <a:r>
              <a:rPr lang="en-US" sz="4400" dirty="0" smtClean="0">
                <a:latin typeface="Times New Roman" pitchFamily="18" charset="0"/>
                <a:cs typeface="Times New Roman" pitchFamily="18" charset="0"/>
              </a:rPr>
              <a:t>Is smile in response to mother’s words sufficient? </a:t>
            </a:r>
          </a:p>
          <a:p>
            <a:pPr>
              <a:buBlip>
                <a:blip r:embed="rId3"/>
              </a:buBlip>
            </a:pPr>
            <a:r>
              <a:rPr lang="en-US" sz="4400" dirty="0" smtClean="0">
                <a:latin typeface="Times New Roman" pitchFamily="18" charset="0"/>
                <a:cs typeface="Times New Roman" pitchFamily="18" charset="0"/>
              </a:rPr>
              <a:t>Is visually tracking over a sustained period enough? </a:t>
            </a:r>
          </a:p>
          <a:p>
            <a:pPr>
              <a:buBlip>
                <a:blip r:embed="rId3"/>
              </a:buBlip>
            </a:pPr>
            <a:r>
              <a:rPr lang="en-US" sz="4400" dirty="0" smtClean="0">
                <a:latin typeface="Times New Roman" pitchFamily="18" charset="0"/>
                <a:cs typeface="Times New Roman" pitchFamily="18" charset="0"/>
              </a:rPr>
              <a:t>What about grimacing and turning one’s head away? </a:t>
            </a:r>
          </a:p>
          <a:p>
            <a:pPr>
              <a:buBlip>
                <a:blip r:embed="rId3"/>
              </a:buBlip>
            </a:pPr>
            <a:r>
              <a:rPr lang="en-US" sz="4400" dirty="0" smtClean="0">
                <a:latin typeface="Times New Roman" pitchFamily="18" charset="0"/>
                <a:cs typeface="Times New Roman" pitchFamily="18" charset="0"/>
              </a:rPr>
              <a:t>What if patient is tired from physical therapy? </a:t>
            </a:r>
          </a:p>
          <a:p>
            <a:pPr>
              <a:buBlip>
                <a:blip r:embed="rId3"/>
              </a:buBlip>
            </a:pPr>
            <a:r>
              <a:rPr lang="en-US" sz="4400" dirty="0" smtClean="0">
                <a:latin typeface="Times New Roman" pitchFamily="18" charset="0"/>
                <a:cs typeface="Times New Roman" pitchFamily="18" charset="0"/>
              </a:rPr>
              <a:t>What if patient is tired after bath for doctor evaluation?</a:t>
            </a:r>
          </a:p>
          <a:p>
            <a:pPr>
              <a:buBlip>
                <a:blip r:embed="rId3"/>
              </a:buBlip>
            </a:pPr>
            <a:r>
              <a:rPr lang="en-US" sz="4400" dirty="0" smtClean="0">
                <a:latin typeface="Times New Roman" pitchFamily="18" charset="0"/>
                <a:cs typeface="Times New Roman" pitchFamily="18" charset="0"/>
              </a:rPr>
              <a:t>You have the right to remain silent… </a:t>
            </a:r>
          </a:p>
          <a:p>
            <a:pPr>
              <a:buBlip>
                <a:blip r:embed="rId3"/>
              </a:buBlip>
            </a:pPr>
            <a:endParaRPr lang="en-US" sz="2700" dirty="0" smtClean="0">
              <a:latin typeface="Times New Roman" pitchFamily="18" charset="0"/>
              <a:cs typeface="Times New Roman" pitchFamily="18" charset="0"/>
            </a:endParaRPr>
          </a:p>
          <a:p>
            <a:pPr>
              <a:buNone/>
            </a:pP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Huntoon</a:t>
            </a:r>
            <a:r>
              <a:rPr lang="en-US" sz="2700" dirty="0" smtClean="0">
                <a:latin typeface="Times New Roman" pitchFamily="18" charset="0"/>
                <a:cs typeface="Times New Roman" pitchFamily="18" charset="0"/>
              </a:rPr>
              <a:t>, 2005)</a:t>
            </a: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buNone/>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buNone/>
              <a:defRPr/>
            </a:pPr>
            <a:endParaRPr lang="en-US" sz="45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a:t>
            </a:r>
            <a:endParaRPr lang="en-US" dirty="0">
              <a:latin typeface="Times New Roman" pitchFamily="18" charset="0"/>
              <a:cs typeface="Times New Roman" pitchFamily="18" charset="0"/>
            </a:endParaRPr>
          </a:p>
        </p:txBody>
      </p:sp>
      <p:sp>
        <p:nvSpPr>
          <p:cNvPr id="3" name="TextBox 2"/>
          <p:cNvSpPr txBox="1"/>
          <p:nvPr/>
        </p:nvSpPr>
        <p:spPr>
          <a:xfrm>
            <a:off x="914400" y="2209800"/>
            <a:ext cx="7315200" cy="3170099"/>
          </a:xfrm>
          <a:prstGeom prst="rect">
            <a:avLst/>
          </a:prstGeom>
          <a:noFill/>
        </p:spPr>
        <p:txBody>
          <a:bodyPr wrap="square" rtlCol="0">
            <a:spAutoFit/>
          </a:bodyPr>
          <a:lstStyle/>
          <a:p>
            <a:pPr>
              <a:buBlip>
                <a:blip r:embed="rId3"/>
              </a:buBlip>
            </a:pPr>
            <a:r>
              <a:rPr lang="en-US" sz="2000" dirty="0" smtClean="0">
                <a:latin typeface="Times New Roman" pitchFamily="18" charset="0"/>
                <a:cs typeface="Times New Roman" pitchFamily="18" charset="0"/>
              </a:rPr>
              <a:t>  Respect for autonomy is a priority</a:t>
            </a:r>
          </a:p>
          <a:p>
            <a:pPr>
              <a:buBlip>
                <a:blip r:embed="rId3"/>
              </a:buBlip>
            </a:pPr>
            <a:r>
              <a:rPr lang="en-US" sz="2000" dirty="0" smtClean="0">
                <a:latin typeface="Times New Roman" pitchFamily="18" charset="0"/>
                <a:cs typeface="Times New Roman" pitchFamily="18" charset="0"/>
              </a:rPr>
              <a:t>  Many argue that the moral framework is actually sanctity of life, discrimination against disabled persons,  and the moral character of empowered proxies.</a:t>
            </a:r>
          </a:p>
          <a:p>
            <a:pPr>
              <a:buBlip>
                <a:blip r:embed="rId3"/>
              </a:buBlip>
            </a:pPr>
            <a:r>
              <a:rPr lang="en-US" sz="2000" dirty="0" smtClean="0">
                <a:latin typeface="Times New Roman" pitchFamily="18" charset="0"/>
                <a:cs typeface="Times New Roman" pitchFamily="18" charset="0"/>
              </a:rPr>
              <a:t>  Sanctity of life versus quality of life</a:t>
            </a:r>
          </a:p>
          <a:p>
            <a:pPr>
              <a:buBlip>
                <a:blip r:embed="rId3"/>
              </a:buBlip>
            </a:pPr>
            <a:r>
              <a:rPr lang="en-US" sz="2000" dirty="0" smtClean="0">
                <a:latin typeface="Times New Roman" pitchFamily="18" charset="0"/>
                <a:cs typeface="Times New Roman" pitchFamily="18" charset="0"/>
              </a:rPr>
              <a:t>  This becomes a political issue with conservatives and liberals battling </a:t>
            </a:r>
          </a:p>
          <a:p>
            <a:pPr lvl="1">
              <a:buBlip>
                <a:blip r:embed="rId3"/>
              </a:buBlip>
            </a:pPr>
            <a:r>
              <a:rPr lang="en-US" sz="2000" dirty="0" smtClean="0">
                <a:latin typeface="Times New Roman" pitchFamily="18" charset="0"/>
                <a:cs typeface="Times New Roman" pitchFamily="18" charset="0"/>
              </a:rPr>
              <a:t>  Conservatives believe in the </a:t>
            </a:r>
            <a:r>
              <a:rPr lang="en-US" sz="2000" dirty="0" err="1" smtClean="0">
                <a:latin typeface="Times New Roman" pitchFamily="18" charset="0"/>
                <a:cs typeface="Times New Roman" pitchFamily="18" charset="0"/>
              </a:rPr>
              <a:t>instrinsic</a:t>
            </a:r>
            <a:r>
              <a:rPr lang="en-US" sz="2000" dirty="0" smtClean="0">
                <a:latin typeface="Times New Roman" pitchFamily="18" charset="0"/>
                <a:cs typeface="Times New Roman" pitchFamily="18" charset="0"/>
              </a:rPr>
              <a:t> value of all life</a:t>
            </a:r>
          </a:p>
          <a:p>
            <a:pPr lvl="1">
              <a:buBlip>
                <a:blip r:embed="rId3"/>
              </a:buBlip>
            </a:pPr>
            <a:r>
              <a:rPr lang="en-US" sz="2000" dirty="0" smtClean="0">
                <a:latin typeface="Times New Roman" pitchFamily="18" charset="0"/>
                <a:cs typeface="Times New Roman" pitchFamily="18" charset="0"/>
              </a:rPr>
              <a:t>  Liberals are concerned with the quality of life</a:t>
            </a:r>
          </a:p>
          <a:p>
            <a:pPr lvl="1"/>
            <a:r>
              <a:rPr lang="en-US" sz="2000" dirty="0" smtClean="0">
                <a:latin typeface="Times New Roman" pitchFamily="18" charset="0"/>
                <a:cs typeface="Times New Roman" pitchFamily="18" charset="0"/>
              </a:rPr>
              <a:t>	(Perry, Churchill, &amp; </a:t>
            </a:r>
            <a:r>
              <a:rPr lang="en-US" sz="2000" dirty="0" err="1" smtClean="0">
                <a:latin typeface="Times New Roman" pitchFamily="18" charset="0"/>
                <a:cs typeface="Times New Roman" pitchFamily="18" charset="0"/>
              </a:rPr>
              <a:t>Kirshner</a:t>
            </a:r>
            <a:r>
              <a:rPr lang="en-US" sz="2000" dirty="0" smtClean="0">
                <a:latin typeface="Times New Roman" pitchFamily="18" charset="0"/>
                <a:cs typeface="Times New Roman" pitchFamily="18" charset="0"/>
              </a:rPr>
              <a:t>, 2005)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609600" y="2514600"/>
            <a:ext cx="184731" cy="369332"/>
          </a:xfrm>
          <a:prstGeom prst="rect">
            <a:avLst/>
          </a:prstGeom>
          <a:noFill/>
        </p:spPr>
        <p:txBody>
          <a:bodyPr wrap="square" rtlCol="0">
            <a:spAutoFit/>
          </a:bodyPr>
          <a:lstStyle/>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685801" y="2590800"/>
            <a:ext cx="7924800" cy="2246769"/>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Action versus omission</a:t>
            </a:r>
          </a:p>
          <a:p>
            <a:pPr lvl="1">
              <a:buBlip>
                <a:blip r:embed="rId2"/>
              </a:buBlip>
            </a:pPr>
            <a:r>
              <a:rPr lang="en-US" sz="2000" dirty="0" smtClean="0">
                <a:latin typeface="Times New Roman" pitchFamily="18" charset="0"/>
                <a:cs typeface="Times New Roman" pitchFamily="18" charset="0"/>
              </a:rPr>
              <a:t>  Active euthanasia versus passive euthanasia</a:t>
            </a:r>
          </a:p>
          <a:p>
            <a:pPr lvl="1">
              <a:buBlip>
                <a:blip r:embed="rId2"/>
              </a:buBlip>
            </a:pPr>
            <a:r>
              <a:rPr lang="en-US" sz="2000" dirty="0" smtClean="0">
                <a:latin typeface="Times New Roman" pitchFamily="18" charset="0"/>
                <a:cs typeface="Times New Roman" pitchFamily="18" charset="0"/>
              </a:rPr>
              <a:t>  Intentionally taking the patient’s life or</a:t>
            </a:r>
          </a:p>
          <a:p>
            <a:pPr lvl="1">
              <a:buBlip>
                <a:blip r:embed="rId2"/>
              </a:buBlip>
            </a:pPr>
            <a:r>
              <a:rPr lang="en-US" sz="2000" dirty="0" smtClean="0">
                <a:latin typeface="Times New Roman" pitchFamily="18" charset="0"/>
                <a:cs typeface="Times New Roman" pitchFamily="18" charset="0"/>
              </a:rPr>
              <a:t>  Withholding or withdrawing life sustaining treatment</a:t>
            </a:r>
          </a:p>
          <a:p>
            <a:pPr lvl="1">
              <a:buBlip>
                <a:blip r:embed="rId2"/>
              </a:buBlip>
            </a:pPr>
            <a:r>
              <a:rPr lang="en-US" sz="2000" dirty="0" smtClean="0">
                <a:latin typeface="Times New Roman" pitchFamily="18" charset="0"/>
                <a:cs typeface="Times New Roman" pitchFamily="18" charset="0"/>
              </a:rPr>
              <a:t>  Is there a moral difference between actively killing a patient or letting them die?</a:t>
            </a:r>
          </a:p>
          <a:p>
            <a:pPr lvl="1">
              <a:buNone/>
            </a:pPr>
            <a:r>
              <a:rPr lang="en-US" sz="2000" dirty="0" smtClean="0">
                <a:latin typeface="Times New Roman" pitchFamily="18" charset="0"/>
                <a:cs typeface="Times New Roman" pitchFamily="18" charset="0"/>
              </a:rPr>
              <a:t>	(Butts &amp; Rich, 2008)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990600" y="2209800"/>
            <a:ext cx="6858000" cy="4154984"/>
          </a:xfrm>
          <a:prstGeom prst="rect">
            <a:avLst/>
          </a:prstGeom>
          <a:noFill/>
        </p:spPr>
        <p:txBody>
          <a:bodyPr wrap="square" rtlCol="0">
            <a:spAutoFit/>
          </a:bodyPr>
          <a:lstStyle/>
          <a:p>
            <a:pPr>
              <a:buBlip>
                <a:blip r:embed="rId3"/>
              </a:buBlip>
            </a:pPr>
            <a:r>
              <a:rPr lang="en-US" sz="2400" dirty="0" smtClean="0">
                <a:latin typeface="Times New Roman" pitchFamily="18" charset="0"/>
                <a:cs typeface="Times New Roman" pitchFamily="18" charset="0"/>
              </a:rPr>
              <a:t>Respect for autonomy</a:t>
            </a:r>
          </a:p>
          <a:p>
            <a:pPr>
              <a:buBlip>
                <a:blip r:embed="rId3"/>
              </a:buBlip>
            </a:pPr>
            <a:r>
              <a:rPr lang="en-US" sz="2400" dirty="0" smtClean="0">
                <a:latin typeface="Times New Roman" pitchFamily="18" charset="0"/>
                <a:cs typeface="Times New Roman" pitchFamily="18" charset="0"/>
              </a:rPr>
              <a:t>Many argue that the moral framework is actually sanctity of life, discrimination against disabled persons,  and the moral character of empowered proxies.</a:t>
            </a:r>
          </a:p>
          <a:p>
            <a:pPr>
              <a:buBlip>
                <a:blip r:embed="rId3"/>
              </a:buBlip>
            </a:pPr>
            <a:r>
              <a:rPr lang="en-US" sz="2400" dirty="0" smtClean="0">
                <a:latin typeface="Times New Roman" pitchFamily="18" charset="0"/>
                <a:cs typeface="Times New Roman" pitchFamily="18" charset="0"/>
              </a:rPr>
              <a:t>Sanctity of life versus quality of life</a:t>
            </a:r>
          </a:p>
          <a:p>
            <a:pPr>
              <a:buBlip>
                <a:blip r:embed="rId3"/>
              </a:buBlip>
            </a:pPr>
            <a:r>
              <a:rPr lang="en-US" sz="2400" dirty="0" smtClean="0">
                <a:latin typeface="Times New Roman" pitchFamily="18" charset="0"/>
                <a:cs typeface="Times New Roman" pitchFamily="18" charset="0"/>
              </a:rPr>
              <a:t>This becomes a political issue with conservatives and liberals battling </a:t>
            </a:r>
          </a:p>
          <a:p>
            <a:pPr lvl="1">
              <a:buBlip>
                <a:blip r:embed="rId3"/>
              </a:buBlip>
            </a:pPr>
            <a:r>
              <a:rPr lang="en-US" sz="2400" dirty="0" smtClean="0">
                <a:latin typeface="Times New Roman" pitchFamily="18" charset="0"/>
                <a:cs typeface="Times New Roman" pitchFamily="18" charset="0"/>
              </a:rPr>
              <a:t>Conservatives believe in the </a:t>
            </a:r>
            <a:r>
              <a:rPr lang="en-US" sz="2400" dirty="0" err="1" smtClean="0">
                <a:latin typeface="Times New Roman" pitchFamily="18" charset="0"/>
                <a:cs typeface="Times New Roman" pitchFamily="18" charset="0"/>
              </a:rPr>
              <a:t>instrinsic</a:t>
            </a:r>
            <a:r>
              <a:rPr lang="en-US" sz="2400" dirty="0" smtClean="0">
                <a:latin typeface="Times New Roman" pitchFamily="18" charset="0"/>
                <a:cs typeface="Times New Roman" pitchFamily="18" charset="0"/>
              </a:rPr>
              <a:t> value of all life</a:t>
            </a:r>
          </a:p>
          <a:p>
            <a:pPr lvl="1">
              <a:buBlip>
                <a:blip r:embed="rId3"/>
              </a:buBlip>
            </a:pPr>
            <a:r>
              <a:rPr lang="en-US" sz="2400" dirty="0" smtClean="0">
                <a:latin typeface="Times New Roman" pitchFamily="18" charset="0"/>
                <a:cs typeface="Times New Roman" pitchFamily="18" charset="0"/>
              </a:rPr>
              <a:t>Liberals are concerned with the quality of life</a:t>
            </a:r>
            <a:endParaRPr lang="en-US"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 (cont’d)</a:t>
            </a:r>
            <a:endParaRPr lang="en-US" dirty="0">
              <a:latin typeface="Times New Roman" pitchFamily="18" charset="0"/>
              <a:cs typeface="Times New Roman" pitchFamily="18" charset="0"/>
            </a:endParaRPr>
          </a:p>
        </p:txBody>
      </p:sp>
      <p:sp>
        <p:nvSpPr>
          <p:cNvPr id="3" name="TextBox 2"/>
          <p:cNvSpPr txBox="1"/>
          <p:nvPr/>
        </p:nvSpPr>
        <p:spPr>
          <a:xfrm>
            <a:off x="1219200" y="2438400"/>
            <a:ext cx="7010400" cy="3170099"/>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Courts have deemed liberty and privacy interests as a priority in past cases such as Karen Ann Quinlan-1976, Paul Brody-1986, Nancy Cruzan-1990</a:t>
            </a:r>
          </a:p>
          <a:p>
            <a:pPr>
              <a:buBlip>
                <a:blip r:embed="rId3"/>
              </a:buBlip>
            </a:pPr>
            <a:r>
              <a:rPr lang="en-US" sz="2000" dirty="0" smtClean="0">
                <a:latin typeface="Times New Roman" pitchFamily="18" charset="0"/>
                <a:cs typeface="Times New Roman" pitchFamily="18" charset="0"/>
              </a:rPr>
              <a:t>  Medical code of ethics for end of life care focuses on autonomy, informed consent, and respect for wishes even beyond competence</a:t>
            </a:r>
          </a:p>
          <a:p>
            <a:pPr>
              <a:buBlip>
                <a:blip r:embed="rId3"/>
              </a:buBlip>
            </a:pPr>
            <a:r>
              <a:rPr lang="en-US" sz="2000" dirty="0" smtClean="0">
                <a:latin typeface="Times New Roman" pitchFamily="18" charset="0"/>
                <a:cs typeface="Times New Roman" pitchFamily="18" charset="0"/>
              </a:rPr>
              <a:t>  Determining wishes after no longer competent is complicated and problematic</a:t>
            </a:r>
          </a:p>
          <a:p>
            <a:pPr>
              <a:buBlip>
                <a:blip r:embed="rId3"/>
              </a:buBlip>
            </a:pPr>
            <a:r>
              <a:rPr lang="en-US" sz="2000" dirty="0" smtClean="0">
                <a:latin typeface="Times New Roman" pitchFamily="18" charset="0"/>
                <a:cs typeface="Times New Roman" pitchFamily="18" charset="0"/>
              </a:rPr>
              <a:t>  Using self determination as ethical framework in solving issues of end of life care is better than using paternalism, quality of life judgments, or sanctity of life judgments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dirty="0" smtClean="0">
                <a:latin typeface="Times New Roman" pitchFamily="18" charset="0"/>
                <a:cs typeface="Times New Roman" pitchFamily="18" charset="0"/>
              </a:rPr>
              <a:t>Impact on Nursing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1935480"/>
            <a:ext cx="8001000" cy="4389120"/>
          </a:xfrm>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 </a:t>
            </a:r>
          </a:p>
          <a:p>
            <a:pPr>
              <a:buBlip>
                <a:blip r:embed="rId3"/>
              </a:buBlip>
            </a:pPr>
            <a:r>
              <a:rPr lang="en-US" dirty="0" smtClean="0">
                <a:latin typeface="Times New Roman" pitchFamily="18" charset="0"/>
                <a:cs typeface="Times New Roman" pitchFamily="18" charset="0"/>
              </a:rPr>
              <a:t>Nurses need to sort own feelings toward euthanasia</a:t>
            </a:r>
          </a:p>
          <a:p>
            <a:pPr lvl="1">
              <a:buBlip>
                <a:blip r:embed="rId3"/>
              </a:buBlip>
            </a:pPr>
            <a:r>
              <a:rPr lang="en-US" dirty="0" smtClean="0">
                <a:latin typeface="Times New Roman" pitchFamily="18" charset="0"/>
                <a:cs typeface="Times New Roman" pitchFamily="18" charset="0"/>
              </a:rPr>
              <a:t>While still need to meet family needs</a:t>
            </a:r>
          </a:p>
          <a:p>
            <a:pPr>
              <a:buBlip>
                <a:blip r:embed="rId3"/>
              </a:buBlip>
            </a:pPr>
            <a:r>
              <a:rPr lang="en-US" dirty="0" smtClean="0">
                <a:latin typeface="Times New Roman" pitchFamily="18" charset="0"/>
                <a:cs typeface="Times New Roman" pitchFamily="18" charset="0"/>
              </a:rPr>
              <a:t>Need to deal with own feelings of loss and grief </a:t>
            </a:r>
          </a:p>
          <a:p>
            <a:pPr>
              <a:buBlip>
                <a:blip r:embed="rId3"/>
              </a:buBlip>
            </a:pPr>
            <a:endParaRPr lang="en-US" dirty="0" smtClean="0">
              <a:latin typeface="Times New Roman" pitchFamily="18" charset="0"/>
              <a:cs typeface="Times New Roman" pitchFamily="18" charset="0"/>
            </a:endParaRPr>
          </a:p>
          <a:p>
            <a:pPr lvl="1">
              <a:buNone/>
            </a:pPr>
            <a:r>
              <a:rPr lang="en-US" dirty="0" smtClean="0">
                <a:latin typeface="Times New Roman" pitchFamily="18" charset="0"/>
                <a:cs typeface="Times New Roman" pitchFamily="18" charset="0"/>
              </a:rPr>
              <a:t>(Butts &amp; Rich, 2008)</a:t>
            </a:r>
          </a:p>
          <a:p>
            <a:pPr>
              <a:buNone/>
            </a:pPr>
            <a:endParaRPr lang="en-US" dirty="0"/>
          </a:p>
        </p:txBody>
      </p:sp>
      <p:sp>
        <p:nvSpPr>
          <p:cNvPr id="4" name="TextBox 3"/>
          <p:cNvSpPr txBox="1"/>
          <p:nvPr/>
        </p:nvSpPr>
        <p:spPr>
          <a:xfrm>
            <a:off x="6781800" y="5029200"/>
            <a:ext cx="184731" cy="369332"/>
          </a:xfrm>
          <a:prstGeom prst="rect">
            <a:avLst/>
          </a:prstGeom>
          <a:noFill/>
        </p:spPr>
        <p:txBody>
          <a:bodyPr wrap="none" rtlCol="0">
            <a:spAutoFit/>
          </a:bodyPr>
          <a:lstStyle/>
          <a:p>
            <a:endParaRPr lang="en-US" dirty="0"/>
          </a:p>
        </p:txBody>
      </p:sp>
      <p:pic>
        <p:nvPicPr>
          <p:cNvPr id="5" name="Picture 4" descr="1293753751VU5o0J.jpg"/>
          <p:cNvPicPr>
            <a:picLocks noChangeAspect="1"/>
          </p:cNvPicPr>
          <p:nvPr/>
        </p:nvPicPr>
        <p:blipFill>
          <a:blip r:embed="rId4" cstate="print"/>
          <a:stretch>
            <a:fillRect/>
          </a:stretch>
        </p:blipFill>
        <p:spPr>
          <a:xfrm>
            <a:off x="6096000" y="4572000"/>
            <a:ext cx="2362200" cy="1524000"/>
          </a:xfrm>
          <a:prstGeom prst="rect">
            <a:avLst/>
          </a:prstGeom>
        </p:spPr>
      </p:pic>
      <p:sp>
        <p:nvSpPr>
          <p:cNvPr id="6" name="TextBox 5"/>
          <p:cNvSpPr txBox="1"/>
          <p:nvPr/>
        </p:nvSpPr>
        <p:spPr>
          <a:xfrm>
            <a:off x="6324600" y="6172200"/>
            <a:ext cx="175483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527253" y="2286000"/>
            <a:ext cx="8187498" cy="2215991"/>
          </a:xfrm>
          <a:prstGeom prst="rect">
            <a:avLst/>
          </a:prstGeom>
          <a:noFill/>
        </p:spPr>
        <p:txBody>
          <a:bodyPr wrap="non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hydration.</a:t>
            </a:r>
          </a:p>
          <a:p>
            <a:pPr>
              <a:buBlip>
                <a:blip r:embed="rId3"/>
              </a:buBlip>
            </a:pPr>
            <a:r>
              <a:rPr lang="en-US" sz="2400" dirty="0" smtClean="0">
                <a:latin typeface="Times New Roman" pitchFamily="18" charset="0"/>
                <a:cs typeface="Times New Roman" pitchFamily="18" charset="0"/>
              </a:rPr>
              <a:t>  Removal of feeding tube </a:t>
            </a:r>
          </a:p>
          <a:p>
            <a:pPr>
              <a:buBlip>
                <a:blip r:embed="rId3"/>
              </a:buBlip>
            </a:pPr>
            <a:r>
              <a:rPr lang="en-US" sz="2400" dirty="0" smtClean="0">
                <a:latin typeface="Times New Roman" pitchFamily="18" charset="0"/>
                <a:cs typeface="Times New Roman" pitchFamily="18" charset="0"/>
              </a:rPr>
              <a:t>  Terri died 13 days later from starvation and dehydration.</a:t>
            </a:r>
          </a:p>
          <a:p>
            <a:pPr lvl="1"/>
            <a:r>
              <a:rPr lang="en-US" dirty="0" smtClean="0">
                <a:latin typeface="Times New Roman" pitchFamily="18" charset="0"/>
                <a:cs typeface="Times New Roman" pitchFamily="18" charset="0"/>
              </a:rPr>
              <a:t>(Butts &amp; Rich, 2008)</a:t>
            </a:r>
            <a:endParaRPr lang="en-US" dirty="0">
              <a:latin typeface="Times New Roman" pitchFamily="18" charset="0"/>
              <a:cs typeface="Times New Roman" pitchFamily="18" charset="0"/>
            </a:endParaRPr>
          </a:p>
        </p:txBody>
      </p:sp>
      <p:sp>
        <p:nvSpPr>
          <p:cNvPr id="4" name="TextBox 3"/>
          <p:cNvSpPr txBox="1"/>
          <p:nvPr/>
        </p:nvSpPr>
        <p:spPr>
          <a:xfrm>
            <a:off x="6629400" y="4724400"/>
            <a:ext cx="184731" cy="369332"/>
          </a:xfrm>
          <a:prstGeom prst="rect">
            <a:avLst/>
          </a:prstGeom>
          <a:noFill/>
        </p:spPr>
        <p:txBody>
          <a:bodyPr wrap="none" rtlCol="0">
            <a:spAutoFit/>
          </a:bodyPr>
          <a:lstStyle/>
          <a:p>
            <a:endParaRPr lang="en-US" dirty="0"/>
          </a:p>
        </p:txBody>
      </p:sp>
      <p:pic>
        <p:nvPicPr>
          <p:cNvPr id="5" name="Picture 4" descr="thumbnailCA0XTPQS.jpg"/>
          <p:cNvPicPr>
            <a:picLocks noChangeAspect="1"/>
          </p:cNvPicPr>
          <p:nvPr/>
        </p:nvPicPr>
        <p:blipFill>
          <a:blip r:embed="rId4" cstate="print"/>
          <a:stretch>
            <a:fillRect/>
          </a:stretch>
        </p:blipFill>
        <p:spPr>
          <a:xfrm>
            <a:off x="6172200" y="4114800"/>
            <a:ext cx="2286000" cy="1905000"/>
          </a:xfrm>
          <a:prstGeom prst="rect">
            <a:avLst/>
          </a:prstGeom>
        </p:spPr>
      </p:pic>
      <p:sp>
        <p:nvSpPr>
          <p:cNvPr id="6" name="TextBox 5"/>
          <p:cNvSpPr txBox="1"/>
          <p:nvPr/>
        </p:nvSpPr>
        <p:spPr>
          <a:xfrm>
            <a:off x="6324600" y="6172200"/>
            <a:ext cx="161775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ajnoffthecharts.com</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1143000" y="2590800"/>
            <a:ext cx="5354030"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Need to be honest with patient and family</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Alleviate pain and suffering</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family on how to be supportive to loved one</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community on need for advanced directives</a:t>
            </a:r>
          </a:p>
        </p:txBody>
      </p:sp>
      <p:pic>
        <p:nvPicPr>
          <p:cNvPr id="5" name="Picture 4" descr="thumbnailCAY2O30O.jpg"/>
          <p:cNvPicPr>
            <a:picLocks noChangeAspect="1"/>
          </p:cNvPicPr>
          <p:nvPr/>
        </p:nvPicPr>
        <p:blipFill>
          <a:blip r:embed="rId4" cstate="print"/>
          <a:stretch>
            <a:fillRect/>
          </a:stretch>
        </p:blipFill>
        <p:spPr>
          <a:xfrm>
            <a:off x="6781800" y="2895600"/>
            <a:ext cx="1695450" cy="2562225"/>
          </a:xfrm>
          <a:prstGeom prst="rect">
            <a:avLst/>
          </a:prstGeom>
        </p:spPr>
      </p:pic>
      <p:sp>
        <p:nvSpPr>
          <p:cNvPr id="6" name="TextBox 5"/>
          <p:cNvSpPr txBox="1"/>
          <p:nvPr/>
        </p:nvSpPr>
        <p:spPr>
          <a:xfrm>
            <a:off x="7086600" y="5638800"/>
            <a:ext cx="184731" cy="369332"/>
          </a:xfrm>
          <a:prstGeom prst="rect">
            <a:avLst/>
          </a:prstGeom>
          <a:noFill/>
        </p:spPr>
        <p:txBody>
          <a:bodyPr wrap="none" rtlCol="0">
            <a:spAutoFit/>
          </a:bodyPr>
          <a:lstStyle/>
          <a:p>
            <a:endParaRPr lang="en-US" dirty="0"/>
          </a:p>
        </p:txBody>
      </p:sp>
      <p:sp>
        <p:nvSpPr>
          <p:cNvPr id="7" name="TextBox 6"/>
          <p:cNvSpPr txBox="1"/>
          <p:nvPr/>
        </p:nvSpPr>
        <p:spPr>
          <a:xfrm>
            <a:off x="6477000" y="5486400"/>
            <a:ext cx="228896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Future Impact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lvl="1">
              <a:buBlip>
                <a:blip r:embed="rId2"/>
              </a:buBlip>
            </a:pPr>
            <a:r>
              <a:rPr lang="en-US" dirty="0" smtClean="0">
                <a:latin typeface="Times New Roman" pitchFamily="18" charset="0"/>
                <a:cs typeface="Times New Roman" pitchFamily="18" charset="0"/>
              </a:rPr>
              <a:t>Should the courts be involved in medical decision making?</a:t>
            </a:r>
          </a:p>
          <a:p>
            <a:pPr lvl="1">
              <a:buBlip>
                <a:blip r:embed="rId2"/>
              </a:buBlip>
            </a:pPr>
            <a:endParaRPr lang="en-US" dirty="0" smtClean="0">
              <a:latin typeface="Times New Roman" pitchFamily="18" charset="0"/>
              <a:cs typeface="Times New Roman" pitchFamily="18" charset="0"/>
            </a:endParaRPr>
          </a:p>
          <a:p>
            <a:pPr lvl="1">
              <a:buBlip>
                <a:blip r:embed="rId2"/>
              </a:buBlip>
            </a:pPr>
            <a:r>
              <a:rPr lang="en-US" dirty="0" smtClean="0">
                <a:latin typeface="Times New Roman" pitchFamily="18" charset="0"/>
                <a:cs typeface="Times New Roman" pitchFamily="18" charset="0"/>
              </a:rPr>
              <a:t>Should a consent be signed on admission regarding decisions of care if one should become incapacitated to make decisions?</a:t>
            </a:r>
          </a:p>
          <a:p>
            <a:pPr lvl="1">
              <a:buNone/>
            </a:pPr>
            <a:endParaRPr lang="en-US" dirty="0" smtClean="0">
              <a:latin typeface="Times New Roman" pitchFamily="18" charset="0"/>
              <a:cs typeface="Times New Roman" pitchFamily="18" charset="0"/>
            </a:endParaRPr>
          </a:p>
          <a:p>
            <a:pPr lvl="1">
              <a:buBlip>
                <a:blip r:embed="rId2"/>
              </a:buBlip>
            </a:pPr>
            <a:r>
              <a:rPr lang="en-US" dirty="0" smtClean="0">
                <a:latin typeface="Times New Roman" pitchFamily="18" charset="0"/>
                <a:cs typeface="Times New Roman" pitchFamily="18" charset="0"/>
              </a:rPr>
              <a:t>Should a power of attorney be appointed on admission?</a:t>
            </a:r>
          </a:p>
          <a:p>
            <a:pPr lvl="1">
              <a:buNone/>
            </a:pPr>
            <a:endParaRPr lang="en-US" dirty="0" smtClean="0">
              <a:latin typeface="Times New Roman" pitchFamily="18" charset="0"/>
              <a:cs typeface="Times New Roman" pitchFamily="18" charset="0"/>
            </a:endParaRPr>
          </a:p>
          <a:p>
            <a:pPr lvl="1">
              <a:buBlip>
                <a:blip r:embed="rId2"/>
              </a:buBlip>
            </a:pPr>
            <a:r>
              <a:rPr lang="en-US" dirty="0" smtClean="0">
                <a:latin typeface="Times New Roman" pitchFamily="18" charset="0"/>
                <a:cs typeface="Times New Roman" pitchFamily="18" charset="0"/>
              </a:rPr>
              <a:t>Should an advanced directive be placed in patients charts in physician’s office during routine physicals?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457200" y="1935480"/>
            <a:ext cx="6324600" cy="4389120"/>
          </a:xfrm>
        </p:spPr>
        <p:txBody>
          <a:bodyPr>
            <a:normAutofit fontScale="92500" lnSpcReduction="20000"/>
          </a:bodyPr>
          <a:lstStyle/>
          <a:p>
            <a:pPr>
              <a:buBlip>
                <a:blip r:embed="rId3"/>
              </a:buBlip>
            </a:pPr>
            <a:r>
              <a:rPr lang="en-US" dirty="0" smtClean="0">
                <a:latin typeface="Times New Roman" pitchFamily="18" charset="0"/>
                <a:cs typeface="Times New Roman" pitchFamily="18" charset="0"/>
              </a:rPr>
              <a:t>Mary married Robert Schindler in January of 1963. </a:t>
            </a:r>
          </a:p>
          <a:p>
            <a:pPr>
              <a:buBlip>
                <a:blip r:embed="rId3"/>
              </a:buBlip>
            </a:pPr>
            <a:r>
              <a:rPr lang="en-US" dirty="0" smtClean="0">
                <a:latin typeface="Times New Roman" pitchFamily="18" charset="0"/>
                <a:cs typeface="Times New Roman" pitchFamily="18" charset="0"/>
              </a:rPr>
              <a:t>Daughter, Theresa Marie Schindler, born December 3, 1963</a:t>
            </a:r>
          </a:p>
          <a:p>
            <a:pPr>
              <a:buBlip>
                <a:blip r:embed="rId3"/>
              </a:buBlip>
            </a:pPr>
            <a:r>
              <a:rPr lang="en-US" dirty="0" smtClean="0">
                <a:latin typeface="Times New Roman" pitchFamily="18" charset="0"/>
                <a:cs typeface="Times New Roman" pitchFamily="18" charset="0"/>
              </a:rPr>
              <a:t>Son, Robert or "Bobby," born in 1965</a:t>
            </a:r>
          </a:p>
          <a:p>
            <a:pPr>
              <a:buBlip>
                <a:blip r:embed="rId3"/>
              </a:buBlip>
            </a:pPr>
            <a:r>
              <a:rPr lang="en-US" dirty="0" smtClean="0">
                <a:latin typeface="Times New Roman" pitchFamily="18" charset="0"/>
                <a:cs typeface="Times New Roman" pitchFamily="18" charset="0"/>
              </a:rPr>
              <a:t>Daughter, Suzanne  born in 1968. </a:t>
            </a:r>
          </a:p>
          <a:p>
            <a:pPr>
              <a:buBlip>
                <a:blip r:embed="rId3"/>
              </a:buBlip>
            </a:pPr>
            <a:r>
              <a:rPr lang="en-US" dirty="0" smtClean="0">
                <a:latin typeface="Times New Roman" pitchFamily="18" charset="0"/>
                <a:cs typeface="Times New Roman" pitchFamily="18" charset="0"/>
              </a:rPr>
              <a:t>Typical Italian Catholic family </a:t>
            </a:r>
          </a:p>
          <a:p>
            <a:pPr>
              <a:buBlip>
                <a:blip r:embed="rId3"/>
              </a:buBlip>
            </a:pPr>
            <a:r>
              <a:rPr lang="en-US" dirty="0" smtClean="0">
                <a:latin typeface="Times New Roman" pitchFamily="18" charset="0"/>
                <a:cs typeface="Times New Roman" pitchFamily="18" charset="0"/>
              </a:rPr>
              <a:t>Children attended parochial elementary and high schools</a:t>
            </a:r>
          </a:p>
          <a:p>
            <a:pPr>
              <a:buBlip>
                <a:blip r:embed="rId3"/>
              </a:buBlip>
            </a:pPr>
            <a:r>
              <a:rPr lang="en-US" dirty="0" smtClean="0">
                <a:latin typeface="Times New Roman" pitchFamily="18" charset="0"/>
                <a:cs typeface="Times New Roman" pitchFamily="18" charset="0"/>
              </a:rPr>
              <a:t> Family attended Mass weekly.</a:t>
            </a:r>
          </a:p>
          <a:p>
            <a:pPr>
              <a:buBlip>
                <a:blip r:embed="rId3"/>
              </a:buBlip>
            </a:pPr>
            <a:r>
              <a:rPr lang="en-US" dirty="0" smtClean="0">
                <a:latin typeface="Times New Roman" pitchFamily="18" charset="0"/>
                <a:cs typeface="Times New Roman" pitchFamily="18" charset="0"/>
              </a:rPr>
              <a:t>Robert Schindler died August 2009</a:t>
            </a:r>
          </a:p>
          <a:p>
            <a:pPr>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endParaRPr lang="en-US" dirty="0" smtClean="0"/>
          </a:p>
          <a:p>
            <a:endParaRPr lang="en-US" dirty="0" smtClean="0"/>
          </a:p>
          <a:p>
            <a:endParaRPr lang="en-US" dirty="0"/>
          </a:p>
        </p:txBody>
      </p:sp>
      <p:sp>
        <p:nvSpPr>
          <p:cNvPr id="4" name="TextBox 3"/>
          <p:cNvSpPr txBox="1"/>
          <p:nvPr/>
        </p:nvSpPr>
        <p:spPr>
          <a:xfrm>
            <a:off x="6553200" y="6172200"/>
            <a:ext cx="1969385"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www.sbcbaptistpress.org</a:t>
            </a:r>
            <a:endParaRPr lang="en-US" sz="1400" dirty="0">
              <a:latin typeface="Times New Roman" pitchFamily="18" charset="0"/>
              <a:cs typeface="Times New Roman" pitchFamily="18" charset="0"/>
            </a:endParaRPr>
          </a:p>
        </p:txBody>
      </p:sp>
      <p:pic>
        <p:nvPicPr>
          <p:cNvPr id="5" name="Picture 4" descr="thumbnail 11.jpg"/>
          <p:cNvPicPr>
            <a:picLocks noChangeAspect="1"/>
          </p:cNvPicPr>
          <p:nvPr/>
        </p:nvPicPr>
        <p:blipFill>
          <a:blip r:embed="rId4" cstate="print"/>
          <a:stretch>
            <a:fillRect/>
          </a:stretch>
        </p:blipFill>
        <p:spPr>
          <a:xfrm>
            <a:off x="6248400" y="3276600"/>
            <a:ext cx="2514600" cy="24892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TextBox 2"/>
          <p:cNvSpPr txBox="1"/>
          <p:nvPr/>
        </p:nvSpPr>
        <p:spPr>
          <a:xfrm>
            <a:off x="1066800" y="1905000"/>
            <a:ext cx="7239000" cy="4524315"/>
          </a:xfrm>
          <a:prstGeom prst="rect">
            <a:avLst/>
          </a:prstGeom>
          <a:noFill/>
        </p:spPr>
        <p:txBody>
          <a:bodyPr wrap="square" rtlCol="0">
            <a:spAutoFit/>
          </a:bodyPr>
          <a:lstStyle/>
          <a:p>
            <a:r>
              <a:rPr lang="en-US" dirty="0" smtClean="0">
                <a:latin typeface="Times New Roman" pitchFamily="18" charset="0"/>
                <a:cs typeface="Times New Roman" pitchFamily="18" charset="0"/>
              </a:rPr>
              <a:t>Ball, S. C. (2006). Nurse-patient advocacy and the right to die.  </a:t>
            </a:r>
            <a:r>
              <a:rPr lang="en-US" i="1" dirty="0" smtClean="0">
                <a:latin typeface="Times New Roman" pitchFamily="18" charset="0"/>
                <a:cs typeface="Times New Roman" pitchFamily="18" charset="0"/>
              </a:rPr>
              <a:t>Journal of 	Psychosocial Nursing, 44</a:t>
            </a:r>
            <a:r>
              <a:rPr lang="en-US" dirty="0" smtClean="0">
                <a:latin typeface="Times New Roman" pitchFamily="18" charset="0"/>
                <a:cs typeface="Times New Roman" pitchFamily="18" charset="0"/>
              </a:rPr>
              <a:t>(12), 36-42.</a:t>
            </a:r>
          </a:p>
          <a:p>
            <a:r>
              <a:rPr lang="en-US" dirty="0" smtClean="0">
                <a:latin typeface="Times New Roman" pitchFamily="18" charset="0"/>
                <a:cs typeface="Times New Roman" pitchFamily="18" charset="0"/>
              </a:rPr>
              <a:t>Butts, J. B., &amp; Rich, K. L. (2008). </a:t>
            </a:r>
            <a:r>
              <a:rPr lang="en-US" i="1" dirty="0" smtClean="0">
                <a:latin typeface="Times New Roman" pitchFamily="18" charset="0"/>
                <a:cs typeface="Times New Roman" pitchFamily="18" charset="0"/>
              </a:rPr>
              <a:t>Nursing ethics:  Across the curriculum 	and into practice</a:t>
            </a:r>
            <a:r>
              <a:rPr lang="en-US" dirty="0" smtClean="0">
                <a:latin typeface="Times New Roman" pitchFamily="18" charset="0"/>
                <a:cs typeface="Times New Roman" pitchFamily="18" charset="0"/>
              </a:rPr>
              <a:t> (2nd ed.). Sudbury, MA: Jones and Bartlett.</a:t>
            </a:r>
          </a:p>
          <a:p>
            <a:r>
              <a:rPr lang="en-US" dirty="0" err="1" smtClean="0">
                <a:latin typeface="Times New Roman" pitchFamily="18" charset="0"/>
                <a:cs typeface="Times New Roman" pitchFamily="18" charset="0"/>
              </a:rPr>
              <a:t>Huntoon</a:t>
            </a:r>
            <a:r>
              <a:rPr lang="en-US" dirty="0" smtClean="0">
                <a:latin typeface="Times New Roman" pitchFamily="18" charset="0"/>
                <a:cs typeface="Times New Roman" pitchFamily="18" charset="0"/>
              </a:rPr>
              <a:t>, L. (2005). The perilous vegetative state.  </a:t>
            </a:r>
            <a:r>
              <a:rPr lang="en-US" i="1" dirty="0" smtClean="0">
                <a:latin typeface="Times New Roman" pitchFamily="18" charset="0"/>
                <a:cs typeface="Times New Roman" pitchFamily="18" charset="0"/>
              </a:rPr>
              <a:t>Journal of 	American Physicians and Surgeons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10</a:t>
            </a:r>
            <a:r>
              <a:rPr lang="en-US"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35-36.</a:t>
            </a:r>
            <a:r>
              <a:rPr lang="en-US" b="1" dirty="0" smtClean="0">
                <a:latin typeface="Times New Roman" pitchFamily="18" charset="0"/>
                <a:cs typeface="Times New Roman" pitchFamily="18" charset="0"/>
              </a:rPr>
              <a:t> </a:t>
            </a:r>
          </a:p>
          <a:p>
            <a:r>
              <a:rPr lang="en-US" dirty="0" err="1" smtClean="0">
                <a:latin typeface="Times New Roman" pitchFamily="18" charset="0"/>
                <a:cs typeface="Times New Roman" pitchFamily="18" charset="0"/>
              </a:rPr>
              <a:t>Klugman</a:t>
            </a:r>
            <a:r>
              <a:rPr lang="en-US" dirty="0" smtClean="0">
                <a:latin typeface="Times New Roman" pitchFamily="18" charset="0"/>
                <a:cs typeface="Times New Roman" pitchFamily="18" charset="0"/>
              </a:rPr>
              <a:t>, C. (2006). Reframing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one family's story of 	morality, ethics, &amp; politics. </a:t>
            </a:r>
            <a:r>
              <a:rPr lang="en-US" i="1" dirty="0" smtClean="0">
                <a:latin typeface="Times New Roman" pitchFamily="18" charset="0"/>
                <a:cs typeface="Times New Roman" pitchFamily="18" charset="0"/>
              </a:rPr>
              <a:t>Internet Journal Of Law, 	Healthcare &amp; Ethics, </a:t>
            </a:r>
            <a:r>
              <a:rPr lang="en-US" dirty="0" smtClean="0">
                <a:latin typeface="Times New Roman" pitchFamily="18" charset="0"/>
                <a:cs typeface="Times New Roman" pitchFamily="18" charset="0"/>
              </a:rPr>
              <a:t>4(1).</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Merrell, D. (2009). Erring on the side of life: the case of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Journal Of Medical Ethics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(5), 323-325. 	doi:10.1136/jme.2007.023002</a:t>
            </a:r>
          </a:p>
          <a:p>
            <a:r>
              <a:rPr lang="en-US" dirty="0" smtClean="0">
                <a:latin typeface="Times New Roman" pitchFamily="18" charset="0"/>
                <a:cs typeface="Times New Roman" pitchFamily="18" charset="0"/>
              </a:rPr>
              <a:t>Nelson, L. (1997) </a:t>
            </a:r>
            <a:r>
              <a:rPr lang="en-US" i="1" dirty="0" smtClean="0">
                <a:latin typeface="Times New Roman" pitchFamily="18" charset="0"/>
                <a:cs typeface="Times New Roman" pitchFamily="18" charset="0"/>
              </a:rPr>
              <a:t>Catholic bioethics and the case of Terri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Professor 	of Law, Cumberland School of law. </a:t>
            </a:r>
            <a:r>
              <a:rPr lang="en-US" dirty="0" err="1" smtClean="0">
                <a:latin typeface="Times New Roman" pitchFamily="18" charset="0"/>
                <a:cs typeface="Times New Roman" pitchFamily="18" charset="0"/>
              </a:rPr>
              <a:t>Samford</a:t>
            </a:r>
            <a:r>
              <a:rPr lang="en-US" dirty="0" smtClean="0">
                <a:latin typeface="Times New Roman" pitchFamily="18" charset="0"/>
                <a:cs typeface="Times New Roman" pitchFamily="18" charset="0"/>
              </a:rPr>
              <a:t> University. Vol. 35:3</a:t>
            </a:r>
          </a:p>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TextBox 2"/>
          <p:cNvSpPr txBox="1"/>
          <p:nvPr/>
        </p:nvSpPr>
        <p:spPr>
          <a:xfrm>
            <a:off x="1066800" y="1828800"/>
            <a:ext cx="7086600" cy="2585323"/>
          </a:xfrm>
          <a:prstGeom prst="rect">
            <a:avLst/>
          </a:prstGeom>
          <a:noFill/>
        </p:spPr>
        <p:txBody>
          <a:bodyPr wrap="square" rtlCol="0">
            <a:spAutoFit/>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Perry, J., Churchill, L., &amp; </a:t>
            </a:r>
            <a:r>
              <a:rPr lang="en-US" dirty="0" err="1" smtClean="0">
                <a:latin typeface="Times New Roman" pitchFamily="18" charset="0"/>
                <a:cs typeface="Times New Roman" pitchFamily="18" charset="0"/>
              </a:rPr>
              <a:t>Kirshner</a:t>
            </a:r>
            <a:r>
              <a:rPr lang="en-US" dirty="0" smtClean="0">
                <a:latin typeface="Times New Roman" pitchFamily="18" charset="0"/>
                <a:cs typeface="Times New Roman" pitchFamily="18" charset="0"/>
              </a:rPr>
              <a:t>, H. (2005). The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case:  	legal, ethical, and medical perspectives. </a:t>
            </a:r>
            <a:r>
              <a:rPr lang="en-US" i="1" dirty="0" smtClean="0">
                <a:latin typeface="Times New Roman" pitchFamily="18" charset="0"/>
                <a:cs typeface="Times New Roman" pitchFamily="18" charset="0"/>
              </a:rPr>
              <a:t>Annals Of Internal 	Medicine</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143</a:t>
            </a:r>
            <a:r>
              <a:rPr lang="en-US" dirty="0" smtClean="0">
                <a:latin typeface="Times New Roman" pitchFamily="18" charset="0"/>
                <a:cs typeface="Times New Roman" pitchFamily="18" charset="0"/>
              </a:rPr>
              <a:t>(10), 744-748.</a:t>
            </a:r>
          </a:p>
          <a:p>
            <a:r>
              <a:rPr lang="en-US" dirty="0" err="1" smtClean="0">
                <a:latin typeface="Times New Roman" pitchFamily="18" charset="0"/>
                <a:cs typeface="Times New Roman" pitchFamily="18" charset="0"/>
              </a:rPr>
              <a:t>Stritof</a:t>
            </a:r>
            <a:r>
              <a:rPr lang="en-US" dirty="0" smtClean="0">
                <a:latin typeface="Times New Roman" pitchFamily="18" charset="0"/>
                <a:cs typeface="Times New Roman" pitchFamily="18" charset="0"/>
              </a:rPr>
              <a:t>, Sheri &amp; Bob. </a:t>
            </a:r>
            <a:r>
              <a:rPr lang="en-US" i="1" dirty="0" smtClean="0">
                <a:latin typeface="Times New Roman" pitchFamily="18" charset="0"/>
                <a:cs typeface="Times New Roman" pitchFamily="18" charset="0"/>
              </a:rPr>
              <a:t>Michael and Terri </a:t>
            </a:r>
            <a:r>
              <a:rPr lang="en-US" i="1" dirty="0" err="1" smtClean="0">
                <a:latin typeface="Times New Roman" pitchFamily="18" charset="0"/>
                <a:cs typeface="Times New Roman" pitchFamily="18" charset="0"/>
              </a:rPr>
              <a:t>Schiavo’s</a:t>
            </a:r>
            <a:r>
              <a:rPr lang="en-US" i="1" dirty="0" smtClean="0">
                <a:latin typeface="Times New Roman" pitchFamily="18" charset="0"/>
                <a:cs typeface="Times New Roman" pitchFamily="18" charset="0"/>
              </a:rPr>
              <a:t> Marriage Profile.</a:t>
            </a:r>
            <a:r>
              <a:rPr lang="en-US" dirty="0" smtClean="0">
                <a:latin typeface="Times New Roman" pitchFamily="18" charset="0"/>
                <a:cs typeface="Times New Roman" pitchFamily="18" charset="0"/>
              </a:rPr>
              <a:t> 	Retrieved 15 November 2011 from 	</a:t>
            </a:r>
            <a:r>
              <a:rPr lang="en-US" dirty="0" smtClean="0">
                <a:latin typeface="Times New Roman" pitchFamily="18" charset="0"/>
                <a:cs typeface="Times New Roman" pitchFamily="18" charset="0"/>
                <a:hlinkClick r:id="rId2"/>
              </a:rPr>
              <a:t>http://marriage.about.com/od/celebritymarriages/p/schiavo.htm</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Life &amp; Hope Network.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Retrieved from 	http://www.terrisfight.org/timeline/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a:xfrm>
            <a:off x="457200" y="1935480"/>
            <a:ext cx="5715000" cy="4541520"/>
          </a:xfrm>
        </p:spPr>
        <p:txBody>
          <a:bodyPr>
            <a:normAutofit fontScale="92500" lnSpcReduction="10000"/>
          </a:bodyPr>
          <a:lstStyle/>
          <a:p>
            <a:pPr>
              <a:buBlip>
                <a:blip r:embed="rId3"/>
              </a:buBlip>
            </a:pPr>
            <a:r>
              <a:rPr lang="en-US" sz="2000" dirty="0" smtClean="0">
                <a:latin typeface="Times New Roman" pitchFamily="18" charset="0"/>
                <a:cs typeface="Times New Roman" pitchFamily="18" charset="0"/>
              </a:rPr>
              <a:t>Bobby Schindler:</a:t>
            </a:r>
          </a:p>
          <a:p>
            <a:pPr lvl="1">
              <a:buBlip>
                <a:blip r:embed="rId3"/>
              </a:buBlip>
            </a:pPr>
            <a:r>
              <a:rPr lang="en-US" sz="2000" dirty="0" smtClean="0">
                <a:latin typeface="Times New Roman" pitchFamily="18" charset="0"/>
                <a:cs typeface="Times New Roman" pitchFamily="18" charset="0"/>
              </a:rPr>
              <a:t>Executive Director : Terri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Life &amp; Hope Network, </a:t>
            </a:r>
          </a:p>
          <a:p>
            <a:pPr lvl="1">
              <a:buBlip>
                <a:blip r:embed="rId3"/>
              </a:buBlip>
            </a:pPr>
            <a:r>
              <a:rPr lang="en-US" sz="2000" dirty="0" smtClean="0">
                <a:latin typeface="Times New Roman" pitchFamily="18" charset="0"/>
                <a:cs typeface="Times New Roman" pitchFamily="18" charset="0"/>
              </a:rPr>
              <a:t>The only son of Bob and Mary Schindler </a:t>
            </a:r>
          </a:p>
          <a:p>
            <a:pPr lvl="1">
              <a:buBlip>
                <a:blip r:embed="rId3"/>
              </a:buBlip>
            </a:pPr>
            <a:r>
              <a:rPr lang="en-US" sz="2000" dirty="0" smtClean="0">
                <a:latin typeface="Times New Roman" pitchFamily="18" charset="0"/>
                <a:cs typeface="Times New Roman" pitchFamily="18" charset="0"/>
              </a:rPr>
              <a:t>Born and raised outside of Philadelphia, Pennsylvania</a:t>
            </a:r>
          </a:p>
          <a:p>
            <a:pPr lvl="1">
              <a:buBlip>
                <a:blip r:embed="rId3"/>
              </a:buBlip>
            </a:pPr>
            <a:r>
              <a:rPr lang="en-US" sz="2000" dirty="0" smtClean="0">
                <a:latin typeface="Times New Roman" pitchFamily="18" charset="0"/>
                <a:cs typeface="Times New Roman" pitchFamily="18" charset="0"/>
              </a:rPr>
              <a:t>Graduated from LaSalle University ,Bachelor of Science, Marketing </a:t>
            </a:r>
          </a:p>
          <a:p>
            <a:pPr lvl="1">
              <a:buBlip>
                <a:blip r:embed="rId3"/>
              </a:buBlip>
            </a:pPr>
            <a:r>
              <a:rPr lang="en-US" sz="2000" dirty="0" smtClean="0">
                <a:latin typeface="Times New Roman" pitchFamily="18" charset="0"/>
                <a:cs typeface="Times New Roman" pitchFamily="18" charset="0"/>
              </a:rPr>
              <a:t>Obtained degree in meteorology from Florida State University.</a:t>
            </a:r>
          </a:p>
          <a:p>
            <a:pPr lvl="1">
              <a:buBlip>
                <a:blip r:embed="rId3"/>
              </a:buBlip>
            </a:pPr>
            <a:r>
              <a:rPr lang="en-US" sz="2000" dirty="0" smtClean="0">
                <a:latin typeface="Times New Roman" pitchFamily="18" charset="0"/>
                <a:cs typeface="Times New Roman" pitchFamily="18" charset="0"/>
              </a:rPr>
              <a:t>Relinquished teaching job at Tampa Catholic High School</a:t>
            </a:r>
          </a:p>
          <a:p>
            <a:pPr lvl="1">
              <a:buBlip>
                <a:blip r:embed="rId3"/>
              </a:buBlip>
            </a:pPr>
            <a:r>
              <a:rPr lang="en-US" sz="2000" dirty="0" smtClean="0">
                <a:latin typeface="Times New Roman" pitchFamily="18" charset="0"/>
                <a:cs typeface="Times New Roman" pitchFamily="18" charset="0"/>
              </a:rPr>
              <a:t>Full-time pro-life and disability rights advocate. </a:t>
            </a:r>
          </a:p>
          <a:p>
            <a:pPr lvl="1">
              <a:buBlip>
                <a:blip r:embed="rId3"/>
              </a:buBlip>
            </a:pPr>
            <a:r>
              <a:rPr lang="en-US" sz="2000" dirty="0" smtClean="0">
                <a:latin typeface="Times New Roman" pitchFamily="18" charset="0"/>
                <a:cs typeface="Times New Roman" pitchFamily="18" charset="0"/>
              </a:rPr>
              <a:t>Assists families in need of legal action</a:t>
            </a:r>
          </a:p>
          <a:p>
            <a:pPr lvl="1">
              <a:buNone/>
            </a:pPr>
            <a:r>
              <a:rPr lang="en-US" sz="2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endParaRPr lang="en-US" sz="1800" dirty="0" smtClean="0"/>
          </a:p>
          <a:p>
            <a:pPr>
              <a:buNone/>
            </a:pPr>
            <a:endParaRPr lang="en-US" dirty="0" smtClean="0"/>
          </a:p>
          <a:p>
            <a:endParaRPr lang="en-US" dirty="0"/>
          </a:p>
        </p:txBody>
      </p:sp>
      <p:pic>
        <p:nvPicPr>
          <p:cNvPr id="6" name="Picture 5" descr="BobbySchindler.jpg"/>
          <p:cNvPicPr>
            <a:picLocks noChangeAspect="1"/>
          </p:cNvPicPr>
          <p:nvPr/>
        </p:nvPicPr>
        <p:blipFill>
          <a:blip r:embed="rId4" cstate="print"/>
          <a:stretch>
            <a:fillRect/>
          </a:stretch>
        </p:blipFill>
        <p:spPr>
          <a:xfrm>
            <a:off x="6172200" y="2438400"/>
            <a:ext cx="2667000" cy="3467100"/>
          </a:xfrm>
          <a:prstGeom prst="rect">
            <a:avLst/>
          </a:prstGeom>
          <a:ln w="88900" cap="sq" cmpd="thickThin">
            <a:solidFill>
              <a:srgbClr val="000000"/>
            </a:solidFill>
            <a:prstDash val="solid"/>
            <a:miter lim="800000"/>
          </a:ln>
          <a:effectLst>
            <a:innerShdw blurRad="76200">
              <a:srgbClr val="000000"/>
            </a:innerShdw>
          </a:effectLst>
        </p:spPr>
      </p:pic>
      <p:sp>
        <p:nvSpPr>
          <p:cNvPr id="7" name="TextBox 6"/>
          <p:cNvSpPr txBox="1"/>
          <p:nvPr/>
        </p:nvSpPr>
        <p:spPr>
          <a:xfrm>
            <a:off x="6477000" y="6172200"/>
            <a:ext cx="1761508"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www.lifesitenews.com</a:t>
            </a:r>
            <a:endParaRPr lang="en-US" sz="1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381000" y="1981200"/>
            <a:ext cx="5486400" cy="4693920"/>
          </a:xfrm>
        </p:spPr>
        <p:txBody>
          <a:bodyPr>
            <a:normAutofit fontScale="92500" lnSpcReduction="20000"/>
          </a:bodyPr>
          <a:lstStyle/>
          <a:p>
            <a:pPr>
              <a:buBlip>
                <a:blip r:embed="rId3"/>
              </a:buBlip>
            </a:pPr>
            <a:r>
              <a:rPr lang="en-US" dirty="0" smtClean="0">
                <a:latin typeface="Times New Roman" pitchFamily="18" charset="0"/>
                <a:cs typeface="Times New Roman" pitchFamily="18" charset="0"/>
              </a:rPr>
              <a:t>Suzanne Schindler:</a:t>
            </a:r>
          </a:p>
          <a:p>
            <a:pPr lvl="1">
              <a:buBlip>
                <a:blip r:embed="rId3"/>
              </a:buBlip>
            </a:pPr>
            <a:r>
              <a:rPr lang="en-US" dirty="0" smtClean="0">
                <a:latin typeface="Times New Roman" pitchFamily="18" charset="0"/>
                <a:cs typeface="Times New Roman" pitchFamily="18" charset="0"/>
              </a:rPr>
              <a:t> Youngest daughter of Bob and Mary Schindler</a:t>
            </a:r>
          </a:p>
          <a:p>
            <a:pPr lvl="1">
              <a:buBlip>
                <a:blip r:embed="rId3"/>
              </a:buBlip>
            </a:pPr>
            <a:r>
              <a:rPr lang="en-US" dirty="0" smtClean="0">
                <a:latin typeface="Times New Roman" pitchFamily="18" charset="0"/>
                <a:cs typeface="Times New Roman" pitchFamily="18" charset="0"/>
              </a:rPr>
              <a:t> Co-Executive Director of Life &amp; Hope Network</a:t>
            </a:r>
          </a:p>
          <a:p>
            <a:pPr lvl="1">
              <a:buBlip>
                <a:blip r:embed="rId3"/>
              </a:buBlip>
            </a:pPr>
            <a:r>
              <a:rPr lang="en-US" dirty="0" smtClean="0">
                <a:latin typeface="Times New Roman" pitchFamily="18" charset="0"/>
                <a:cs typeface="Times New Roman" pitchFamily="18" charset="0"/>
              </a:rPr>
              <a:t>Moved with her family to St. Petersburg, Florida</a:t>
            </a:r>
          </a:p>
          <a:p>
            <a:pPr lvl="1">
              <a:buBlip>
                <a:blip r:embed="rId3"/>
              </a:buBlip>
            </a:pPr>
            <a:r>
              <a:rPr lang="en-US" dirty="0" smtClean="0">
                <a:latin typeface="Times New Roman" pitchFamily="18" charset="0"/>
                <a:cs typeface="Times New Roman" pitchFamily="18" charset="0"/>
              </a:rPr>
              <a:t>Graduated with Bachelor of Science in Business, University of South Florida </a:t>
            </a:r>
          </a:p>
          <a:p>
            <a:pPr lvl="1">
              <a:buBlip>
                <a:blip r:embed="rId3"/>
              </a:buBlip>
            </a:pPr>
            <a:r>
              <a:rPr lang="en-US" dirty="0" smtClean="0">
                <a:latin typeface="Times New Roman" pitchFamily="18" charset="0"/>
                <a:cs typeface="Times New Roman" pitchFamily="18" charset="0"/>
              </a:rPr>
              <a:t>Stockbroker with TD Waterhouse.</a:t>
            </a:r>
          </a:p>
          <a:p>
            <a:pPr lvl="1">
              <a:buBlip>
                <a:blip r:embed="rId3"/>
              </a:buBlip>
            </a:pPr>
            <a:r>
              <a:rPr lang="en-US" dirty="0" smtClean="0">
                <a:latin typeface="Times New Roman" pitchFamily="18" charset="0"/>
                <a:cs typeface="Times New Roman" pitchFamily="18" charset="0"/>
              </a:rPr>
              <a:t>Life drastically changed when sister,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collapsed</a:t>
            </a:r>
          </a:p>
          <a:p>
            <a:pPr lvl="1">
              <a:buBlip>
                <a:blip r:embed="rId3"/>
              </a:buBlip>
            </a:pPr>
            <a:r>
              <a:rPr lang="en-US" dirty="0" smtClean="0">
                <a:latin typeface="Times New Roman" pitchFamily="18" charset="0"/>
                <a:cs typeface="Times New Roman" pitchFamily="18" charset="0"/>
              </a:rPr>
              <a:t>Has spoken on national television and radio programs</a:t>
            </a:r>
            <a:r>
              <a:rPr lang="en-US" sz="18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pPr>
              <a:buNone/>
            </a:pPr>
            <a:endParaRPr lang="en-US" dirty="0" smtClean="0"/>
          </a:p>
          <a:p>
            <a:endParaRPr lang="en-US" dirty="0" smtClean="0"/>
          </a:p>
          <a:p>
            <a:endParaRPr lang="en-US" dirty="0" smtClean="0"/>
          </a:p>
          <a:p>
            <a:endParaRPr lang="en-US" dirty="0"/>
          </a:p>
        </p:txBody>
      </p:sp>
      <p:sp>
        <p:nvSpPr>
          <p:cNvPr id="4" name="TextBox 3"/>
          <p:cNvSpPr txBox="1"/>
          <p:nvPr/>
        </p:nvSpPr>
        <p:spPr>
          <a:xfrm>
            <a:off x="6705600" y="5791200"/>
            <a:ext cx="154401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www2.ljworld.com</a:t>
            </a:r>
            <a:endParaRPr lang="en-US" sz="1400" dirty="0">
              <a:latin typeface="Times New Roman" pitchFamily="18" charset="0"/>
              <a:cs typeface="Times New Roman" pitchFamily="18" charset="0"/>
            </a:endParaRPr>
          </a:p>
        </p:txBody>
      </p:sp>
      <p:pic>
        <p:nvPicPr>
          <p:cNvPr id="5" name="Picture 4" descr="thumbnailCA7TIVEI.jpg"/>
          <p:cNvPicPr>
            <a:picLocks noChangeAspect="1"/>
          </p:cNvPicPr>
          <p:nvPr/>
        </p:nvPicPr>
        <p:blipFill>
          <a:blip r:embed="rId4" cstate="print"/>
          <a:stretch>
            <a:fillRect/>
          </a:stretch>
        </p:blipFill>
        <p:spPr>
          <a:xfrm>
            <a:off x="5943600" y="2819400"/>
            <a:ext cx="2762250" cy="26670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0" y="1981200"/>
            <a:ext cx="6019800" cy="4389120"/>
          </a:xfrm>
        </p:spPr>
        <p:txBody>
          <a:bodyPr>
            <a:normAutofit fontScale="92500" lnSpcReduction="20000"/>
          </a:bodyPr>
          <a:lstStyle/>
          <a:p>
            <a:pPr lvl="1">
              <a:buClr>
                <a:schemeClr val="accent2">
                  <a:lumMod val="40000"/>
                  <a:lumOff val="60000"/>
                </a:schemeClr>
              </a:buClr>
              <a:buBlip>
                <a:blip r:embed="rId3"/>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After losing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3"/>
              </a:buBlip>
            </a:pPr>
            <a:r>
              <a:rPr lang="en-US" dirty="0" smtClean="0">
                <a:latin typeface="Times New Roman" pitchFamily="18" charset="0"/>
                <a:cs typeface="Times New Roman" pitchFamily="18" charset="0"/>
              </a:rPr>
              <a:t>Happily married by most court documents </a:t>
            </a:r>
          </a:p>
          <a:p>
            <a:endParaRPr lang="en-US" sz="2400" dirty="0" smtClean="0"/>
          </a:p>
        </p:txBody>
      </p:sp>
      <p:sp>
        <p:nvSpPr>
          <p:cNvPr id="4" name="TextBox 3"/>
          <p:cNvSpPr txBox="1"/>
          <p:nvPr/>
        </p:nvSpPr>
        <p:spPr>
          <a:xfrm>
            <a:off x="685800" y="6324600"/>
            <a:ext cx="4754058" cy="369332"/>
          </a:xfrm>
          <a:prstGeom prst="rect">
            <a:avLst/>
          </a:prstGeom>
          <a:noFill/>
        </p:spPr>
        <p:txBody>
          <a:bodyPr wrap="none" rtlCol="0">
            <a:spAutoFit/>
          </a:bodyPr>
          <a:lstStyle/>
          <a:p>
            <a:pPr lvl="1">
              <a:buClr>
                <a:schemeClr val="accent2">
                  <a:lumMod val="40000"/>
                  <a:lumOff val="60000"/>
                </a:schemeClr>
              </a:buClr>
              <a:buNone/>
            </a:pPr>
            <a:r>
              <a:rPr lang="en-US" dirty="0" smtClean="0"/>
              <a:t>(Terri </a:t>
            </a:r>
            <a:r>
              <a:rPr lang="en-US" dirty="0" err="1" smtClean="0"/>
              <a:t>Schiavo</a:t>
            </a:r>
            <a:r>
              <a:rPr lang="en-US" dirty="0" smtClean="0"/>
              <a:t> Life &amp; Hope Network, </a:t>
            </a:r>
            <a:r>
              <a:rPr lang="en-US" dirty="0" err="1" smtClean="0"/>
              <a:t>n.d</a:t>
            </a:r>
            <a:r>
              <a:rPr lang="en-US" dirty="0" smtClean="0"/>
              <a:t>.)</a:t>
            </a:r>
          </a:p>
        </p:txBody>
      </p:sp>
      <p:sp>
        <p:nvSpPr>
          <p:cNvPr id="5" name="TextBox 4"/>
          <p:cNvSpPr txBox="1"/>
          <p:nvPr/>
        </p:nvSpPr>
        <p:spPr>
          <a:xfrm>
            <a:off x="7010400" y="6248400"/>
            <a:ext cx="1322542"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njministries.org</a:t>
            </a:r>
            <a:endParaRPr lang="en-US" sz="1400" dirty="0">
              <a:latin typeface="Times New Roman" pitchFamily="18" charset="0"/>
              <a:cs typeface="Times New Roman" pitchFamily="18" charset="0"/>
            </a:endParaRPr>
          </a:p>
        </p:txBody>
      </p:sp>
      <p:pic>
        <p:nvPicPr>
          <p:cNvPr id="6" name="Picture 5" descr="thumbnailCA6OCFST.jpg"/>
          <p:cNvPicPr>
            <a:picLocks noChangeAspect="1"/>
          </p:cNvPicPr>
          <p:nvPr/>
        </p:nvPicPr>
        <p:blipFill>
          <a:blip r:embed="rId4" cstate="print"/>
          <a:stretch>
            <a:fillRect/>
          </a:stretch>
        </p:blipFill>
        <p:spPr>
          <a:xfrm>
            <a:off x="6019800" y="2667000"/>
            <a:ext cx="2828925" cy="33432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a:t>
            </a:r>
            <a:endParaRPr lang="en-US" dirty="0"/>
          </a:p>
        </p:txBody>
      </p:sp>
      <p:sp>
        <p:nvSpPr>
          <p:cNvPr id="4" name="TextBox 3"/>
          <p:cNvSpPr txBox="1"/>
          <p:nvPr/>
        </p:nvSpPr>
        <p:spPr>
          <a:xfrm>
            <a:off x="4953000" y="2362200"/>
            <a:ext cx="3886200" cy="3908762"/>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pPr lvl="1">
              <a:buClr>
                <a:schemeClr val="accent2">
                  <a:lumMod val="40000"/>
                  <a:lumOff val="60000"/>
                </a:schemeClr>
              </a:buClr>
            </a:pPr>
            <a:r>
              <a:rPr lang="en-US" sz="1400" dirty="0" smtClean="0">
                <a:latin typeface="Times New Roman" pitchFamily="18" charset="0"/>
                <a:cs typeface="Times New Roman" pitchFamily="18" charset="0"/>
              </a:rPr>
              <a:t>(Terri </a:t>
            </a:r>
            <a:r>
              <a:rPr lang="en-US" sz="1400" dirty="0" err="1" smtClean="0">
                <a:latin typeface="Times New Roman" pitchFamily="18" charset="0"/>
                <a:cs typeface="Times New Roman" pitchFamily="18" charset="0"/>
              </a:rPr>
              <a:t>Schiavo</a:t>
            </a:r>
            <a:r>
              <a:rPr lang="en-US" sz="1400" dirty="0" smtClean="0">
                <a:latin typeface="Times New Roman" pitchFamily="18" charset="0"/>
                <a:cs typeface="Times New Roman" pitchFamily="18" charset="0"/>
              </a:rPr>
              <a:t> Life &amp; Hope Network, </a:t>
            </a:r>
            <a:r>
              <a:rPr lang="en-US" sz="1400" dirty="0" err="1" smtClean="0">
                <a:latin typeface="Times New Roman" pitchFamily="18" charset="0"/>
                <a:cs typeface="Times New Roman" pitchFamily="18" charset="0"/>
              </a:rPr>
              <a:t>n.d</a:t>
            </a:r>
            <a:r>
              <a:rPr lang="en-US" sz="1400" dirty="0" smtClean="0">
                <a:latin typeface="Times New Roman" pitchFamily="18" charset="0"/>
                <a:cs typeface="Times New Roman" pitchFamily="18" charset="0"/>
              </a:rPr>
              <a:t>.)</a:t>
            </a:r>
          </a:p>
          <a:p>
            <a:pPr lvl="1">
              <a:buClr>
                <a:schemeClr val="accent2">
                  <a:lumMod val="40000"/>
                  <a:lumOff val="60000"/>
                </a:schemeClr>
              </a:buClr>
            </a:pPr>
            <a:endParaRPr lang="en-US" sz="2400" dirty="0" smtClean="0">
              <a:latin typeface="Times New Roman" pitchFamily="18" charset="0"/>
              <a:cs typeface="Times New Roman" pitchFamily="18" charset="0"/>
            </a:endParaRP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endParaRPr lang="en-US" dirty="0"/>
          </a:p>
        </p:txBody>
      </p:sp>
      <p:sp>
        <p:nvSpPr>
          <p:cNvPr id="5" name="Content Placeholder 4"/>
          <p:cNvSpPr>
            <a:spLocks noGrp="1"/>
          </p:cNvSpPr>
          <p:nvPr>
            <p:ph sz="quarter" idx="2"/>
          </p:nvPr>
        </p:nvSpPr>
        <p:spPr>
          <a:xfrm>
            <a:off x="228600" y="21336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buNone/>
            </a:pPr>
            <a:r>
              <a:rPr lang="en-US" sz="2000" dirty="0" smtClean="0"/>
              <a:t>	(</a:t>
            </a:r>
            <a:r>
              <a:rPr lang="en-US" sz="2000" dirty="0" err="1" smtClean="0"/>
              <a:t>Kollas</a:t>
            </a:r>
            <a:r>
              <a:rPr lang="en-US" sz="2000" dirty="0" smtClean="0"/>
              <a:t> &amp; Boyer-</a:t>
            </a:r>
            <a:r>
              <a:rPr lang="en-US" sz="2000" dirty="0" err="1" smtClean="0"/>
              <a:t>Kollas</a:t>
            </a:r>
            <a:r>
              <a:rPr lang="en-US" sz="2000" dirty="0" smtClean="0"/>
              <a:t>, 2006)</a:t>
            </a:r>
          </a:p>
          <a:p>
            <a:pPr>
              <a:buNone/>
            </a:pPr>
            <a:endParaRPr lang="en-US" sz="2000" dirty="0" smtClean="0">
              <a:latin typeface="Times New Roman" pitchFamily="18" charset="0"/>
              <a:cs typeface="Times New Roman" pitchFamily="18" charset="0"/>
            </a:endParaRP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3970318"/>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pPr>
              <a:buBlip>
                <a:blip r:embed="rId2"/>
              </a:buBlip>
            </a:pPr>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filed against obstetrician alleging failure to diagnose eating    disorder</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Michael reaches settlement in malpractice case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in excess of $1million</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$750,000 of settlement was placed in a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received $300,000 for personal losses</a:t>
            </a:r>
          </a:p>
          <a:p>
            <a:endParaRPr lang="en-US" dirty="0" smtClean="0">
              <a:latin typeface="Times New Roman" pitchFamily="18" charset="0"/>
              <a:cs typeface="Times New Roman" pitchFamily="18" charset="0"/>
            </a:endParaRPr>
          </a:p>
          <a:p>
            <a:endParaRPr lang="en-US" dirty="0"/>
          </a:p>
        </p:txBody>
      </p:sp>
      <p:sp>
        <p:nvSpPr>
          <p:cNvPr id="4" name="Rectangle 3"/>
          <p:cNvSpPr/>
          <p:nvPr/>
        </p:nvSpPr>
        <p:spPr>
          <a:xfrm>
            <a:off x="838200" y="5943600"/>
            <a:ext cx="3077830" cy="369332"/>
          </a:xfrm>
          <a:prstGeom prst="rect">
            <a:avLst/>
          </a:prstGeom>
        </p:spPr>
        <p:txBody>
          <a:bodyPr wrap="none">
            <a:spAutoFit/>
          </a:bodyPr>
          <a:lstStyle/>
          <a:p>
            <a:r>
              <a:rPr lang="en-US" dirty="0" smtClean="0"/>
              <a:t>(</a:t>
            </a:r>
            <a:r>
              <a:rPr lang="en-US" dirty="0" err="1" smtClean="0"/>
              <a:t>Kollas</a:t>
            </a:r>
            <a:r>
              <a:rPr lang="en-US" dirty="0" smtClean="0"/>
              <a:t> &amp; Boyer-</a:t>
            </a:r>
            <a:r>
              <a:rPr lang="en-US" dirty="0" err="1" smtClean="0"/>
              <a:t>Kollas</a:t>
            </a:r>
            <a:r>
              <a:rPr lang="en-US" dirty="0" smtClean="0"/>
              <a:t>, 2006)</a:t>
            </a:r>
            <a:endParaRPr lang="en-US" dirty="0"/>
          </a:p>
        </p:txBody>
      </p:sp>
      <p:pic>
        <p:nvPicPr>
          <p:cNvPr id="1026" name="Picture 2" descr="C:\Users\sheila\AppData\Local\Microsoft\Windows\Temporary Internet Files\Content.IE5\5R53TORL\MC900290674[1].wmf"/>
          <p:cNvPicPr>
            <a:picLocks noChangeAspect="1" noChangeArrowheads="1"/>
          </p:cNvPicPr>
          <p:nvPr/>
        </p:nvPicPr>
        <p:blipFill>
          <a:blip r:embed="rId3" cstate="print"/>
          <a:srcRect/>
          <a:stretch>
            <a:fillRect/>
          </a:stretch>
        </p:blipFill>
        <p:spPr bwMode="auto">
          <a:xfrm>
            <a:off x="6629400" y="4267200"/>
            <a:ext cx="1907263" cy="19389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1566</TotalTime>
  <Words>3020</Words>
  <Application>Microsoft Office PowerPoint</Application>
  <PresentationFormat>On-screen Show (4:3)</PresentationFormat>
  <Paragraphs>316</Paragraphs>
  <Slides>31</Slides>
  <Notes>16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Slide 1</vt:lpstr>
      <vt:lpstr>Schindler’s Perspective </vt:lpstr>
      <vt:lpstr>The Schindler Family</vt:lpstr>
      <vt:lpstr>The Schindler Family</vt:lpstr>
      <vt:lpstr>The Schindler Family</vt:lpstr>
      <vt:lpstr>Introduction</vt:lpstr>
      <vt:lpstr>Theresa Marie Schiavo </vt:lpstr>
      <vt:lpstr>Chronological Facts</vt:lpstr>
      <vt:lpstr>Chronological Facts (cont’d)</vt:lpstr>
      <vt:lpstr>Chronological Facts (cont’d)</vt:lpstr>
      <vt:lpstr>Chronological Facts (cont’d)</vt:lpstr>
      <vt:lpstr>Terri:  Rehab vs. No Rehab</vt:lpstr>
      <vt:lpstr>Chronological Facts (cont’d)</vt:lpstr>
      <vt:lpstr>Chronological Facts (cont’d)</vt:lpstr>
      <vt:lpstr>Chronological Facts (cont’d)</vt:lpstr>
      <vt:lpstr>  Key Elements of the Perspective</vt:lpstr>
      <vt:lpstr>  Key Elements of the Perspective (cont’d)</vt:lpstr>
      <vt:lpstr>Key Elements of the Perspective (cont’d)</vt:lpstr>
      <vt:lpstr>         Key Elements of the Perspective (cont’d)</vt:lpstr>
      <vt:lpstr>How much is “awareness”?</vt:lpstr>
      <vt:lpstr>Ethical Principles</vt:lpstr>
      <vt:lpstr>Ethical Principles (cont’d)</vt:lpstr>
      <vt:lpstr>Ethical Principles (cont’d)</vt:lpstr>
      <vt:lpstr>Ethical Principles (cont’d)</vt:lpstr>
      <vt:lpstr>Ethical Principles (cont’d)</vt:lpstr>
      <vt:lpstr>     Impact on Nursing</vt:lpstr>
      <vt:lpstr>Impact on Nursing (cont’d)</vt:lpstr>
      <vt:lpstr>Impact on Nursing (cont’d)</vt:lpstr>
      <vt:lpstr>Future Impact</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sheila roth</cp:lastModifiedBy>
  <cp:revision>168</cp:revision>
  <dcterms:created xsi:type="dcterms:W3CDTF">2011-11-13T18:39:27Z</dcterms:created>
  <dcterms:modified xsi:type="dcterms:W3CDTF">2011-11-16T23:08:08Z</dcterms:modified>
</cp:coreProperties>
</file>