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slideLayouts/slideLayout10.xml" ContentType="application/vnd.openxmlformats-officedocument.presentationml.slideLayout+xml"/>
  <Default Extension="gif" ContentType="image/gif"/>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Default Extension="jpeg" ContentType="image/jpeg"/>
  <Override PartName="/ppt/slideLayouts/slideLayout3.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7"/>
  </p:notesMasterIdLst>
  <p:sldIdLst>
    <p:sldId id="256" r:id="rId2"/>
    <p:sldId id="261" r:id="rId3"/>
    <p:sldId id="264" r:id="rId4"/>
    <p:sldId id="262" r:id="rId5"/>
    <p:sldId id="265" r:id="rId6"/>
    <p:sldId id="263" r:id="rId7"/>
    <p:sldId id="266" r:id="rId8"/>
    <p:sldId id="267" r:id="rId9"/>
    <p:sldId id="268" r:id="rId10"/>
    <p:sldId id="271" r:id="rId11"/>
    <p:sldId id="269" r:id="rId12"/>
    <p:sldId id="270" r:id="rId13"/>
    <p:sldId id="257" r:id="rId14"/>
    <p:sldId id="275" r:id="rId15"/>
    <p:sldId id="274" r:id="rId16"/>
    <p:sldId id="277" r:id="rId17"/>
    <p:sldId id="258" r:id="rId18"/>
    <p:sldId id="282" r:id="rId19"/>
    <p:sldId id="283" r:id="rId20"/>
    <p:sldId id="259" r:id="rId21"/>
    <p:sldId id="280" r:id="rId22"/>
    <p:sldId id="281" r:id="rId23"/>
    <p:sldId id="260" r:id="rId24"/>
    <p:sldId id="278" r:id="rId25"/>
    <p:sldId id="279" r:id="rId2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3011" autoAdjust="0"/>
  </p:normalViewPr>
  <p:slideViewPr>
    <p:cSldViewPr>
      <p:cViewPr>
        <p:scale>
          <a:sx n="75" d="100"/>
          <a:sy n="75" d="100"/>
        </p:scale>
        <p:origin x="-1236" y="7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622059A-F730-4938-8F69-31F082C87B1C}" type="datetimeFigureOut">
              <a:rPr lang="en-US" smtClean="0"/>
              <a:pPr/>
              <a:t>11/15/2011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386BA55-42C3-4AA9-889D-F6B04D829F4B}"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None/>
            </a:pPr>
            <a:r>
              <a:rPr lang="en-US" dirty="0" smtClean="0">
                <a:latin typeface="Times New Roman" pitchFamily="18" charset="0"/>
                <a:cs typeface="Times New Roman" pitchFamily="18" charset="0"/>
              </a:rPr>
              <a:t>Mary Schindler was married to Robert Schindler in January of 1963. </a:t>
            </a:r>
          </a:p>
          <a:p>
            <a:pPr>
              <a:buNone/>
            </a:pPr>
            <a:r>
              <a:rPr lang="en-US" dirty="0" smtClean="0">
                <a:latin typeface="Times New Roman" pitchFamily="18" charset="0"/>
                <a:cs typeface="Times New Roman" pitchFamily="18" charset="0"/>
              </a:rPr>
              <a:t>Daughter, Theresa Marie Schindler, was born a year later on December 3, 1963</a:t>
            </a:r>
          </a:p>
          <a:p>
            <a:pPr>
              <a:buNone/>
            </a:pPr>
            <a:r>
              <a:rPr lang="en-US" dirty="0" smtClean="0">
                <a:latin typeface="Times New Roman" pitchFamily="18" charset="0"/>
                <a:cs typeface="Times New Roman" pitchFamily="18" charset="0"/>
              </a:rPr>
              <a:t>Son, Robert or "Bobby," born in 1965</a:t>
            </a:r>
          </a:p>
          <a:p>
            <a:pPr>
              <a:buNone/>
            </a:pPr>
            <a:r>
              <a:rPr lang="en-US" dirty="0" smtClean="0">
                <a:latin typeface="Times New Roman" pitchFamily="18" charset="0"/>
                <a:cs typeface="Times New Roman" pitchFamily="18" charset="0"/>
              </a:rPr>
              <a:t>Daughter, Suzanne  born in 1968. </a:t>
            </a:r>
          </a:p>
          <a:p>
            <a:pPr>
              <a:buNone/>
            </a:pPr>
            <a:r>
              <a:rPr lang="en-US" dirty="0" smtClean="0">
                <a:latin typeface="Times New Roman" pitchFamily="18" charset="0"/>
                <a:cs typeface="Times New Roman" pitchFamily="18" charset="0"/>
              </a:rPr>
              <a:t>Typical Italian Catholic family - the children attended parochial elementary and high schools and the family attended Mass weekly.</a:t>
            </a:r>
          </a:p>
          <a:p>
            <a:pPr>
              <a:buNone/>
            </a:pPr>
            <a:r>
              <a:rPr lang="en-US" dirty="0" smtClean="0">
                <a:latin typeface="Times New Roman" pitchFamily="18" charset="0"/>
                <a:cs typeface="Times New Roman" pitchFamily="18" charset="0"/>
              </a:rPr>
              <a:t>Robert Schindler died August 2009</a:t>
            </a:r>
          </a:p>
          <a:p>
            <a:endParaRPr lang="en-US" dirty="0"/>
          </a:p>
        </p:txBody>
      </p:sp>
      <p:sp>
        <p:nvSpPr>
          <p:cNvPr id="4" name="Slide Number Placeholder 3"/>
          <p:cNvSpPr>
            <a:spLocks noGrp="1"/>
          </p:cNvSpPr>
          <p:nvPr>
            <p:ph type="sldNum" sz="quarter" idx="10"/>
          </p:nvPr>
        </p:nvSpPr>
        <p:spPr/>
        <p:txBody>
          <a:bodyPr/>
          <a:lstStyle/>
          <a:p>
            <a:fld id="{6386BA55-42C3-4AA9-889D-F6B04D829F4B}" type="slidenum">
              <a:rPr lang="en-US" smtClean="0"/>
              <a:pPr/>
              <a:t>10</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Before these cases, history showed protecting the liberty and autonomy of persons unable to make their own decisions was not a focus, but protecting</a:t>
            </a:r>
            <a:r>
              <a:rPr lang="en-US" baseline="0" dirty="0" smtClean="0"/>
              <a:t> liberties and self determination has been a foundation of our country, the United States since our Declaration of Independence was signed. Attempting to determine someone’s wishes and preferences beyond competence is complicated because the wishes are extracted from other people with feelings, emotions, and biases. Avoiding paternalism, slippery slope arguments, and quality versus sanctity of life judgments are the best approach in preserving autonomy, </a:t>
            </a:r>
            <a:r>
              <a:rPr lang="en-US" baseline="0" dirty="0" err="1" smtClean="0"/>
              <a:t>nonmaleficence</a:t>
            </a:r>
            <a:r>
              <a:rPr lang="en-US" baseline="0" dirty="0" smtClean="0"/>
              <a:t>, </a:t>
            </a:r>
            <a:r>
              <a:rPr lang="en-US" baseline="0" dirty="0" err="1" smtClean="0"/>
              <a:t>benficence</a:t>
            </a:r>
            <a:r>
              <a:rPr lang="en-US" baseline="0" dirty="0" smtClean="0"/>
              <a:t>, and justice. Self determination is the priority as a fundamental ethical principle in end of life care in protecting the rights of individuals and wide moral pluralism. </a:t>
            </a:r>
            <a:endParaRPr lang="en-US" dirty="0" smtClean="0"/>
          </a:p>
          <a:p>
            <a:endParaRPr lang="en-US" dirty="0"/>
          </a:p>
        </p:txBody>
      </p:sp>
      <p:sp>
        <p:nvSpPr>
          <p:cNvPr id="4" name="Slide Number Placeholder 3"/>
          <p:cNvSpPr>
            <a:spLocks noGrp="1"/>
          </p:cNvSpPr>
          <p:nvPr>
            <p:ph type="sldNum" sz="quarter" idx="10"/>
          </p:nvPr>
        </p:nvSpPr>
        <p:spPr/>
        <p:txBody>
          <a:bodyPr/>
          <a:lstStyle/>
          <a:p>
            <a:fld id="{6386BA55-42C3-4AA9-889D-F6B04D829F4B}" type="slidenum">
              <a:rPr lang="en-US" smtClean="0"/>
              <a:pPr/>
              <a:t>19</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Nurses face</a:t>
            </a:r>
            <a:r>
              <a:rPr lang="en-US" baseline="0" dirty="0" smtClean="0"/>
              <a:t> moral conflicts and distress.  Should they keep giving such things as a morphine infusion that can cause respiratory depression?  Fear of hastening death.</a:t>
            </a:r>
          </a:p>
          <a:p>
            <a:endParaRPr lang="en-US" baseline="0" dirty="0" smtClean="0"/>
          </a:p>
          <a:p>
            <a:r>
              <a:rPr lang="en-US" baseline="0" dirty="0" smtClean="0"/>
              <a:t>Should they assist in withdrawal or withholding of artificial nutrition and hydration?  Some may feel it is cruel and killing patients.</a:t>
            </a:r>
          </a:p>
          <a:p>
            <a:r>
              <a:rPr lang="en-US" baseline="0" dirty="0" smtClean="0"/>
              <a:t>Allow nurses the ability to cry and express own feelings of grief with family.  (Butts &amp; Rich, 2008)</a:t>
            </a:r>
            <a:endParaRPr lang="en-US" dirty="0" smtClean="0"/>
          </a:p>
          <a:p>
            <a:endParaRPr lang="en-US" dirty="0"/>
          </a:p>
        </p:txBody>
      </p:sp>
      <p:sp>
        <p:nvSpPr>
          <p:cNvPr id="4" name="Slide Number Placeholder 3"/>
          <p:cNvSpPr>
            <a:spLocks noGrp="1"/>
          </p:cNvSpPr>
          <p:nvPr>
            <p:ph type="sldNum" sz="quarter" idx="10"/>
          </p:nvPr>
        </p:nvSpPr>
        <p:spPr/>
        <p:txBody>
          <a:bodyPr/>
          <a:lstStyle/>
          <a:p>
            <a:fld id="{6386BA55-42C3-4AA9-889D-F6B04D829F4B}" type="slidenum">
              <a:rPr lang="en-US" smtClean="0"/>
              <a:pPr/>
              <a:t>20</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Probably</a:t>
            </a:r>
            <a:r>
              <a:rPr lang="en-US" baseline="0" dirty="0" smtClean="0"/>
              <a:t> the biggest moral distress was the nurses participation in the withdrawal of artificial nutrition.  Although nurses have an obligation to provide compassionate and palliative care, the nurse also has a right to withdraw from treating and caring for a dying patient as long as another nurse has assumed that patient’s care.</a:t>
            </a:r>
            <a:endParaRPr lang="en-US" dirty="0" smtClean="0"/>
          </a:p>
          <a:p>
            <a:endParaRPr lang="en-US" dirty="0" smtClean="0"/>
          </a:p>
          <a:p>
            <a:endParaRPr lang="en-US" dirty="0"/>
          </a:p>
        </p:txBody>
      </p:sp>
      <p:sp>
        <p:nvSpPr>
          <p:cNvPr id="4" name="Slide Number Placeholder 3"/>
          <p:cNvSpPr>
            <a:spLocks noGrp="1"/>
          </p:cNvSpPr>
          <p:nvPr>
            <p:ph type="sldNum" sz="quarter" idx="10"/>
          </p:nvPr>
        </p:nvSpPr>
        <p:spPr/>
        <p:txBody>
          <a:bodyPr/>
          <a:lstStyle/>
          <a:p>
            <a:fld id="{6386BA55-42C3-4AA9-889D-F6B04D829F4B}" type="slidenum">
              <a:rPr lang="en-US" smtClean="0"/>
              <a:pPr/>
              <a:t>21</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Death can be a positive experience with compassionate acts.</a:t>
            </a:r>
          </a:p>
          <a:p>
            <a:endParaRPr lang="en-US" dirty="0"/>
          </a:p>
        </p:txBody>
      </p:sp>
      <p:sp>
        <p:nvSpPr>
          <p:cNvPr id="4" name="Slide Number Placeholder 3"/>
          <p:cNvSpPr>
            <a:spLocks noGrp="1"/>
          </p:cNvSpPr>
          <p:nvPr>
            <p:ph type="sldNum" sz="quarter" idx="10"/>
          </p:nvPr>
        </p:nvSpPr>
        <p:spPr/>
        <p:txBody>
          <a:bodyPr/>
          <a:lstStyle/>
          <a:p>
            <a:fld id="{6386BA55-42C3-4AA9-889D-F6B04D829F4B}" type="slidenum">
              <a:rPr lang="en-US" smtClean="0"/>
              <a:pPr/>
              <a:t>22</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Suzanne Schindler, the youngest daughter of Bob and Mary Schindler. is Co-Executive Director of Life &amp; Hope Network</a:t>
            </a:r>
          </a:p>
          <a:p>
            <a:r>
              <a:rPr lang="en-US" dirty="0" smtClean="0"/>
              <a:t>Moved with her family to St. Petersburg, Florida</a:t>
            </a:r>
          </a:p>
          <a:p>
            <a:r>
              <a:rPr lang="en-US" dirty="0" smtClean="0"/>
              <a:t>Graduated with a Bachelor of Science in Business from the University of South Florida </a:t>
            </a:r>
          </a:p>
          <a:p>
            <a:r>
              <a:rPr lang="en-US" dirty="0" smtClean="0"/>
              <a:t>Stockbroker with TD Waterhouse.</a:t>
            </a:r>
          </a:p>
          <a:p>
            <a:r>
              <a:rPr lang="en-US" dirty="0" smtClean="0"/>
              <a:t>Her life drastically changed February of 1990 when sister, Terri </a:t>
            </a:r>
            <a:r>
              <a:rPr lang="en-US" dirty="0" err="1" smtClean="0"/>
              <a:t>Schiavo</a:t>
            </a:r>
            <a:r>
              <a:rPr lang="en-US" dirty="0" smtClean="0"/>
              <a:t>, collapsed</a:t>
            </a:r>
          </a:p>
          <a:p>
            <a:r>
              <a:rPr lang="en-US" dirty="0" smtClean="0"/>
              <a:t>Has spoken on national television and radio programs including </a:t>
            </a:r>
            <a:r>
              <a:rPr lang="en-US" i="1" dirty="0" err="1" smtClean="0"/>
              <a:t>Hannity</a:t>
            </a:r>
            <a:r>
              <a:rPr lang="en-US" i="1" dirty="0" smtClean="0"/>
              <a:t> &amp; </a:t>
            </a:r>
            <a:r>
              <a:rPr lang="en-US" i="1" dirty="0" err="1" smtClean="0"/>
              <a:t>Colmes</a:t>
            </a:r>
            <a:r>
              <a:rPr lang="en-US" i="1" dirty="0" smtClean="0"/>
              <a:t>, the Oprah Winfrey Show, The Glenn Beck Show, Good Morning America, The Early Show, The Today Show, Dateline NBC, the 700 Club, EWTN</a:t>
            </a:r>
            <a:r>
              <a:rPr lang="en-US" dirty="0" smtClean="0"/>
              <a:t> and many others.</a:t>
            </a:r>
          </a:p>
          <a:p>
            <a:endParaRPr lang="en-US" dirty="0"/>
          </a:p>
        </p:txBody>
      </p:sp>
      <p:sp>
        <p:nvSpPr>
          <p:cNvPr id="4" name="Slide Number Placeholder 3"/>
          <p:cNvSpPr>
            <a:spLocks noGrp="1"/>
          </p:cNvSpPr>
          <p:nvPr>
            <p:ph type="sldNum" sz="quarter" idx="10"/>
          </p:nvPr>
        </p:nvSpPr>
        <p:spPr/>
        <p:txBody>
          <a:bodyPr/>
          <a:lstStyle/>
          <a:p>
            <a:fld id="{6386BA55-42C3-4AA9-889D-F6B04D829F4B}" type="slidenum">
              <a:rPr lang="en-US" smtClean="0"/>
              <a:pPr/>
              <a:t>11</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Bobby Schindler is the Executive Director of the Terri </a:t>
            </a:r>
            <a:r>
              <a:rPr lang="en-US" dirty="0" err="1" smtClean="0"/>
              <a:t>Schiavo</a:t>
            </a:r>
            <a:r>
              <a:rPr lang="en-US" dirty="0" smtClean="0"/>
              <a:t> Life &amp; Hope Network which works to protect the lives of the medically vulnerable and disabled from the threat of euthanasia. The Terri </a:t>
            </a:r>
            <a:r>
              <a:rPr lang="en-US" dirty="0" err="1" smtClean="0"/>
              <a:t>Schiavo</a:t>
            </a:r>
            <a:r>
              <a:rPr lang="en-US" dirty="0" smtClean="0"/>
              <a:t> Life &amp; Hope Network was the 2009-2010 recipient of the Gerard Health Life Prizes Award. The only son of Bob and Mary Schindler, Bobby was born and raised just outside of Philadelphia, Pennsylvania with his sisters, Terri and Suzanne. After his graduation from LaSalle University with a Bachelor of Science degree in marketing, Bobby went on to obtain a degree in meteorology from Florida State University.</a:t>
            </a:r>
          </a:p>
          <a:p>
            <a:r>
              <a:rPr lang="en-US" dirty="0" smtClean="0"/>
              <a:t>Bobby's life took a dramatic and unexpected turn in February of 1990 when his older sister, Terri, suddenly collapsed and was left with a profound brain injury.</a:t>
            </a:r>
          </a:p>
          <a:p>
            <a:endParaRPr lang="en-US" dirty="0"/>
          </a:p>
        </p:txBody>
      </p:sp>
      <p:sp>
        <p:nvSpPr>
          <p:cNvPr id="4" name="Slide Number Placeholder 3"/>
          <p:cNvSpPr>
            <a:spLocks noGrp="1"/>
          </p:cNvSpPr>
          <p:nvPr>
            <p:ph type="sldNum" sz="quarter" idx="10"/>
          </p:nvPr>
        </p:nvSpPr>
        <p:spPr/>
        <p:txBody>
          <a:bodyPr/>
          <a:lstStyle/>
          <a:p>
            <a:fld id="{6386BA55-42C3-4AA9-889D-F6B04D829F4B}" type="slidenum">
              <a:rPr lang="en-US" smtClean="0"/>
              <a:pPr/>
              <a:t>12</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None/>
            </a:pPr>
            <a:r>
              <a:rPr lang="en-US" sz="1200" dirty="0" smtClean="0">
                <a:latin typeface="Times New Roman" pitchFamily="18" charset="0"/>
                <a:cs typeface="Times New Roman" pitchFamily="18" charset="0"/>
              </a:rPr>
              <a:t>Removing the PEG tube is abuse and neglect. (</a:t>
            </a:r>
            <a:r>
              <a:rPr lang="en-US" sz="1200" dirty="0" err="1" smtClean="0">
                <a:latin typeface="Times New Roman" pitchFamily="18" charset="0"/>
                <a:cs typeface="Times New Roman" pitchFamily="18" charset="0"/>
              </a:rPr>
              <a:t>Klugman</a:t>
            </a:r>
            <a:r>
              <a:rPr lang="en-US" sz="1200" dirty="0" smtClean="0">
                <a:latin typeface="Times New Roman" pitchFamily="18" charset="0"/>
                <a:cs typeface="Times New Roman" pitchFamily="18" charset="0"/>
              </a:rPr>
              <a:t>, 2006)</a:t>
            </a:r>
          </a:p>
          <a:p>
            <a:pPr>
              <a:buNone/>
            </a:pPr>
            <a:r>
              <a:rPr lang="en-US" sz="1200" dirty="0" smtClean="0">
                <a:latin typeface="Times New Roman" pitchFamily="18" charset="0"/>
                <a:cs typeface="Times New Roman" pitchFamily="18" charset="0"/>
              </a:rPr>
              <a:t>Catholic Church also against the tube removal: Pope Paul John II spoke out saying that all patients must receive nutrition and hydration.</a:t>
            </a:r>
            <a:r>
              <a:rPr lang="en-US" sz="1200" baseline="0" dirty="0" smtClean="0">
                <a:latin typeface="Times New Roman" pitchFamily="18" charset="0"/>
                <a:cs typeface="Times New Roman" pitchFamily="18" charset="0"/>
              </a:rPr>
              <a:t>  (</a:t>
            </a:r>
            <a:r>
              <a:rPr lang="en-US" sz="1200" baseline="0" dirty="0" err="1" smtClean="0">
                <a:latin typeface="Times New Roman" pitchFamily="18" charset="0"/>
                <a:cs typeface="Times New Roman" pitchFamily="18" charset="0"/>
              </a:rPr>
              <a:t>Klugman</a:t>
            </a:r>
            <a:r>
              <a:rPr lang="en-US" sz="1200" baseline="0" dirty="0" smtClean="0">
                <a:latin typeface="Times New Roman" pitchFamily="18" charset="0"/>
                <a:cs typeface="Times New Roman" pitchFamily="18" charset="0"/>
              </a:rPr>
              <a:t>, 2006)</a:t>
            </a:r>
            <a:endParaRPr lang="en-US" sz="1200" dirty="0" smtClean="0">
              <a:latin typeface="Times New Roman" pitchFamily="18" charset="0"/>
              <a:cs typeface="Times New Roman" pitchFamily="18" charset="0"/>
            </a:endParaRPr>
          </a:p>
          <a:p>
            <a:pPr>
              <a:buNone/>
            </a:pPr>
            <a:r>
              <a:rPr lang="en-US" sz="1200" dirty="0" smtClean="0">
                <a:latin typeface="Times New Roman" pitchFamily="18" charset="0"/>
                <a:cs typeface="Times New Roman" pitchFamily="18" charset="0"/>
              </a:rPr>
              <a:t>Terri would choose not to “commit a sin of the gravest proportions by foregoing treatment to effect her own death in defiance of her religious faith's express  and recent instructions to the contrary.” (</a:t>
            </a:r>
            <a:r>
              <a:rPr lang="en-US" sz="1200" dirty="0" err="1" smtClean="0">
                <a:latin typeface="Times New Roman" pitchFamily="18" charset="0"/>
                <a:cs typeface="Times New Roman" pitchFamily="18" charset="0"/>
              </a:rPr>
              <a:t>Klugman</a:t>
            </a:r>
            <a:r>
              <a:rPr lang="en-US" sz="1200" dirty="0" smtClean="0">
                <a:latin typeface="Times New Roman" pitchFamily="18" charset="0"/>
                <a:cs typeface="Times New Roman" pitchFamily="18" charset="0"/>
              </a:rPr>
              <a:t>,</a:t>
            </a:r>
            <a:r>
              <a:rPr lang="en-US" sz="1200" baseline="0" dirty="0" smtClean="0">
                <a:latin typeface="Times New Roman" pitchFamily="18" charset="0"/>
                <a:cs typeface="Times New Roman" pitchFamily="18" charset="0"/>
              </a:rPr>
              <a:t> 2006)</a:t>
            </a:r>
            <a:endParaRPr lang="en-US" sz="1200" dirty="0" smtClean="0">
              <a:latin typeface="Times New Roman" pitchFamily="18" charset="0"/>
              <a:cs typeface="Times New Roman" pitchFamily="18" charset="0"/>
            </a:endParaRPr>
          </a:p>
          <a:p>
            <a:pPr>
              <a:buNone/>
            </a:pPr>
            <a:r>
              <a:rPr lang="en-US" sz="1200" dirty="0" smtClean="0">
                <a:latin typeface="Times New Roman" pitchFamily="18" charset="0"/>
                <a:cs typeface="Times New Roman" pitchFamily="18" charset="0"/>
              </a:rPr>
              <a:t>Starving Terri to death is murder (</a:t>
            </a:r>
            <a:r>
              <a:rPr lang="en-US" sz="1200" dirty="0" err="1" smtClean="0">
                <a:latin typeface="Times New Roman" pitchFamily="18" charset="0"/>
                <a:cs typeface="Times New Roman" pitchFamily="18" charset="0"/>
              </a:rPr>
              <a:t>Klugman</a:t>
            </a:r>
            <a:r>
              <a:rPr lang="en-US" sz="1200" dirty="0" smtClean="0">
                <a:latin typeface="Times New Roman" pitchFamily="18" charset="0"/>
                <a:cs typeface="Times New Roman" pitchFamily="18" charset="0"/>
              </a:rPr>
              <a:t>, 2006)</a:t>
            </a:r>
          </a:p>
          <a:p>
            <a:pPr>
              <a:buNone/>
            </a:pPr>
            <a:r>
              <a:rPr lang="en-US" sz="1200" dirty="0" smtClean="0">
                <a:latin typeface="Times New Roman" pitchFamily="18" charset="0"/>
                <a:cs typeface="Times New Roman" pitchFamily="18" charset="0"/>
              </a:rPr>
              <a:t>Majority view does not correspond with morality. Public opinion polls change frequently, but morality of life and death does not change.  (</a:t>
            </a:r>
            <a:r>
              <a:rPr lang="en-US" sz="1200" dirty="0" err="1" smtClean="0">
                <a:latin typeface="Times New Roman" pitchFamily="18" charset="0"/>
                <a:cs typeface="Times New Roman" pitchFamily="18" charset="0"/>
              </a:rPr>
              <a:t>Klugman</a:t>
            </a:r>
            <a:r>
              <a:rPr lang="en-US" sz="1200" dirty="0" smtClean="0">
                <a:latin typeface="Times New Roman" pitchFamily="18" charset="0"/>
                <a:cs typeface="Times New Roman" pitchFamily="18" charset="0"/>
              </a:rPr>
              <a:t>, 2006)</a:t>
            </a:r>
            <a:endParaRPr lang="en-US" dirty="0"/>
          </a:p>
        </p:txBody>
      </p:sp>
      <p:sp>
        <p:nvSpPr>
          <p:cNvPr id="4" name="Slide Number Placeholder 3"/>
          <p:cNvSpPr>
            <a:spLocks noGrp="1"/>
          </p:cNvSpPr>
          <p:nvPr>
            <p:ph type="sldNum" sz="quarter" idx="10"/>
          </p:nvPr>
        </p:nvSpPr>
        <p:spPr/>
        <p:txBody>
          <a:bodyPr/>
          <a:lstStyle/>
          <a:p>
            <a:fld id="{6386BA55-42C3-4AA9-889D-F6B04D829F4B}" type="slidenum">
              <a:rPr lang="en-US" smtClean="0"/>
              <a:pPr/>
              <a:t>13</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baseline="0" dirty="0" smtClean="0">
                <a:solidFill>
                  <a:schemeClr val="tx1"/>
                </a:solidFill>
                <a:latin typeface="+mn-lt"/>
                <a:ea typeface="+mn-ea"/>
                <a:cs typeface="+mn-cs"/>
              </a:rPr>
              <a:t>Misdiagnosis is common with rates of misdiagnosis ranging from 18 to 43 percent. One of the most common errors was failure of the physician to take into account that the patient was either blind or had severe visual impairment, which impairs the patient’s tracking with their eyes (</a:t>
            </a:r>
            <a:r>
              <a:rPr lang="en-US" sz="1200" kern="1200" baseline="0" dirty="0" err="1" smtClean="0">
                <a:solidFill>
                  <a:schemeClr val="tx1"/>
                </a:solidFill>
                <a:latin typeface="+mn-lt"/>
                <a:ea typeface="+mn-ea"/>
                <a:cs typeface="+mn-cs"/>
              </a:rPr>
              <a:t>Huntoon</a:t>
            </a:r>
            <a:r>
              <a:rPr lang="en-US" sz="1200" kern="1200" baseline="0" dirty="0" smtClean="0">
                <a:solidFill>
                  <a:schemeClr val="tx1"/>
                </a:solidFill>
                <a:latin typeface="+mn-lt"/>
                <a:ea typeface="+mn-ea"/>
                <a:cs typeface="+mn-cs"/>
              </a:rPr>
              <a:t>, 2005).</a:t>
            </a:r>
          </a:p>
          <a:p>
            <a:endParaRPr lang="en-US" sz="1200" kern="1200" baseline="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err="1" smtClean="0">
                <a:solidFill>
                  <a:schemeClr val="tx1"/>
                </a:solidFill>
                <a:latin typeface="+mn-lt"/>
                <a:ea typeface="+mn-ea"/>
                <a:cs typeface="+mn-cs"/>
              </a:rPr>
              <a:t>Huntoon</a:t>
            </a:r>
            <a:r>
              <a:rPr lang="en-US" sz="1200" kern="1200" dirty="0" smtClean="0">
                <a:solidFill>
                  <a:schemeClr val="tx1"/>
                </a:solidFill>
                <a:latin typeface="+mn-lt"/>
                <a:ea typeface="+mn-ea"/>
                <a:cs typeface="+mn-cs"/>
              </a:rPr>
              <a:t>, L. (2005). The perilous vegetative state.  </a:t>
            </a:r>
            <a:r>
              <a:rPr lang="en-US" sz="1200" i="1" kern="1200" dirty="0" smtClean="0">
                <a:solidFill>
                  <a:schemeClr val="tx1"/>
                </a:solidFill>
                <a:latin typeface="+mn-lt"/>
                <a:ea typeface="+mn-ea"/>
                <a:cs typeface="+mn-cs"/>
              </a:rPr>
              <a:t>Journal of American Physicians and Surgeons</a:t>
            </a:r>
            <a:r>
              <a:rPr lang="en-US" sz="1200" kern="1200" dirty="0" smtClean="0">
                <a:solidFill>
                  <a:schemeClr val="tx1"/>
                </a:solidFill>
                <a:latin typeface="+mn-lt"/>
                <a:ea typeface="+mn-ea"/>
                <a:cs typeface="+mn-cs"/>
              </a:rPr>
              <a:t> </a:t>
            </a:r>
            <a:r>
              <a:rPr lang="en-US" sz="1200" i="1" kern="1200" dirty="0" smtClean="0">
                <a:solidFill>
                  <a:schemeClr val="tx1"/>
                </a:solidFill>
                <a:latin typeface="+mn-lt"/>
                <a:ea typeface="+mn-ea"/>
                <a:cs typeface="+mn-cs"/>
              </a:rPr>
              <a:t>10</a:t>
            </a:r>
            <a:r>
              <a:rPr lang="en-US" sz="1200" kern="1200" dirty="0" smtClean="0">
                <a:solidFill>
                  <a:schemeClr val="tx1"/>
                </a:solidFill>
                <a:latin typeface="+mn-lt"/>
                <a:ea typeface="+mn-ea"/>
                <a:cs typeface="+mn-cs"/>
              </a:rPr>
              <a:t>(2)</a:t>
            </a:r>
            <a:r>
              <a:rPr lang="en-US" sz="1200" b="1" kern="1200" dirty="0" smtClean="0">
                <a:solidFill>
                  <a:schemeClr val="tx1"/>
                </a:solidFill>
                <a:latin typeface="+mn-lt"/>
                <a:ea typeface="+mn-ea"/>
                <a:cs typeface="+mn-cs"/>
              </a:rPr>
              <a:t>, </a:t>
            </a:r>
            <a:r>
              <a:rPr lang="en-US" sz="1200" kern="1200" dirty="0" smtClean="0">
                <a:solidFill>
                  <a:schemeClr val="tx1"/>
                </a:solidFill>
                <a:latin typeface="+mn-lt"/>
                <a:ea typeface="+mn-ea"/>
                <a:cs typeface="+mn-cs"/>
              </a:rPr>
              <a:t>35-36.</a:t>
            </a:r>
            <a:r>
              <a:rPr lang="en-US" sz="1200" b="1" kern="1200" dirty="0" smtClean="0">
                <a:solidFill>
                  <a:schemeClr val="tx1"/>
                </a:solidFill>
                <a:latin typeface="+mn-lt"/>
                <a:ea typeface="+mn-ea"/>
                <a:cs typeface="+mn-cs"/>
              </a:rPr>
              <a:t> </a:t>
            </a:r>
            <a:endParaRPr lang="en-US" sz="1200" kern="1200" dirty="0" smtClean="0">
              <a:solidFill>
                <a:schemeClr val="tx1"/>
              </a:solidFill>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6386BA55-42C3-4AA9-889D-F6B04D829F4B}" type="slidenum">
              <a:rPr lang="en-US" smtClean="0"/>
              <a:pPr/>
              <a:t>14</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Terri’s “in a state of “minimal consciousness” (Merrell, 2009)</a:t>
            </a:r>
          </a:p>
          <a:p>
            <a:r>
              <a:rPr lang="en-US" dirty="0" smtClean="0"/>
              <a:t>George Bush told a crowd in Tucson, Arizona: “Democrats and Republicans in Congress came together last night to give Terri </a:t>
            </a:r>
            <a:r>
              <a:rPr lang="en-US" dirty="0" err="1" smtClean="0"/>
              <a:t>Schiavo’s</a:t>
            </a:r>
            <a:r>
              <a:rPr lang="en-US" dirty="0" smtClean="0"/>
              <a:t> parents another opportunity to save their daughter’s </a:t>
            </a:r>
            <a:r>
              <a:rPr lang="en-US" dirty="0" err="1" smtClean="0"/>
              <a:t>life.This</a:t>
            </a:r>
            <a:r>
              <a:rPr lang="en-US" dirty="0" smtClean="0"/>
              <a:t> is a complex case with serious issues but, in </a:t>
            </a:r>
            <a:r>
              <a:rPr lang="en-US" dirty="0" err="1" smtClean="0"/>
              <a:t>nextraordinary</a:t>
            </a:r>
            <a:r>
              <a:rPr lang="en-US" dirty="0" smtClean="0"/>
              <a:t> circumstances like this, it is always wise to err on the side of life” (Merrill, 2009)</a:t>
            </a:r>
          </a:p>
          <a:p>
            <a:endParaRPr lang="en-US" dirty="0"/>
          </a:p>
        </p:txBody>
      </p:sp>
      <p:sp>
        <p:nvSpPr>
          <p:cNvPr id="4" name="Slide Number Placeholder 3"/>
          <p:cNvSpPr>
            <a:spLocks noGrp="1"/>
          </p:cNvSpPr>
          <p:nvPr>
            <p:ph type="sldNum" sz="quarter" idx="10"/>
          </p:nvPr>
        </p:nvSpPr>
        <p:spPr/>
        <p:txBody>
          <a:bodyPr/>
          <a:lstStyle/>
          <a:p>
            <a:fld id="{6386BA55-42C3-4AA9-889D-F6B04D829F4B}" type="slidenum">
              <a:rPr lang="en-US" smtClean="0"/>
              <a:pPr/>
              <a:t>15</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None/>
            </a:pPr>
            <a:r>
              <a:rPr lang="en-US" sz="1200" dirty="0" smtClean="0">
                <a:latin typeface="Times New Roman" pitchFamily="18" charset="0"/>
                <a:cs typeface="Times New Roman" pitchFamily="18" charset="0"/>
              </a:rPr>
              <a:t>“No one can say exactly how much awareness a patient must display in order to qualify for continued food and water. </a:t>
            </a:r>
          </a:p>
          <a:p>
            <a:pPr>
              <a:buNone/>
            </a:pPr>
            <a:r>
              <a:rPr lang="en-US" sz="1200" dirty="0" smtClean="0">
                <a:latin typeface="Times New Roman" pitchFamily="18" charset="0"/>
                <a:cs typeface="Times New Roman" pitchFamily="18" charset="0"/>
              </a:rPr>
              <a:t>Is a smile in response to a </a:t>
            </a:r>
            <a:r>
              <a:rPr lang="en-US" sz="1200" dirty="0" err="1" smtClean="0">
                <a:latin typeface="Times New Roman" pitchFamily="18" charset="0"/>
                <a:cs typeface="Times New Roman" pitchFamily="18" charset="0"/>
              </a:rPr>
              <a:t>mother.s</a:t>
            </a:r>
            <a:r>
              <a:rPr lang="en-US" sz="1200" dirty="0" smtClean="0">
                <a:latin typeface="Times New Roman" pitchFamily="18" charset="0"/>
                <a:cs typeface="Times New Roman" pitchFamily="18" charset="0"/>
              </a:rPr>
              <a:t> kind words sufficient? </a:t>
            </a:r>
          </a:p>
          <a:p>
            <a:pPr>
              <a:buNone/>
            </a:pPr>
            <a:r>
              <a:rPr lang="en-US" sz="1200" dirty="0" smtClean="0">
                <a:latin typeface="Times New Roman" pitchFamily="18" charset="0"/>
                <a:cs typeface="Times New Roman" pitchFamily="18" charset="0"/>
              </a:rPr>
              <a:t>Is visually tracking a balloon over a sustained period enough? </a:t>
            </a:r>
          </a:p>
          <a:p>
            <a:pPr>
              <a:buNone/>
            </a:pPr>
            <a:r>
              <a:rPr lang="en-US" sz="1200" dirty="0" smtClean="0">
                <a:latin typeface="Times New Roman" pitchFamily="18" charset="0"/>
                <a:cs typeface="Times New Roman" pitchFamily="18" charset="0"/>
              </a:rPr>
              <a:t>What about grimacing and turning </a:t>
            </a:r>
            <a:r>
              <a:rPr lang="en-US" sz="1200" dirty="0" err="1" smtClean="0">
                <a:latin typeface="Times New Roman" pitchFamily="18" charset="0"/>
                <a:cs typeface="Times New Roman" pitchFamily="18" charset="0"/>
              </a:rPr>
              <a:t>one”s</a:t>
            </a:r>
            <a:r>
              <a:rPr lang="en-US" sz="1200" dirty="0" smtClean="0">
                <a:latin typeface="Times New Roman" pitchFamily="18" charset="0"/>
                <a:cs typeface="Times New Roman" pitchFamily="18" charset="0"/>
              </a:rPr>
              <a:t> head away from an unwanted swab around the mouth? </a:t>
            </a:r>
          </a:p>
          <a:p>
            <a:pPr>
              <a:buNone/>
            </a:pPr>
            <a:r>
              <a:rPr lang="en-US" sz="1200" dirty="0" smtClean="0">
                <a:latin typeface="Times New Roman" pitchFamily="18" charset="0"/>
                <a:cs typeface="Times New Roman" pitchFamily="18" charset="0"/>
              </a:rPr>
              <a:t>What happens if the patient is tired from physical therapy or a bath when the doctor comes by to evaluate?</a:t>
            </a:r>
          </a:p>
          <a:p>
            <a:pPr>
              <a:buNone/>
            </a:pPr>
            <a:r>
              <a:rPr lang="en-US" sz="1200" dirty="0" smtClean="0">
                <a:latin typeface="Times New Roman" pitchFamily="18" charset="0"/>
                <a:cs typeface="Times New Roman" pitchFamily="18" charset="0"/>
              </a:rPr>
              <a:t>You have the right to remain silent and not respond, but if you choose not to respond or are unable to respond, your food and water may be taken away by a court of law” (</a:t>
            </a:r>
            <a:r>
              <a:rPr lang="en-US" sz="1200" dirty="0" err="1" smtClean="0">
                <a:latin typeface="Times New Roman" pitchFamily="18" charset="0"/>
                <a:cs typeface="Times New Roman" pitchFamily="18" charset="0"/>
              </a:rPr>
              <a:t>Huntoon</a:t>
            </a:r>
            <a:r>
              <a:rPr lang="en-US" sz="1200" dirty="0" smtClean="0">
                <a:latin typeface="Times New Roman" pitchFamily="18" charset="0"/>
                <a:cs typeface="Times New Roman" pitchFamily="18" charset="0"/>
              </a:rPr>
              <a:t>, 2005)</a:t>
            </a:r>
          </a:p>
          <a:p>
            <a:pPr>
              <a:spcBef>
                <a:spcPts val="0"/>
              </a:spcBef>
              <a:buClrTx/>
              <a:buSzTx/>
              <a:defRPr/>
            </a:pPr>
            <a:endParaRPr lang="en-US" sz="1200" dirty="0" smtClean="0"/>
          </a:p>
          <a:p>
            <a:pPr>
              <a:spcBef>
                <a:spcPts val="0"/>
              </a:spcBef>
              <a:buClrTx/>
              <a:buSzTx/>
              <a:defRPr/>
            </a:pPr>
            <a:r>
              <a:rPr lang="en-US" sz="1200" dirty="0" err="1" smtClean="0"/>
              <a:t>Huntoon</a:t>
            </a:r>
            <a:r>
              <a:rPr lang="en-US" sz="1200" dirty="0" smtClean="0"/>
              <a:t>, L. (2005). The perilous vegetative state.  </a:t>
            </a:r>
            <a:r>
              <a:rPr lang="en-US" sz="1200" i="1" dirty="0" smtClean="0"/>
              <a:t>Journal of American Physicians and Surgeons</a:t>
            </a:r>
            <a:r>
              <a:rPr lang="en-US" sz="1200" dirty="0" smtClean="0"/>
              <a:t> </a:t>
            </a:r>
            <a:r>
              <a:rPr lang="en-US" sz="1200" i="1" dirty="0" smtClean="0"/>
              <a:t>10</a:t>
            </a:r>
            <a:r>
              <a:rPr lang="en-US" sz="1200" dirty="0" smtClean="0"/>
              <a:t>(2)</a:t>
            </a:r>
            <a:r>
              <a:rPr lang="en-US" sz="1200" b="1" dirty="0" smtClean="0"/>
              <a:t>, </a:t>
            </a:r>
            <a:r>
              <a:rPr lang="en-US" sz="1200" dirty="0" smtClean="0"/>
              <a:t>35-36.</a:t>
            </a:r>
            <a:r>
              <a:rPr lang="en-US" sz="1200" b="1" dirty="0" smtClean="0"/>
              <a:t> </a:t>
            </a:r>
            <a:endParaRPr lang="en-US" sz="1200" dirty="0" smtClean="0"/>
          </a:p>
          <a:p>
            <a:endParaRPr lang="en-US" dirty="0" smtClean="0"/>
          </a:p>
          <a:p>
            <a:endParaRPr lang="en-US" dirty="0"/>
          </a:p>
        </p:txBody>
      </p:sp>
      <p:sp>
        <p:nvSpPr>
          <p:cNvPr id="4" name="Slide Number Placeholder 3"/>
          <p:cNvSpPr>
            <a:spLocks noGrp="1"/>
          </p:cNvSpPr>
          <p:nvPr>
            <p:ph type="sldNum" sz="quarter" idx="10"/>
          </p:nvPr>
        </p:nvSpPr>
        <p:spPr/>
        <p:txBody>
          <a:bodyPr/>
          <a:lstStyle/>
          <a:p>
            <a:fld id="{6386BA55-42C3-4AA9-889D-F6B04D829F4B}" type="slidenum">
              <a:rPr lang="en-US" smtClean="0"/>
              <a:pPr/>
              <a:t>16</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6386BA55-42C3-4AA9-889D-F6B04D829F4B}" type="slidenum">
              <a:rPr lang="en-US" smtClean="0"/>
              <a:pPr/>
              <a:t>17</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According</a:t>
            </a:r>
            <a:r>
              <a:rPr lang="en-US" baseline="0" dirty="0" smtClean="0"/>
              <a:t> to Perry 2005), t</a:t>
            </a:r>
            <a:r>
              <a:rPr lang="en-US" dirty="0" smtClean="0"/>
              <a:t>he irony</a:t>
            </a:r>
            <a:r>
              <a:rPr lang="en-US" baseline="0" dirty="0" smtClean="0"/>
              <a:t> is that unless one takes on the belief that sheer biological existence encompasses life, then the concerns with sanctity of life also involves the quality of life so there is no black and white issue; the issue becomes that both sides are arguing for the same thing, quality of life. The concern was also that by removing </a:t>
            </a:r>
            <a:r>
              <a:rPr lang="en-US" baseline="0" dirty="0" err="1" smtClean="0"/>
              <a:t>Schiavo’s</a:t>
            </a:r>
            <a:r>
              <a:rPr lang="en-US" baseline="0" dirty="0" smtClean="0"/>
              <a:t> feeding tube, it would set a precedence of disregard for the disabled community in general, but the author argues that there is a significant difference between </a:t>
            </a:r>
            <a:r>
              <a:rPr lang="en-US" baseline="0" dirty="0" err="1" smtClean="0"/>
              <a:t>persistive</a:t>
            </a:r>
            <a:r>
              <a:rPr lang="en-US" baseline="0" dirty="0" smtClean="0"/>
              <a:t> vegetative state and say, spinal cord injury and paralysis. </a:t>
            </a:r>
            <a:endParaRPr lang="en-US" dirty="0" smtClean="0"/>
          </a:p>
          <a:p>
            <a:endParaRPr lang="en-US" dirty="0"/>
          </a:p>
        </p:txBody>
      </p:sp>
      <p:sp>
        <p:nvSpPr>
          <p:cNvPr id="4" name="Slide Number Placeholder 3"/>
          <p:cNvSpPr>
            <a:spLocks noGrp="1"/>
          </p:cNvSpPr>
          <p:nvPr>
            <p:ph type="sldNum" sz="quarter" idx="10"/>
          </p:nvPr>
        </p:nvSpPr>
        <p:spPr/>
        <p:txBody>
          <a:bodyPr/>
          <a:lstStyle/>
          <a:p>
            <a:fld id="{6386BA55-42C3-4AA9-889D-F6B04D829F4B}" type="slidenum">
              <a:rPr lang="en-US" smtClean="0"/>
              <a:pPr/>
              <a:t>18</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00F7AB72-B29B-4662-85D5-5A777BE3B3B0}" type="datetimeFigureOut">
              <a:rPr lang="en-US" smtClean="0"/>
              <a:pPr/>
              <a:t>11/15/2011</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50A29C0F-37FF-4792-A682-6FFA11561AD0}"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0F7AB72-B29B-4662-85D5-5A777BE3B3B0}" type="datetimeFigureOut">
              <a:rPr lang="en-US" smtClean="0"/>
              <a:pPr/>
              <a:t>11/15/2011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0A29C0F-37FF-4792-A682-6FFA11561AD0}"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0F7AB72-B29B-4662-85D5-5A777BE3B3B0}" type="datetimeFigureOut">
              <a:rPr lang="en-US" smtClean="0"/>
              <a:pPr/>
              <a:t>11/15/2011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0A29C0F-37FF-4792-A682-6FFA11561AD0}"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0F7AB72-B29B-4662-85D5-5A777BE3B3B0}" type="datetimeFigureOut">
              <a:rPr lang="en-US" smtClean="0"/>
              <a:pPr/>
              <a:t>11/15/2011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0A29C0F-37FF-4792-A682-6FFA11561AD0}"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00F7AB72-B29B-4662-85D5-5A777BE3B3B0}" type="datetimeFigureOut">
              <a:rPr lang="en-US" smtClean="0"/>
              <a:pPr/>
              <a:t>11/15/2011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0A29C0F-37FF-4792-A682-6FFA11561AD0}"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00F7AB72-B29B-4662-85D5-5A777BE3B3B0}" type="datetimeFigureOut">
              <a:rPr lang="en-US" smtClean="0"/>
              <a:pPr/>
              <a:t>11/15/2011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0A29C0F-37FF-4792-A682-6FFA11561AD0}"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00F7AB72-B29B-4662-85D5-5A777BE3B3B0}" type="datetimeFigureOut">
              <a:rPr lang="en-US" smtClean="0"/>
              <a:pPr/>
              <a:t>11/15/2011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0A29C0F-37FF-4792-A682-6FFA11561AD0}"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00F7AB72-B29B-4662-85D5-5A777BE3B3B0}" type="datetimeFigureOut">
              <a:rPr lang="en-US" smtClean="0"/>
              <a:pPr/>
              <a:t>11/15/2011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0A29C0F-37FF-4792-A682-6FFA11561AD0}"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0F7AB72-B29B-4662-85D5-5A777BE3B3B0}" type="datetimeFigureOut">
              <a:rPr lang="en-US" smtClean="0"/>
              <a:pPr/>
              <a:t>11/15/2011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0A29C0F-37FF-4792-A682-6FFA11561AD0}"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00F7AB72-B29B-4662-85D5-5A777BE3B3B0}" type="datetimeFigureOut">
              <a:rPr lang="en-US" smtClean="0"/>
              <a:pPr/>
              <a:t>11/15/2011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0A29C0F-37FF-4792-A682-6FFA11561AD0}"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00F7AB72-B29B-4662-85D5-5A777BE3B3B0}" type="datetimeFigureOut">
              <a:rPr lang="en-US" smtClean="0"/>
              <a:pPr/>
              <a:t>11/15/2011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50A29C0F-37FF-4792-A682-6FFA11561AD0}"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00F7AB72-B29B-4662-85D5-5A777BE3B3B0}" type="datetimeFigureOut">
              <a:rPr lang="en-US" smtClean="0"/>
              <a:pPr/>
              <a:t>11/15/2011</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50A29C0F-37FF-4792-A682-6FFA11561AD0}"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6.jpeg"/></Relationships>
</file>

<file path=ppt/slides/_rels/slide21.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notesSlide" Target="../notesSlides/notesSlide12.xml"/><Relationship Id="rId1" Type="http://schemas.openxmlformats.org/officeDocument/2006/relationships/slideLayout" Target="../slideLayouts/slideLayout6.xml"/><Relationship Id="rId4" Type="http://schemas.openxmlformats.org/officeDocument/2006/relationships/image" Target="../media/image7.jpeg"/></Relationships>
</file>

<file path=ppt/slides/_rels/slide22.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notesSlide" Target="../notesSlides/notesSlide13.xml"/><Relationship Id="rId1" Type="http://schemas.openxmlformats.org/officeDocument/2006/relationships/slideLayout" Target="../slideLayouts/slideLayout6.xml"/><Relationship Id="rId4" Type="http://schemas.openxmlformats.org/officeDocument/2006/relationships/image" Target="../media/image8.jpeg"/></Relationships>
</file>

<file path=ppt/slides/_rels/slide23.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hyperlink" Target="http://marriage.about.com/od/celebritymarriages/p/schiavo.htm" TargetMode="External"/><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gif"/><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3.gif"/><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28600" y="1828800"/>
            <a:ext cx="8915400" cy="838200"/>
          </a:xfrm>
        </p:spPr>
        <p:txBody>
          <a:bodyPr>
            <a:normAutofit/>
          </a:bodyPr>
          <a:lstStyle/>
          <a:p>
            <a:pPr algn="ctr"/>
            <a:r>
              <a:rPr lang="en-US" sz="4400" dirty="0" smtClean="0">
                <a:latin typeface="Times New Roman" pitchFamily="18" charset="0"/>
                <a:cs typeface="Times New Roman" pitchFamily="18" charset="0"/>
              </a:rPr>
              <a:t>Terri </a:t>
            </a:r>
            <a:r>
              <a:rPr lang="en-US" sz="4400" dirty="0" err="1" smtClean="0">
                <a:latin typeface="Times New Roman" pitchFamily="18" charset="0"/>
                <a:cs typeface="Times New Roman" pitchFamily="18" charset="0"/>
              </a:rPr>
              <a:t>Schiavo</a:t>
            </a:r>
            <a:r>
              <a:rPr lang="en-US" sz="4400" dirty="0" smtClean="0">
                <a:latin typeface="Times New Roman" pitchFamily="18" charset="0"/>
                <a:cs typeface="Times New Roman" pitchFamily="18" charset="0"/>
              </a:rPr>
              <a:t>:  Parent’s Perspective</a:t>
            </a:r>
          </a:p>
          <a:p>
            <a:pPr algn="ctr"/>
            <a:endParaRPr lang="en-US" dirty="0"/>
          </a:p>
        </p:txBody>
      </p:sp>
      <p:sp>
        <p:nvSpPr>
          <p:cNvPr id="4" name="TextBox 3"/>
          <p:cNvSpPr txBox="1"/>
          <p:nvPr/>
        </p:nvSpPr>
        <p:spPr>
          <a:xfrm>
            <a:off x="5638800" y="5029200"/>
            <a:ext cx="3048000" cy="1323439"/>
          </a:xfrm>
          <a:prstGeom prst="rect">
            <a:avLst/>
          </a:prstGeom>
          <a:noFill/>
        </p:spPr>
        <p:txBody>
          <a:bodyPr wrap="square" rtlCol="0">
            <a:spAutoFit/>
          </a:bodyPr>
          <a:lstStyle/>
          <a:p>
            <a:pPr algn="ctr"/>
            <a:r>
              <a:rPr lang="en-US" sz="1600" dirty="0" smtClean="0">
                <a:latin typeface="Times New Roman" pitchFamily="18" charset="0"/>
                <a:cs typeface="Times New Roman" pitchFamily="18" charset="0"/>
              </a:rPr>
              <a:t>Alicia </a:t>
            </a:r>
            <a:r>
              <a:rPr lang="en-US" sz="1600" dirty="0" err="1" smtClean="0">
                <a:latin typeface="Times New Roman" pitchFamily="18" charset="0"/>
                <a:cs typeface="Times New Roman" pitchFamily="18" charset="0"/>
              </a:rPr>
              <a:t>Northen</a:t>
            </a:r>
            <a:r>
              <a:rPr lang="en-US" sz="1600" dirty="0" smtClean="0">
                <a:latin typeface="Times New Roman" pitchFamily="18" charset="0"/>
                <a:cs typeface="Times New Roman" pitchFamily="18" charset="0"/>
              </a:rPr>
              <a:t>,  </a:t>
            </a:r>
            <a:r>
              <a:rPr lang="en-US" sz="1600" dirty="0" err="1" smtClean="0">
                <a:latin typeface="Times New Roman" pitchFamily="18" charset="0"/>
                <a:cs typeface="Times New Roman" pitchFamily="18" charset="0"/>
              </a:rPr>
              <a:t>Tenika</a:t>
            </a:r>
            <a:r>
              <a:rPr lang="en-US" sz="1600" dirty="0" smtClean="0">
                <a:latin typeface="Times New Roman" pitchFamily="18" charset="0"/>
                <a:cs typeface="Times New Roman" pitchFamily="18" charset="0"/>
              </a:rPr>
              <a:t> McMillan,  Sheila Roth, Lori Turner</a:t>
            </a:r>
          </a:p>
          <a:p>
            <a:pPr algn="ctr"/>
            <a:r>
              <a:rPr lang="en-US" sz="1600" dirty="0" smtClean="0">
                <a:latin typeface="Times New Roman" pitchFamily="18" charset="0"/>
                <a:cs typeface="Times New Roman" pitchFamily="18" charset="0"/>
              </a:rPr>
              <a:t>Lakeview College of Nursing</a:t>
            </a:r>
          </a:p>
          <a:p>
            <a:pPr algn="ctr"/>
            <a:r>
              <a:rPr lang="en-US" sz="1600" dirty="0" smtClean="0">
                <a:latin typeface="Times New Roman" pitchFamily="18" charset="0"/>
                <a:cs typeface="Times New Roman" pitchFamily="18" charset="0"/>
              </a:rPr>
              <a:t>RN407</a:t>
            </a:r>
          </a:p>
          <a:p>
            <a:pPr algn="ctr"/>
            <a:r>
              <a:rPr lang="en-US" sz="1600" dirty="0" smtClean="0">
                <a:latin typeface="Times New Roman" pitchFamily="18" charset="0"/>
                <a:cs typeface="Times New Roman" pitchFamily="18" charset="0"/>
              </a:rPr>
              <a:t>November 16, 2011</a:t>
            </a:r>
            <a:endParaRPr lang="en-US" sz="1600" dirty="0">
              <a:latin typeface="Times New Roman" pitchFamily="18" charset="0"/>
              <a:cs typeface="Times New Roman" pitchFamily="18" charset="0"/>
            </a:endParaRPr>
          </a:p>
        </p:txBody>
      </p:sp>
      <p:pic>
        <p:nvPicPr>
          <p:cNvPr id="5" name="Picture 4" descr="thumbnail.jpg"/>
          <p:cNvPicPr>
            <a:picLocks noChangeAspect="1"/>
          </p:cNvPicPr>
          <p:nvPr/>
        </p:nvPicPr>
        <p:blipFill>
          <a:blip r:embed="rId2" cstate="print"/>
          <a:stretch>
            <a:fillRect/>
          </a:stretch>
        </p:blipFill>
        <p:spPr>
          <a:xfrm>
            <a:off x="990600" y="2971800"/>
            <a:ext cx="3886200" cy="3276600"/>
          </a:xfrm>
          <a:prstGeom prst="rect">
            <a:avLst/>
          </a:prstGeom>
        </p:spPr>
      </p:pic>
      <p:sp>
        <p:nvSpPr>
          <p:cNvPr id="6" name="TextBox 5"/>
          <p:cNvSpPr txBox="1"/>
          <p:nvPr/>
        </p:nvSpPr>
        <p:spPr>
          <a:xfrm>
            <a:off x="2057400" y="6324600"/>
            <a:ext cx="1559529" cy="307777"/>
          </a:xfrm>
          <a:prstGeom prst="rect">
            <a:avLst/>
          </a:prstGeom>
          <a:noFill/>
        </p:spPr>
        <p:txBody>
          <a:bodyPr wrap="none" rtlCol="0">
            <a:spAutoFit/>
          </a:bodyPr>
          <a:lstStyle/>
          <a:p>
            <a:r>
              <a:rPr lang="en-US" sz="1400" i="1" dirty="0" smtClean="0">
                <a:latin typeface="Times New Roman" pitchFamily="18" charset="0"/>
                <a:cs typeface="Times New Roman" pitchFamily="18" charset="0"/>
              </a:rPr>
              <a:t>www.annointed.net</a:t>
            </a:r>
            <a:endParaRPr lang="en-US" sz="1400" dirty="0">
              <a:latin typeface="Times New Roman" pitchFamily="18" charset="0"/>
              <a:cs typeface="Times New Roman"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Schindler Family</a:t>
            </a:r>
            <a:endParaRPr lang="en-US" dirty="0"/>
          </a:p>
        </p:txBody>
      </p:sp>
      <p:sp>
        <p:nvSpPr>
          <p:cNvPr id="3" name="Content Placeholder 2"/>
          <p:cNvSpPr>
            <a:spLocks noGrp="1"/>
          </p:cNvSpPr>
          <p:nvPr>
            <p:ph idx="1"/>
          </p:nvPr>
        </p:nvSpPr>
        <p:spPr/>
        <p:txBody>
          <a:bodyPr>
            <a:normAutofit lnSpcReduction="10000"/>
          </a:bodyPr>
          <a:lstStyle/>
          <a:p>
            <a:pPr>
              <a:buBlip>
                <a:blip r:embed="rId3"/>
              </a:buBlip>
            </a:pPr>
            <a:r>
              <a:rPr lang="en-US" dirty="0" smtClean="0">
                <a:latin typeface="Times New Roman" pitchFamily="18" charset="0"/>
                <a:cs typeface="Times New Roman" pitchFamily="18" charset="0"/>
              </a:rPr>
              <a:t>Mary married Robert Schindler in January of 1963. </a:t>
            </a:r>
          </a:p>
          <a:p>
            <a:pPr>
              <a:buBlip>
                <a:blip r:embed="rId3"/>
              </a:buBlip>
            </a:pPr>
            <a:r>
              <a:rPr lang="en-US" dirty="0" smtClean="0">
                <a:latin typeface="Times New Roman" pitchFamily="18" charset="0"/>
                <a:cs typeface="Times New Roman" pitchFamily="18" charset="0"/>
              </a:rPr>
              <a:t>Daughter, Theresa Marie Schindler, born December 3, 1963</a:t>
            </a:r>
          </a:p>
          <a:p>
            <a:pPr>
              <a:buBlip>
                <a:blip r:embed="rId3"/>
              </a:buBlip>
            </a:pPr>
            <a:r>
              <a:rPr lang="en-US" dirty="0" smtClean="0">
                <a:latin typeface="Times New Roman" pitchFamily="18" charset="0"/>
                <a:cs typeface="Times New Roman" pitchFamily="18" charset="0"/>
              </a:rPr>
              <a:t>Son, Robert or "Bobby," born in 1965</a:t>
            </a:r>
          </a:p>
          <a:p>
            <a:pPr>
              <a:buBlip>
                <a:blip r:embed="rId3"/>
              </a:buBlip>
            </a:pPr>
            <a:r>
              <a:rPr lang="en-US" dirty="0" smtClean="0">
                <a:latin typeface="Times New Roman" pitchFamily="18" charset="0"/>
                <a:cs typeface="Times New Roman" pitchFamily="18" charset="0"/>
              </a:rPr>
              <a:t>Daughter, Suzanne  born in 1968. </a:t>
            </a:r>
          </a:p>
          <a:p>
            <a:pPr>
              <a:buBlip>
                <a:blip r:embed="rId3"/>
              </a:buBlip>
            </a:pPr>
            <a:r>
              <a:rPr lang="en-US" dirty="0" smtClean="0">
                <a:latin typeface="Times New Roman" pitchFamily="18" charset="0"/>
                <a:cs typeface="Times New Roman" pitchFamily="18" charset="0"/>
              </a:rPr>
              <a:t>Typical Italian Catholic family </a:t>
            </a:r>
          </a:p>
          <a:p>
            <a:pPr>
              <a:buBlip>
                <a:blip r:embed="rId3"/>
              </a:buBlip>
            </a:pPr>
            <a:r>
              <a:rPr lang="en-US" dirty="0" smtClean="0">
                <a:latin typeface="Times New Roman" pitchFamily="18" charset="0"/>
                <a:cs typeface="Times New Roman" pitchFamily="18" charset="0"/>
              </a:rPr>
              <a:t>Children attended parochial elementary and high schools</a:t>
            </a:r>
          </a:p>
          <a:p>
            <a:pPr>
              <a:buBlip>
                <a:blip r:embed="rId3"/>
              </a:buBlip>
            </a:pPr>
            <a:r>
              <a:rPr lang="en-US" dirty="0" smtClean="0">
                <a:latin typeface="Times New Roman" pitchFamily="18" charset="0"/>
                <a:cs typeface="Times New Roman" pitchFamily="18" charset="0"/>
              </a:rPr>
              <a:t> Family attended Mass weekly.</a:t>
            </a:r>
          </a:p>
          <a:p>
            <a:pPr>
              <a:buBlip>
                <a:blip r:embed="rId3"/>
              </a:buBlip>
            </a:pPr>
            <a:r>
              <a:rPr lang="en-US" dirty="0" smtClean="0">
                <a:latin typeface="Times New Roman" pitchFamily="18" charset="0"/>
                <a:cs typeface="Times New Roman" pitchFamily="18" charset="0"/>
              </a:rPr>
              <a:t>Robert Schindler died August 2009</a:t>
            </a:r>
          </a:p>
          <a:p>
            <a:pPr>
              <a:buNone/>
            </a:pPr>
            <a:r>
              <a:rPr lang="en-US" sz="1800" dirty="0" smtClean="0">
                <a:latin typeface="Times New Roman" pitchFamily="18" charset="0"/>
                <a:cs typeface="Times New Roman" pitchFamily="18" charset="0"/>
              </a:rPr>
              <a:t>	(Terri </a:t>
            </a:r>
            <a:r>
              <a:rPr lang="en-US" sz="1800" dirty="0" err="1" smtClean="0">
                <a:latin typeface="Times New Roman" pitchFamily="18" charset="0"/>
                <a:cs typeface="Times New Roman" pitchFamily="18" charset="0"/>
              </a:rPr>
              <a:t>Schiavo</a:t>
            </a:r>
            <a:r>
              <a:rPr lang="en-US" sz="1800" dirty="0" smtClean="0">
                <a:latin typeface="Times New Roman" pitchFamily="18" charset="0"/>
                <a:cs typeface="Times New Roman" pitchFamily="18" charset="0"/>
              </a:rPr>
              <a:t> Life &amp; Hope Network. (</a:t>
            </a:r>
            <a:r>
              <a:rPr lang="en-US" sz="1800" dirty="0" err="1" smtClean="0">
                <a:latin typeface="Times New Roman" pitchFamily="18" charset="0"/>
                <a:cs typeface="Times New Roman" pitchFamily="18" charset="0"/>
              </a:rPr>
              <a:t>n.d</a:t>
            </a:r>
            <a:r>
              <a:rPr lang="en-US" sz="1800" dirty="0" smtClean="0">
                <a:latin typeface="Times New Roman" pitchFamily="18" charset="0"/>
                <a:cs typeface="Times New Roman" pitchFamily="18" charset="0"/>
              </a:rPr>
              <a:t>.))</a:t>
            </a:r>
          </a:p>
          <a:p>
            <a:endParaRPr lang="en-US" dirty="0" smtClean="0"/>
          </a:p>
          <a:p>
            <a:endParaRPr lang="en-US" dirty="0" smtClean="0"/>
          </a:p>
          <a:p>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Schindler Family</a:t>
            </a:r>
            <a:endParaRPr lang="en-US" dirty="0"/>
          </a:p>
        </p:txBody>
      </p:sp>
      <p:sp>
        <p:nvSpPr>
          <p:cNvPr id="3" name="Content Placeholder 2"/>
          <p:cNvSpPr>
            <a:spLocks noGrp="1"/>
          </p:cNvSpPr>
          <p:nvPr>
            <p:ph idx="1"/>
          </p:nvPr>
        </p:nvSpPr>
        <p:spPr>
          <a:xfrm>
            <a:off x="381000" y="1981200"/>
            <a:ext cx="8229600" cy="4693920"/>
          </a:xfrm>
        </p:spPr>
        <p:txBody>
          <a:bodyPr>
            <a:normAutofit/>
          </a:bodyPr>
          <a:lstStyle/>
          <a:p>
            <a:pPr>
              <a:buBlip>
                <a:blip r:embed="rId3"/>
              </a:buBlip>
            </a:pPr>
            <a:r>
              <a:rPr lang="en-US" dirty="0" smtClean="0">
                <a:latin typeface="Times New Roman" pitchFamily="18" charset="0"/>
                <a:cs typeface="Times New Roman" pitchFamily="18" charset="0"/>
              </a:rPr>
              <a:t>Suzanne Schindler:</a:t>
            </a:r>
          </a:p>
          <a:p>
            <a:pPr lvl="1">
              <a:buBlip>
                <a:blip r:embed="rId3"/>
              </a:buBlip>
            </a:pPr>
            <a:r>
              <a:rPr lang="en-US" dirty="0" smtClean="0">
                <a:latin typeface="Times New Roman" pitchFamily="18" charset="0"/>
                <a:cs typeface="Times New Roman" pitchFamily="18" charset="0"/>
              </a:rPr>
              <a:t> Youngest daughter of Bob and Mary Schindler</a:t>
            </a:r>
          </a:p>
          <a:p>
            <a:pPr lvl="1">
              <a:buBlip>
                <a:blip r:embed="rId3"/>
              </a:buBlip>
            </a:pPr>
            <a:r>
              <a:rPr lang="en-US" dirty="0" smtClean="0">
                <a:latin typeface="Times New Roman" pitchFamily="18" charset="0"/>
                <a:cs typeface="Times New Roman" pitchFamily="18" charset="0"/>
              </a:rPr>
              <a:t> Co-Executive Director of Life &amp; Hope Network</a:t>
            </a:r>
          </a:p>
          <a:p>
            <a:pPr lvl="1">
              <a:buBlip>
                <a:blip r:embed="rId3"/>
              </a:buBlip>
            </a:pPr>
            <a:r>
              <a:rPr lang="en-US" dirty="0" smtClean="0">
                <a:latin typeface="Times New Roman" pitchFamily="18" charset="0"/>
                <a:cs typeface="Times New Roman" pitchFamily="18" charset="0"/>
              </a:rPr>
              <a:t>Moved with her family to St. Petersburg, Florida</a:t>
            </a:r>
          </a:p>
          <a:p>
            <a:pPr lvl="1">
              <a:buBlip>
                <a:blip r:embed="rId3"/>
              </a:buBlip>
            </a:pPr>
            <a:r>
              <a:rPr lang="en-US" dirty="0" smtClean="0">
                <a:latin typeface="Times New Roman" pitchFamily="18" charset="0"/>
                <a:cs typeface="Times New Roman" pitchFamily="18" charset="0"/>
              </a:rPr>
              <a:t>Graduated with Bachelor of Science in Business, University of South Florida </a:t>
            </a:r>
          </a:p>
          <a:p>
            <a:pPr lvl="1">
              <a:buBlip>
                <a:blip r:embed="rId3"/>
              </a:buBlip>
            </a:pPr>
            <a:r>
              <a:rPr lang="en-US" dirty="0" smtClean="0">
                <a:latin typeface="Times New Roman" pitchFamily="18" charset="0"/>
                <a:cs typeface="Times New Roman" pitchFamily="18" charset="0"/>
              </a:rPr>
              <a:t>Stockbroker with TD Waterhouse.</a:t>
            </a:r>
          </a:p>
          <a:p>
            <a:pPr lvl="1">
              <a:buBlip>
                <a:blip r:embed="rId3"/>
              </a:buBlip>
            </a:pPr>
            <a:r>
              <a:rPr lang="en-US" dirty="0" smtClean="0">
                <a:latin typeface="Times New Roman" pitchFamily="18" charset="0"/>
                <a:cs typeface="Times New Roman" pitchFamily="18" charset="0"/>
              </a:rPr>
              <a:t>Life drastically changed when sister, Terri </a:t>
            </a:r>
            <a:r>
              <a:rPr lang="en-US" dirty="0" err="1" smtClean="0">
                <a:latin typeface="Times New Roman" pitchFamily="18" charset="0"/>
                <a:cs typeface="Times New Roman" pitchFamily="18" charset="0"/>
              </a:rPr>
              <a:t>Schiavo</a:t>
            </a:r>
            <a:r>
              <a:rPr lang="en-US" dirty="0" smtClean="0">
                <a:latin typeface="Times New Roman" pitchFamily="18" charset="0"/>
                <a:cs typeface="Times New Roman" pitchFamily="18" charset="0"/>
              </a:rPr>
              <a:t>, collapsed</a:t>
            </a:r>
          </a:p>
          <a:p>
            <a:pPr lvl="1">
              <a:buBlip>
                <a:blip r:embed="rId3"/>
              </a:buBlip>
            </a:pPr>
            <a:r>
              <a:rPr lang="en-US" dirty="0" smtClean="0">
                <a:latin typeface="Times New Roman" pitchFamily="18" charset="0"/>
                <a:cs typeface="Times New Roman" pitchFamily="18" charset="0"/>
              </a:rPr>
              <a:t>Has spoken on national television and radio programs</a:t>
            </a:r>
            <a:r>
              <a:rPr lang="en-US" sz="1800" dirty="0" smtClean="0">
                <a:latin typeface="Times New Roman" pitchFamily="18" charset="0"/>
                <a:cs typeface="Times New Roman" pitchFamily="18" charset="0"/>
              </a:rPr>
              <a:t> </a:t>
            </a:r>
          </a:p>
          <a:p>
            <a:pPr lvl="1">
              <a:buNone/>
            </a:pPr>
            <a:r>
              <a:rPr lang="en-US" sz="1800" dirty="0" smtClean="0">
                <a:latin typeface="Times New Roman" pitchFamily="18" charset="0"/>
                <a:cs typeface="Times New Roman" pitchFamily="18" charset="0"/>
              </a:rPr>
              <a:t>	(Terri </a:t>
            </a:r>
            <a:r>
              <a:rPr lang="en-US" sz="1800" dirty="0" err="1" smtClean="0">
                <a:latin typeface="Times New Roman" pitchFamily="18" charset="0"/>
                <a:cs typeface="Times New Roman" pitchFamily="18" charset="0"/>
              </a:rPr>
              <a:t>Schiavo</a:t>
            </a:r>
            <a:r>
              <a:rPr lang="en-US" sz="1800" dirty="0" smtClean="0">
                <a:latin typeface="Times New Roman" pitchFamily="18" charset="0"/>
                <a:cs typeface="Times New Roman" pitchFamily="18" charset="0"/>
              </a:rPr>
              <a:t> Life &amp; Hope Network. (</a:t>
            </a:r>
            <a:r>
              <a:rPr lang="en-US" sz="1800" dirty="0" err="1" smtClean="0">
                <a:latin typeface="Times New Roman" pitchFamily="18" charset="0"/>
                <a:cs typeface="Times New Roman" pitchFamily="18" charset="0"/>
              </a:rPr>
              <a:t>n.d</a:t>
            </a:r>
            <a:r>
              <a:rPr lang="en-US" sz="1800" dirty="0" smtClean="0">
                <a:latin typeface="Times New Roman" pitchFamily="18" charset="0"/>
                <a:cs typeface="Times New Roman" pitchFamily="18" charset="0"/>
              </a:rPr>
              <a:t>.))</a:t>
            </a:r>
          </a:p>
          <a:p>
            <a:pPr>
              <a:buNone/>
            </a:pPr>
            <a:endParaRPr lang="en-US" dirty="0" smtClean="0"/>
          </a:p>
          <a:p>
            <a:endParaRPr lang="en-US" dirty="0" smtClean="0"/>
          </a:p>
          <a:p>
            <a:endParaRPr lang="en-US" dirty="0" smtClean="0"/>
          </a:p>
          <a:p>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The Schindler Family</a:t>
            </a:r>
            <a:endParaRPr lang="en-US" dirty="0"/>
          </a:p>
        </p:txBody>
      </p:sp>
      <p:sp>
        <p:nvSpPr>
          <p:cNvPr id="5" name="Content Placeholder 4"/>
          <p:cNvSpPr>
            <a:spLocks noGrp="1"/>
          </p:cNvSpPr>
          <p:nvPr>
            <p:ph idx="1"/>
          </p:nvPr>
        </p:nvSpPr>
        <p:spPr>
          <a:xfrm>
            <a:off x="457200" y="1935480"/>
            <a:ext cx="8229600" cy="4922520"/>
          </a:xfrm>
        </p:spPr>
        <p:txBody>
          <a:bodyPr>
            <a:normAutofit/>
          </a:bodyPr>
          <a:lstStyle/>
          <a:p>
            <a:pPr>
              <a:buBlip>
                <a:blip r:embed="rId3"/>
              </a:buBlip>
            </a:pPr>
            <a:r>
              <a:rPr lang="en-US" sz="2000" dirty="0" smtClean="0">
                <a:latin typeface="Times New Roman" pitchFamily="18" charset="0"/>
                <a:cs typeface="Times New Roman" pitchFamily="18" charset="0"/>
              </a:rPr>
              <a:t>Bobby Schindler:</a:t>
            </a:r>
          </a:p>
          <a:p>
            <a:pPr lvl="1">
              <a:buBlip>
                <a:blip r:embed="rId3"/>
              </a:buBlip>
            </a:pPr>
            <a:r>
              <a:rPr lang="en-US" sz="2000" dirty="0" smtClean="0">
                <a:latin typeface="Times New Roman" pitchFamily="18" charset="0"/>
                <a:cs typeface="Times New Roman" pitchFamily="18" charset="0"/>
              </a:rPr>
              <a:t>Executive Director : Terri </a:t>
            </a:r>
            <a:r>
              <a:rPr lang="en-US" sz="2000" dirty="0" err="1" smtClean="0">
                <a:latin typeface="Times New Roman" pitchFamily="18" charset="0"/>
                <a:cs typeface="Times New Roman" pitchFamily="18" charset="0"/>
              </a:rPr>
              <a:t>Schiavo</a:t>
            </a:r>
            <a:r>
              <a:rPr lang="en-US" sz="2000" dirty="0" smtClean="0">
                <a:latin typeface="Times New Roman" pitchFamily="18" charset="0"/>
                <a:cs typeface="Times New Roman" pitchFamily="18" charset="0"/>
              </a:rPr>
              <a:t> Life &amp; Hope Network, </a:t>
            </a:r>
          </a:p>
          <a:p>
            <a:pPr lvl="1">
              <a:buBlip>
                <a:blip r:embed="rId3"/>
              </a:buBlip>
            </a:pPr>
            <a:r>
              <a:rPr lang="en-US" sz="2000" dirty="0" smtClean="0">
                <a:latin typeface="Times New Roman" pitchFamily="18" charset="0"/>
                <a:cs typeface="Times New Roman" pitchFamily="18" charset="0"/>
              </a:rPr>
              <a:t>The only son of Bob and Mary Schindler </a:t>
            </a:r>
          </a:p>
          <a:p>
            <a:pPr lvl="1">
              <a:buBlip>
                <a:blip r:embed="rId3"/>
              </a:buBlip>
            </a:pPr>
            <a:r>
              <a:rPr lang="en-US" sz="2000" dirty="0" smtClean="0">
                <a:latin typeface="Times New Roman" pitchFamily="18" charset="0"/>
                <a:cs typeface="Times New Roman" pitchFamily="18" charset="0"/>
              </a:rPr>
              <a:t>Born and raised outside of Philadelphia, Pennsylvania</a:t>
            </a:r>
          </a:p>
          <a:p>
            <a:pPr lvl="1">
              <a:buBlip>
                <a:blip r:embed="rId3"/>
              </a:buBlip>
            </a:pPr>
            <a:r>
              <a:rPr lang="en-US" sz="2000" dirty="0" smtClean="0">
                <a:latin typeface="Times New Roman" pitchFamily="18" charset="0"/>
                <a:cs typeface="Times New Roman" pitchFamily="18" charset="0"/>
              </a:rPr>
              <a:t>Graduated from LaSalle University ,Bachelor of Science, Marketing </a:t>
            </a:r>
          </a:p>
          <a:p>
            <a:pPr lvl="1">
              <a:buBlip>
                <a:blip r:embed="rId3"/>
              </a:buBlip>
            </a:pPr>
            <a:r>
              <a:rPr lang="en-US" sz="2000" dirty="0" smtClean="0">
                <a:latin typeface="Times New Roman" pitchFamily="18" charset="0"/>
                <a:cs typeface="Times New Roman" pitchFamily="18" charset="0"/>
              </a:rPr>
              <a:t>Obtained degree in meteorology from Florida State University.</a:t>
            </a:r>
          </a:p>
          <a:p>
            <a:pPr lvl="1">
              <a:buBlip>
                <a:blip r:embed="rId3"/>
              </a:buBlip>
            </a:pPr>
            <a:r>
              <a:rPr lang="en-US" sz="2000" dirty="0" smtClean="0">
                <a:latin typeface="Times New Roman" pitchFamily="18" charset="0"/>
                <a:cs typeface="Times New Roman" pitchFamily="18" charset="0"/>
              </a:rPr>
              <a:t>Relinquished teaching job at Tampa Catholic High School</a:t>
            </a:r>
          </a:p>
          <a:p>
            <a:pPr lvl="1">
              <a:buBlip>
                <a:blip r:embed="rId3"/>
              </a:buBlip>
            </a:pPr>
            <a:r>
              <a:rPr lang="en-US" sz="2000" dirty="0" smtClean="0">
                <a:latin typeface="Times New Roman" pitchFamily="18" charset="0"/>
                <a:cs typeface="Times New Roman" pitchFamily="18" charset="0"/>
              </a:rPr>
              <a:t>Full-time pro-life and disability rights advocate. </a:t>
            </a:r>
          </a:p>
          <a:p>
            <a:pPr lvl="1">
              <a:buBlip>
                <a:blip r:embed="rId3"/>
              </a:buBlip>
            </a:pPr>
            <a:r>
              <a:rPr lang="en-US" sz="2000" dirty="0" smtClean="0">
                <a:latin typeface="Times New Roman" pitchFamily="18" charset="0"/>
                <a:cs typeface="Times New Roman" pitchFamily="18" charset="0"/>
              </a:rPr>
              <a:t>Assists families in need of legal action</a:t>
            </a:r>
          </a:p>
          <a:p>
            <a:pPr lvl="1">
              <a:buNone/>
            </a:pPr>
            <a:r>
              <a:rPr lang="en-US" sz="2000" dirty="0" smtClean="0">
                <a:latin typeface="Times New Roman" pitchFamily="18" charset="0"/>
                <a:cs typeface="Times New Roman" pitchFamily="18" charset="0"/>
              </a:rPr>
              <a:t>	</a:t>
            </a:r>
          </a:p>
          <a:p>
            <a:pPr lvl="1">
              <a:buNone/>
            </a:pPr>
            <a:r>
              <a:rPr lang="en-US" sz="1800" dirty="0" smtClean="0">
                <a:latin typeface="Times New Roman" pitchFamily="18" charset="0"/>
                <a:cs typeface="Times New Roman" pitchFamily="18" charset="0"/>
              </a:rPr>
              <a:t>(Terri </a:t>
            </a:r>
            <a:r>
              <a:rPr lang="en-US" sz="1800" dirty="0" err="1" smtClean="0">
                <a:latin typeface="Times New Roman" pitchFamily="18" charset="0"/>
                <a:cs typeface="Times New Roman" pitchFamily="18" charset="0"/>
              </a:rPr>
              <a:t>Schiavo</a:t>
            </a:r>
            <a:r>
              <a:rPr lang="en-US" sz="1800" dirty="0" smtClean="0">
                <a:latin typeface="Times New Roman" pitchFamily="18" charset="0"/>
                <a:cs typeface="Times New Roman" pitchFamily="18" charset="0"/>
              </a:rPr>
              <a:t> Life &amp; Hope Network. (</a:t>
            </a:r>
            <a:r>
              <a:rPr lang="en-US" sz="1800" dirty="0" err="1" smtClean="0">
                <a:latin typeface="Times New Roman" pitchFamily="18" charset="0"/>
                <a:cs typeface="Times New Roman" pitchFamily="18" charset="0"/>
              </a:rPr>
              <a:t>n.d</a:t>
            </a:r>
            <a:r>
              <a:rPr lang="en-US" sz="1800" dirty="0" smtClean="0">
                <a:latin typeface="Times New Roman" pitchFamily="18" charset="0"/>
                <a:cs typeface="Times New Roman" pitchFamily="18" charset="0"/>
              </a:rPr>
              <a:t>.))</a:t>
            </a:r>
            <a:endParaRPr lang="en-US" sz="1800" dirty="0" smtClean="0"/>
          </a:p>
          <a:p>
            <a:endParaRPr lang="en-US" dirty="0" smtClean="0"/>
          </a:p>
          <a:p>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90600"/>
            <a:ext cx="8229600" cy="856488"/>
          </a:xfrm>
        </p:spPr>
        <p:txBody>
          <a:bodyPr>
            <a:normAutofit fontScale="90000"/>
          </a:bodyPr>
          <a:lstStyle/>
          <a:p>
            <a:pPr lvl="0" algn="ctr"/>
            <a:r>
              <a:rPr lang="en-US" dirty="0" smtClean="0"/>
              <a:t/>
            </a:r>
            <a:br>
              <a:rPr lang="en-US" dirty="0" smtClean="0"/>
            </a:br>
            <a:r>
              <a:rPr lang="en-US" dirty="0" smtClean="0"/>
              <a:t> Key Elements of the Perspective</a:t>
            </a:r>
            <a:endParaRPr lang="en-US" dirty="0"/>
          </a:p>
        </p:txBody>
      </p:sp>
      <p:sp>
        <p:nvSpPr>
          <p:cNvPr id="4" name="Content Placeholder 3"/>
          <p:cNvSpPr>
            <a:spLocks noGrp="1"/>
          </p:cNvSpPr>
          <p:nvPr>
            <p:ph idx="1"/>
          </p:nvPr>
        </p:nvSpPr>
        <p:spPr>
          <a:xfrm>
            <a:off x="457200" y="1905000"/>
            <a:ext cx="8229600" cy="4389120"/>
          </a:xfrm>
        </p:spPr>
        <p:txBody>
          <a:bodyPr>
            <a:noAutofit/>
          </a:bodyPr>
          <a:lstStyle/>
          <a:p>
            <a:pPr>
              <a:buBlip>
                <a:blip r:embed="rId3"/>
              </a:buBlip>
            </a:pPr>
            <a:r>
              <a:rPr lang="en-US" sz="2000" dirty="0" smtClean="0">
                <a:latin typeface="Times New Roman" pitchFamily="18" charset="0"/>
                <a:cs typeface="Times New Roman" pitchFamily="18" charset="0"/>
              </a:rPr>
              <a:t>Removing the PEG tube is abuse and neglect </a:t>
            </a:r>
          </a:p>
          <a:p>
            <a:pPr>
              <a:buBlip>
                <a:blip r:embed="rId3"/>
              </a:buBlip>
            </a:pPr>
            <a:r>
              <a:rPr lang="en-US" sz="2000" dirty="0" smtClean="0">
                <a:latin typeface="Times New Roman" pitchFamily="18" charset="0"/>
                <a:cs typeface="Times New Roman" pitchFamily="18" charset="0"/>
              </a:rPr>
              <a:t>Catholic Church against tube removal: </a:t>
            </a:r>
          </a:p>
          <a:p>
            <a:pPr lvl="1">
              <a:buBlip>
                <a:blip r:embed="rId3"/>
              </a:buBlip>
            </a:pPr>
            <a:r>
              <a:rPr lang="en-US" sz="1800" dirty="0" smtClean="0">
                <a:latin typeface="Times New Roman" pitchFamily="18" charset="0"/>
                <a:cs typeface="Times New Roman" pitchFamily="18" charset="0"/>
              </a:rPr>
              <a:t>Pope Paul John II spoke out: </a:t>
            </a:r>
          </a:p>
          <a:p>
            <a:pPr lvl="2">
              <a:buBlip>
                <a:blip r:embed="rId3"/>
              </a:buBlip>
            </a:pPr>
            <a:r>
              <a:rPr lang="en-US" sz="1800" dirty="0" smtClean="0">
                <a:latin typeface="Times New Roman" pitchFamily="18" charset="0"/>
                <a:cs typeface="Times New Roman" pitchFamily="18" charset="0"/>
              </a:rPr>
              <a:t>All patients must receive nutrition and hydration </a:t>
            </a:r>
          </a:p>
          <a:p>
            <a:pPr>
              <a:buBlip>
                <a:blip r:embed="rId3"/>
              </a:buBlip>
            </a:pPr>
            <a:r>
              <a:rPr lang="en-US" sz="2000" dirty="0" smtClean="0">
                <a:latin typeface="Times New Roman" pitchFamily="18" charset="0"/>
                <a:cs typeface="Times New Roman" pitchFamily="18" charset="0"/>
              </a:rPr>
              <a:t>Terri would choose:</a:t>
            </a:r>
          </a:p>
          <a:p>
            <a:pPr lvl="1">
              <a:buBlip>
                <a:blip r:embed="rId3"/>
              </a:buBlip>
            </a:pPr>
            <a:r>
              <a:rPr lang="en-US" sz="1800" dirty="0" smtClean="0">
                <a:latin typeface="Times New Roman" pitchFamily="18" charset="0"/>
                <a:cs typeface="Times New Roman" pitchFamily="18" charset="0"/>
              </a:rPr>
              <a:t>Not to “commit a sin of the gravest proportions by foregoing treatment to effect her own death in defiance of her religious faith's express  and recent instructions to the contrary”</a:t>
            </a:r>
          </a:p>
          <a:p>
            <a:pPr>
              <a:buBlip>
                <a:blip r:embed="rId3"/>
              </a:buBlip>
            </a:pPr>
            <a:r>
              <a:rPr lang="en-US" sz="2000" dirty="0" smtClean="0">
                <a:latin typeface="Times New Roman" pitchFamily="18" charset="0"/>
                <a:cs typeface="Times New Roman" pitchFamily="18" charset="0"/>
              </a:rPr>
              <a:t>Starving Terri to death is murder</a:t>
            </a:r>
          </a:p>
          <a:p>
            <a:pPr>
              <a:buBlip>
                <a:blip r:embed="rId3"/>
              </a:buBlip>
            </a:pPr>
            <a:r>
              <a:rPr lang="en-US" sz="2000" dirty="0" smtClean="0">
                <a:latin typeface="Times New Roman" pitchFamily="18" charset="0"/>
                <a:cs typeface="Times New Roman" pitchFamily="18" charset="0"/>
              </a:rPr>
              <a:t>Majority view does not correspond with morality. 		</a:t>
            </a:r>
          </a:p>
          <a:p>
            <a:pPr>
              <a:buNone/>
            </a:pPr>
            <a:endParaRPr lang="en-US" sz="2000" dirty="0" smtClean="0">
              <a:latin typeface="Times New Roman" pitchFamily="18" charset="0"/>
              <a:cs typeface="Times New Roman" pitchFamily="18"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
            </a:r>
            <a:br>
              <a:rPr lang="en-US" dirty="0" smtClean="0"/>
            </a:br>
            <a:r>
              <a:rPr lang="en-US" dirty="0" smtClean="0"/>
              <a:t> </a:t>
            </a:r>
            <a:r>
              <a:rPr lang="en-US" sz="4000" dirty="0" smtClean="0">
                <a:latin typeface="Times New Roman" pitchFamily="18" charset="0"/>
                <a:cs typeface="Times New Roman" pitchFamily="18" charset="0"/>
              </a:rPr>
              <a:t>Key Elements of the Perspective (cont’d)</a:t>
            </a:r>
            <a:endParaRPr lang="en-US" sz="4000"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a:bodyPr>
          <a:lstStyle/>
          <a:p>
            <a:pPr>
              <a:buBlip>
                <a:blip r:embed="rId3"/>
              </a:buBlip>
            </a:pPr>
            <a:r>
              <a:rPr lang="en-US" dirty="0" smtClean="0">
                <a:latin typeface="Times New Roman" pitchFamily="18" charset="0"/>
                <a:cs typeface="Times New Roman" pitchFamily="18" charset="0"/>
              </a:rPr>
              <a:t>Awareness of self and environment differentiates PVS from MCS. </a:t>
            </a:r>
            <a:r>
              <a:rPr lang="en-US" sz="2000" dirty="0" smtClean="0">
                <a:latin typeface="Times New Roman" pitchFamily="18" charset="0"/>
                <a:cs typeface="Times New Roman" pitchFamily="18" charset="0"/>
              </a:rPr>
              <a:t>(</a:t>
            </a:r>
            <a:r>
              <a:rPr lang="en-US" sz="2000" dirty="0" err="1" smtClean="0">
                <a:latin typeface="Times New Roman" pitchFamily="18" charset="0"/>
                <a:cs typeface="Times New Roman" pitchFamily="18" charset="0"/>
              </a:rPr>
              <a:t>Huntoon</a:t>
            </a:r>
            <a:r>
              <a:rPr lang="en-US" sz="2000" dirty="0" smtClean="0">
                <a:latin typeface="Times New Roman" pitchFamily="18" charset="0"/>
                <a:cs typeface="Times New Roman" pitchFamily="18" charset="0"/>
              </a:rPr>
              <a:t>, 2005)</a:t>
            </a:r>
          </a:p>
          <a:p>
            <a:pPr>
              <a:buBlip>
                <a:blip r:embed="rId3"/>
              </a:buBlip>
            </a:pPr>
            <a:r>
              <a:rPr lang="en-US" dirty="0" smtClean="0">
                <a:latin typeface="Times New Roman" pitchFamily="18" charset="0"/>
                <a:cs typeface="Times New Roman" pitchFamily="18" charset="0"/>
              </a:rPr>
              <a:t>MCS: Evident of improvement and warrants aggressive therapy. </a:t>
            </a:r>
            <a:r>
              <a:rPr lang="en-US" sz="2000" dirty="0" smtClean="0">
                <a:latin typeface="Times New Roman" pitchFamily="18" charset="0"/>
                <a:cs typeface="Times New Roman" pitchFamily="18" charset="0"/>
              </a:rPr>
              <a:t>(</a:t>
            </a:r>
            <a:r>
              <a:rPr lang="en-US" sz="2000" dirty="0" err="1" smtClean="0">
                <a:latin typeface="Times New Roman" pitchFamily="18" charset="0"/>
                <a:cs typeface="Times New Roman" pitchFamily="18" charset="0"/>
              </a:rPr>
              <a:t>Huntoon</a:t>
            </a:r>
            <a:r>
              <a:rPr lang="en-US" sz="2000" dirty="0" smtClean="0">
                <a:latin typeface="Times New Roman" pitchFamily="18" charset="0"/>
                <a:cs typeface="Times New Roman" pitchFamily="18" charset="0"/>
              </a:rPr>
              <a:t>, 2005)</a:t>
            </a:r>
            <a:r>
              <a:rPr lang="en-US" dirty="0" smtClean="0">
                <a:latin typeface="Times New Roman" pitchFamily="18" charset="0"/>
                <a:cs typeface="Times New Roman" pitchFamily="18" charset="0"/>
              </a:rPr>
              <a:t> </a:t>
            </a:r>
          </a:p>
          <a:p>
            <a:pPr>
              <a:buBlip>
                <a:blip r:embed="rId3"/>
              </a:buBlip>
            </a:pPr>
            <a:r>
              <a:rPr lang="en-US" dirty="0" smtClean="0">
                <a:latin typeface="Times New Roman" pitchFamily="18" charset="0"/>
                <a:cs typeface="Times New Roman" pitchFamily="18" charset="0"/>
              </a:rPr>
              <a:t>Courts:</a:t>
            </a:r>
          </a:p>
          <a:p>
            <a:pPr lvl="1">
              <a:buBlip>
                <a:blip r:embed="rId3"/>
              </a:buBlip>
            </a:pPr>
            <a:r>
              <a:rPr lang="en-US" dirty="0" smtClean="0">
                <a:latin typeface="Times New Roman" pitchFamily="18" charset="0"/>
                <a:cs typeface="Times New Roman" pitchFamily="18" charset="0"/>
              </a:rPr>
              <a:t> Poorly equipped to understand the complex issues used to describe a continuum of awareness in neurologically devastated patients. </a:t>
            </a:r>
            <a:r>
              <a:rPr lang="en-US" sz="1800" dirty="0" smtClean="0">
                <a:latin typeface="Times New Roman" pitchFamily="18" charset="0"/>
                <a:cs typeface="Times New Roman" pitchFamily="18" charset="0"/>
              </a:rPr>
              <a:t>(</a:t>
            </a:r>
            <a:r>
              <a:rPr lang="en-US" sz="1800" dirty="0" err="1" smtClean="0">
                <a:latin typeface="Times New Roman" pitchFamily="18" charset="0"/>
                <a:cs typeface="Times New Roman" pitchFamily="18" charset="0"/>
              </a:rPr>
              <a:t>Huntoon</a:t>
            </a:r>
            <a:r>
              <a:rPr lang="en-US" sz="1800" dirty="0" smtClean="0">
                <a:latin typeface="Times New Roman" pitchFamily="18" charset="0"/>
                <a:cs typeface="Times New Roman" pitchFamily="18" charset="0"/>
              </a:rPr>
              <a:t>, 2005)</a:t>
            </a:r>
          </a:p>
          <a:p>
            <a:pPr>
              <a:buNone/>
            </a:pPr>
            <a:endParaRPr lang="en-US" sz="2800" dirty="0" smtClean="0"/>
          </a:p>
          <a:p>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800" dirty="0" smtClean="0">
                <a:latin typeface="Times New Roman" pitchFamily="18" charset="0"/>
                <a:cs typeface="Times New Roman" pitchFamily="18" charset="0"/>
              </a:rPr>
              <a:t>Key Elements of the Perspective (cont’d)</a:t>
            </a:r>
            <a:endParaRPr lang="en-US" sz="3800"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a:bodyPr>
          <a:lstStyle/>
          <a:p>
            <a:pPr>
              <a:buBlip>
                <a:blip r:embed="rId3"/>
              </a:buBlip>
            </a:pPr>
            <a:r>
              <a:rPr lang="en-US" dirty="0" smtClean="0">
                <a:latin typeface="Times New Roman" pitchFamily="18" charset="0"/>
                <a:cs typeface="Times New Roman" pitchFamily="18" charset="0"/>
              </a:rPr>
              <a:t>Terri’s “in a state of “minimal consciousness” </a:t>
            </a:r>
            <a:r>
              <a:rPr lang="en-US" sz="2000" dirty="0" smtClean="0">
                <a:latin typeface="Times New Roman" pitchFamily="18" charset="0"/>
                <a:cs typeface="Times New Roman" pitchFamily="18" charset="0"/>
              </a:rPr>
              <a:t>(Merrell, 2009)</a:t>
            </a:r>
          </a:p>
          <a:p>
            <a:pPr>
              <a:buBlip>
                <a:blip r:embed="rId3"/>
              </a:buBlip>
            </a:pPr>
            <a:r>
              <a:rPr lang="en-US" dirty="0" smtClean="0">
                <a:latin typeface="Times New Roman" pitchFamily="18" charset="0"/>
                <a:cs typeface="Times New Roman" pitchFamily="18" charset="0"/>
              </a:rPr>
              <a:t>George Bush told a crowd in Tucson, Arizona: “Democrats and Republicans in Congress came together last night to give Terri </a:t>
            </a:r>
            <a:r>
              <a:rPr lang="en-US" dirty="0" err="1" smtClean="0">
                <a:latin typeface="Times New Roman" pitchFamily="18" charset="0"/>
                <a:cs typeface="Times New Roman" pitchFamily="18" charset="0"/>
              </a:rPr>
              <a:t>Schiavo’s</a:t>
            </a:r>
            <a:r>
              <a:rPr lang="en-US" dirty="0" smtClean="0">
                <a:latin typeface="Times New Roman" pitchFamily="18" charset="0"/>
                <a:cs typeface="Times New Roman" pitchFamily="18" charset="0"/>
              </a:rPr>
              <a:t> parents another opportunity to save their daughter’s </a:t>
            </a:r>
            <a:r>
              <a:rPr lang="en-US" dirty="0" err="1" smtClean="0">
                <a:latin typeface="Times New Roman" pitchFamily="18" charset="0"/>
                <a:cs typeface="Times New Roman" pitchFamily="18" charset="0"/>
              </a:rPr>
              <a:t>life.This</a:t>
            </a:r>
            <a:r>
              <a:rPr lang="en-US" dirty="0" smtClean="0">
                <a:latin typeface="Times New Roman" pitchFamily="18" charset="0"/>
                <a:cs typeface="Times New Roman" pitchFamily="18" charset="0"/>
              </a:rPr>
              <a:t> is a complex case with serious issues but, in </a:t>
            </a:r>
            <a:r>
              <a:rPr lang="en-US" dirty="0" err="1" smtClean="0">
                <a:latin typeface="Times New Roman" pitchFamily="18" charset="0"/>
                <a:cs typeface="Times New Roman" pitchFamily="18" charset="0"/>
              </a:rPr>
              <a:t>nextraordinary</a:t>
            </a:r>
            <a:r>
              <a:rPr lang="en-US" dirty="0" smtClean="0">
                <a:latin typeface="Times New Roman" pitchFamily="18" charset="0"/>
                <a:cs typeface="Times New Roman" pitchFamily="18" charset="0"/>
              </a:rPr>
              <a:t> circumstances like this, it is always wise to err on the side of life” </a:t>
            </a:r>
            <a:r>
              <a:rPr lang="en-US" sz="2000" dirty="0" smtClean="0">
                <a:latin typeface="Times New Roman" pitchFamily="18" charset="0"/>
                <a:cs typeface="Times New Roman" pitchFamily="18" charset="0"/>
              </a:rPr>
              <a:t>(Merrill, 2009)</a:t>
            </a:r>
          </a:p>
          <a:p>
            <a:pPr>
              <a:buNone/>
            </a:pP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much is “awareness”?</a:t>
            </a:r>
            <a:endParaRPr lang="en-US" dirty="0"/>
          </a:p>
        </p:txBody>
      </p:sp>
      <p:sp>
        <p:nvSpPr>
          <p:cNvPr id="3" name="Content Placeholder 2"/>
          <p:cNvSpPr>
            <a:spLocks noGrp="1"/>
          </p:cNvSpPr>
          <p:nvPr>
            <p:ph idx="1"/>
          </p:nvPr>
        </p:nvSpPr>
        <p:spPr/>
        <p:txBody>
          <a:bodyPr>
            <a:normAutofit fontScale="62500" lnSpcReduction="20000"/>
          </a:bodyPr>
          <a:lstStyle/>
          <a:p>
            <a:pPr>
              <a:buBlip>
                <a:blip r:embed="rId3"/>
              </a:buBlip>
            </a:pPr>
            <a:r>
              <a:rPr lang="en-US" sz="4400" dirty="0" smtClean="0">
                <a:latin typeface="Times New Roman" pitchFamily="18" charset="0"/>
                <a:cs typeface="Times New Roman" pitchFamily="18" charset="0"/>
              </a:rPr>
              <a:t>“No one can say exactly how much awareness… </a:t>
            </a:r>
          </a:p>
          <a:p>
            <a:pPr>
              <a:buBlip>
                <a:blip r:embed="rId3"/>
              </a:buBlip>
            </a:pPr>
            <a:r>
              <a:rPr lang="en-US" sz="4400" dirty="0" smtClean="0">
                <a:latin typeface="Times New Roman" pitchFamily="18" charset="0"/>
                <a:cs typeface="Times New Roman" pitchFamily="18" charset="0"/>
              </a:rPr>
              <a:t>Is smile in response to mother’s words sufficient? </a:t>
            </a:r>
          </a:p>
          <a:p>
            <a:pPr>
              <a:buBlip>
                <a:blip r:embed="rId3"/>
              </a:buBlip>
            </a:pPr>
            <a:r>
              <a:rPr lang="en-US" sz="4400" dirty="0" smtClean="0">
                <a:latin typeface="Times New Roman" pitchFamily="18" charset="0"/>
                <a:cs typeface="Times New Roman" pitchFamily="18" charset="0"/>
              </a:rPr>
              <a:t>Is visually tracking over a sustained period enough? </a:t>
            </a:r>
          </a:p>
          <a:p>
            <a:pPr>
              <a:buBlip>
                <a:blip r:embed="rId3"/>
              </a:buBlip>
            </a:pPr>
            <a:r>
              <a:rPr lang="en-US" sz="4400" dirty="0" smtClean="0">
                <a:latin typeface="Times New Roman" pitchFamily="18" charset="0"/>
                <a:cs typeface="Times New Roman" pitchFamily="18" charset="0"/>
              </a:rPr>
              <a:t>What about grimacing and turning one’s head away? </a:t>
            </a:r>
          </a:p>
          <a:p>
            <a:pPr>
              <a:buBlip>
                <a:blip r:embed="rId3"/>
              </a:buBlip>
            </a:pPr>
            <a:r>
              <a:rPr lang="en-US" sz="4400" dirty="0" smtClean="0">
                <a:latin typeface="Times New Roman" pitchFamily="18" charset="0"/>
                <a:cs typeface="Times New Roman" pitchFamily="18" charset="0"/>
              </a:rPr>
              <a:t>What if patient is tired from physical therapy? </a:t>
            </a:r>
          </a:p>
          <a:p>
            <a:pPr>
              <a:buBlip>
                <a:blip r:embed="rId3"/>
              </a:buBlip>
            </a:pPr>
            <a:r>
              <a:rPr lang="en-US" sz="4400" dirty="0" smtClean="0">
                <a:latin typeface="Times New Roman" pitchFamily="18" charset="0"/>
                <a:cs typeface="Times New Roman" pitchFamily="18" charset="0"/>
              </a:rPr>
              <a:t> What if patient tired after bath for doctor?</a:t>
            </a:r>
          </a:p>
          <a:p>
            <a:pPr>
              <a:buBlip>
                <a:blip r:embed="rId3"/>
              </a:buBlip>
            </a:pPr>
            <a:r>
              <a:rPr lang="en-US" sz="4400" dirty="0" smtClean="0">
                <a:latin typeface="Times New Roman" pitchFamily="18" charset="0"/>
                <a:cs typeface="Times New Roman" pitchFamily="18" charset="0"/>
              </a:rPr>
              <a:t>You have the right to remain silent… (</a:t>
            </a:r>
            <a:r>
              <a:rPr lang="en-US" sz="4400" dirty="0" err="1" smtClean="0">
                <a:latin typeface="Times New Roman" pitchFamily="18" charset="0"/>
                <a:cs typeface="Times New Roman" pitchFamily="18" charset="0"/>
              </a:rPr>
              <a:t>Huntoon</a:t>
            </a:r>
            <a:r>
              <a:rPr lang="en-US" sz="4400" dirty="0" smtClean="0">
                <a:latin typeface="Times New Roman" pitchFamily="18" charset="0"/>
                <a:cs typeface="Times New Roman" pitchFamily="18" charset="0"/>
              </a:rPr>
              <a:t>, 2005)</a:t>
            </a:r>
          </a:p>
          <a:p>
            <a:pPr>
              <a:spcBef>
                <a:spcPts val="0"/>
              </a:spcBef>
              <a:buClrTx/>
              <a:buSzTx/>
              <a:defRPr/>
            </a:pPr>
            <a:endParaRPr lang="en-US" sz="2200" dirty="0" smtClean="0"/>
          </a:p>
          <a:p>
            <a:pPr>
              <a:spcBef>
                <a:spcPts val="0"/>
              </a:spcBef>
              <a:buClrTx/>
              <a:buSzTx/>
              <a:defRPr/>
            </a:pPr>
            <a:endParaRPr lang="en-US" sz="2800" dirty="0" smtClean="0"/>
          </a:p>
          <a:p>
            <a:pPr>
              <a:spcBef>
                <a:spcPts val="0"/>
              </a:spcBef>
              <a:buClrTx/>
              <a:buSzTx/>
              <a:defRPr/>
            </a:pPr>
            <a:endParaRPr lang="en-US" sz="2800" dirty="0" smtClean="0"/>
          </a:p>
          <a:p>
            <a:pPr>
              <a:spcBef>
                <a:spcPts val="0"/>
              </a:spcBef>
              <a:buClrTx/>
              <a:buSzTx/>
              <a:defRPr/>
            </a:pPr>
            <a:endParaRPr lang="en-US" sz="2800" dirty="0" smtClean="0"/>
          </a:p>
          <a:p>
            <a:pPr>
              <a:spcBef>
                <a:spcPts val="0"/>
              </a:spcBef>
              <a:buClrTx/>
              <a:buSzTx/>
              <a:defRPr/>
            </a:pPr>
            <a:endParaRPr lang="en-US" sz="2800" dirty="0" smtClean="0"/>
          </a:p>
          <a:p>
            <a:pPr>
              <a:spcBef>
                <a:spcPts val="0"/>
              </a:spcBef>
              <a:buClrTx/>
              <a:buSzTx/>
              <a:buNone/>
              <a:defRPr/>
            </a:pPr>
            <a:endParaRPr lang="en-US" sz="4500" dirty="0" smtClean="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lvl="0" algn="ct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Ethical Principles</a:t>
            </a:r>
            <a:endParaRPr lang="en-US" dirty="0"/>
          </a:p>
        </p:txBody>
      </p:sp>
      <p:sp>
        <p:nvSpPr>
          <p:cNvPr id="3" name="Content Placeholder 2"/>
          <p:cNvSpPr>
            <a:spLocks noGrp="1"/>
          </p:cNvSpPr>
          <p:nvPr>
            <p:ph idx="1"/>
          </p:nvPr>
        </p:nvSpPr>
        <p:spPr/>
        <p:txBody>
          <a:bodyPr/>
          <a:lstStyle/>
          <a:p>
            <a:pPr>
              <a:buBlip>
                <a:blip r:embed="rId3"/>
              </a:buBlip>
            </a:pPr>
            <a:r>
              <a:rPr lang="en-US" sz="2400" dirty="0" smtClean="0">
                <a:latin typeface="Times New Roman" pitchFamily="18" charset="0"/>
                <a:cs typeface="Times New Roman" pitchFamily="18" charset="0"/>
              </a:rPr>
              <a:t>Michael </a:t>
            </a:r>
            <a:r>
              <a:rPr lang="en-US" sz="2400" dirty="0" err="1" smtClean="0">
                <a:latin typeface="Times New Roman" pitchFamily="18" charset="0"/>
                <a:cs typeface="Times New Roman" pitchFamily="18" charset="0"/>
              </a:rPr>
              <a:t>Schiavo</a:t>
            </a:r>
            <a:r>
              <a:rPr lang="en-US" sz="2400" dirty="0" smtClean="0">
                <a:latin typeface="Times New Roman" pitchFamily="18" charset="0"/>
                <a:cs typeface="Times New Roman" pitchFamily="18" charset="0"/>
              </a:rPr>
              <a:t> remained Terri’s surrogate decision maker even after he was in a relationship with another woman</a:t>
            </a:r>
          </a:p>
          <a:p>
            <a:pPr>
              <a:buBlip>
                <a:blip r:embed="rId3"/>
              </a:buBlip>
            </a:pPr>
            <a:r>
              <a:rPr lang="en-US" sz="2400" dirty="0" smtClean="0">
                <a:latin typeface="Times New Roman" pitchFamily="18" charset="0"/>
                <a:cs typeface="Times New Roman" pitchFamily="18" charset="0"/>
              </a:rPr>
              <a:t>Controversy regarding Terri’s religious stand point. </a:t>
            </a:r>
          </a:p>
          <a:p>
            <a:pPr>
              <a:buBlip>
                <a:blip r:embed="rId3"/>
              </a:buBlip>
            </a:pPr>
            <a:r>
              <a:rPr lang="en-US" sz="2400" dirty="0" smtClean="0">
                <a:latin typeface="Times New Roman" pitchFamily="18" charset="0"/>
                <a:cs typeface="Times New Roman" pitchFamily="18" charset="0"/>
              </a:rPr>
              <a:t>Prolonging life artificially </a:t>
            </a:r>
          </a:p>
          <a:p>
            <a:pPr>
              <a:buBlip>
                <a:blip r:embed="rId3"/>
              </a:buBlip>
            </a:pPr>
            <a:r>
              <a:rPr lang="en-US" sz="2400" dirty="0" smtClean="0">
                <a:latin typeface="Times New Roman" pitchFamily="18" charset="0"/>
                <a:cs typeface="Times New Roman" pitchFamily="18" charset="0"/>
              </a:rPr>
              <a:t>Quality of life. </a:t>
            </a:r>
          </a:p>
          <a:p>
            <a:pPr>
              <a:buNone/>
            </a:pP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Ethical Principles (cont’d)</a:t>
            </a:r>
            <a:endParaRPr lang="en-US" dirty="0"/>
          </a:p>
        </p:txBody>
      </p:sp>
      <p:sp>
        <p:nvSpPr>
          <p:cNvPr id="3" name="TextBox 2"/>
          <p:cNvSpPr txBox="1"/>
          <p:nvPr/>
        </p:nvSpPr>
        <p:spPr>
          <a:xfrm>
            <a:off x="990600" y="2514600"/>
            <a:ext cx="6858000" cy="2308324"/>
          </a:xfrm>
          <a:prstGeom prst="rect">
            <a:avLst/>
          </a:prstGeom>
          <a:noFill/>
        </p:spPr>
        <p:txBody>
          <a:bodyPr wrap="square" rtlCol="0">
            <a:spAutoFit/>
          </a:bodyPr>
          <a:lstStyle/>
          <a:p>
            <a:pPr>
              <a:buBlip>
                <a:blip r:embed="rId3"/>
              </a:buBlip>
            </a:pPr>
            <a:r>
              <a:rPr lang="en-US" dirty="0" smtClean="0">
                <a:latin typeface="Times New Roman" pitchFamily="18" charset="0"/>
                <a:cs typeface="Times New Roman" pitchFamily="18" charset="0"/>
              </a:rPr>
              <a:t>Respect for autonomy</a:t>
            </a:r>
          </a:p>
          <a:p>
            <a:pPr>
              <a:buBlip>
                <a:blip r:embed="rId3"/>
              </a:buBlip>
            </a:pPr>
            <a:r>
              <a:rPr lang="en-US" dirty="0" smtClean="0">
                <a:latin typeface="Times New Roman" pitchFamily="18" charset="0"/>
                <a:cs typeface="Times New Roman" pitchFamily="18" charset="0"/>
              </a:rPr>
              <a:t>Many argue that the moral framework is actually sanctity of life, discrimination against disabled persons,  and the moral character of empowered proxies.</a:t>
            </a:r>
          </a:p>
          <a:p>
            <a:pPr>
              <a:buBlip>
                <a:blip r:embed="rId3"/>
              </a:buBlip>
            </a:pPr>
            <a:r>
              <a:rPr lang="en-US" dirty="0" smtClean="0">
                <a:latin typeface="Times New Roman" pitchFamily="18" charset="0"/>
                <a:cs typeface="Times New Roman" pitchFamily="18" charset="0"/>
              </a:rPr>
              <a:t>Sanctity of life versus quality of life</a:t>
            </a:r>
          </a:p>
          <a:p>
            <a:pPr>
              <a:buBlip>
                <a:blip r:embed="rId3"/>
              </a:buBlip>
            </a:pPr>
            <a:r>
              <a:rPr lang="en-US" dirty="0" smtClean="0">
                <a:latin typeface="Times New Roman" pitchFamily="18" charset="0"/>
                <a:cs typeface="Times New Roman" pitchFamily="18" charset="0"/>
              </a:rPr>
              <a:t>This becomes a political issue with conservatives and liberals battling </a:t>
            </a:r>
          </a:p>
          <a:p>
            <a:pPr lvl="1">
              <a:buBlip>
                <a:blip r:embed="rId3"/>
              </a:buBlip>
            </a:pPr>
            <a:r>
              <a:rPr lang="en-US" dirty="0" smtClean="0">
                <a:latin typeface="Times New Roman" pitchFamily="18" charset="0"/>
                <a:cs typeface="Times New Roman" pitchFamily="18" charset="0"/>
              </a:rPr>
              <a:t>Conservatives believe in the </a:t>
            </a:r>
            <a:r>
              <a:rPr lang="en-US" dirty="0" err="1" smtClean="0">
                <a:latin typeface="Times New Roman" pitchFamily="18" charset="0"/>
                <a:cs typeface="Times New Roman" pitchFamily="18" charset="0"/>
              </a:rPr>
              <a:t>instrinsic</a:t>
            </a:r>
            <a:r>
              <a:rPr lang="en-US" dirty="0" smtClean="0">
                <a:latin typeface="Times New Roman" pitchFamily="18" charset="0"/>
                <a:cs typeface="Times New Roman" pitchFamily="18" charset="0"/>
              </a:rPr>
              <a:t> value of all life</a:t>
            </a:r>
          </a:p>
          <a:p>
            <a:pPr lvl="1">
              <a:buBlip>
                <a:blip r:embed="rId3"/>
              </a:buBlip>
            </a:pPr>
            <a:r>
              <a:rPr lang="en-US" dirty="0" smtClean="0">
                <a:latin typeface="Times New Roman" pitchFamily="18" charset="0"/>
                <a:cs typeface="Times New Roman" pitchFamily="18" charset="0"/>
              </a:rPr>
              <a:t>Liberals are concerned with the quality of life</a:t>
            </a:r>
            <a:endParaRPr lang="en-US" dirty="0">
              <a:latin typeface="Times New Roman" pitchFamily="18" charset="0"/>
              <a:cs typeface="Times New Roman" pitchFamily="18"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Ethical Principles (cont’d)</a:t>
            </a:r>
            <a:endParaRPr lang="en-US" dirty="0"/>
          </a:p>
        </p:txBody>
      </p:sp>
      <p:sp>
        <p:nvSpPr>
          <p:cNvPr id="3" name="TextBox 2"/>
          <p:cNvSpPr txBox="1"/>
          <p:nvPr/>
        </p:nvSpPr>
        <p:spPr>
          <a:xfrm>
            <a:off x="1219200" y="2438400"/>
            <a:ext cx="7010400" cy="2862322"/>
          </a:xfrm>
          <a:prstGeom prst="rect">
            <a:avLst/>
          </a:prstGeom>
          <a:noFill/>
        </p:spPr>
        <p:txBody>
          <a:bodyPr wrap="square" rtlCol="0">
            <a:spAutoFit/>
          </a:bodyPr>
          <a:lstStyle/>
          <a:p>
            <a:pPr>
              <a:buBlip>
                <a:blip r:embed="rId3"/>
              </a:buBlip>
            </a:pPr>
            <a:r>
              <a:rPr lang="en-US" dirty="0" smtClean="0">
                <a:latin typeface="Times New Roman" pitchFamily="18" charset="0"/>
                <a:cs typeface="Times New Roman" pitchFamily="18" charset="0"/>
              </a:rPr>
              <a:t>Courts have deemed liberty and privacy interests as a priority in past cases such as Karen Ann Quinlan-1976, Paul Brody-1986, Nancy Cruzan-1990</a:t>
            </a:r>
          </a:p>
          <a:p>
            <a:pPr>
              <a:buBlip>
                <a:blip r:embed="rId3"/>
              </a:buBlip>
            </a:pPr>
            <a:r>
              <a:rPr lang="en-US" dirty="0" smtClean="0">
                <a:latin typeface="Times New Roman" pitchFamily="18" charset="0"/>
                <a:cs typeface="Times New Roman" pitchFamily="18" charset="0"/>
              </a:rPr>
              <a:t>Medical code of ethics for end of life care focuses on autonomy, informed consent, and respect for wishes even beyond competence</a:t>
            </a:r>
          </a:p>
          <a:p>
            <a:pPr>
              <a:buBlip>
                <a:blip r:embed="rId3"/>
              </a:buBlip>
            </a:pPr>
            <a:r>
              <a:rPr lang="en-US" dirty="0" smtClean="0">
                <a:latin typeface="Times New Roman" pitchFamily="18" charset="0"/>
                <a:cs typeface="Times New Roman" pitchFamily="18" charset="0"/>
              </a:rPr>
              <a:t>Determining wishes after no longer competent is complicated and problematic</a:t>
            </a:r>
          </a:p>
          <a:p>
            <a:pPr>
              <a:buBlip>
                <a:blip r:embed="rId3"/>
              </a:buBlip>
            </a:pPr>
            <a:r>
              <a:rPr lang="en-US" dirty="0" smtClean="0">
                <a:latin typeface="Times New Roman" pitchFamily="18" charset="0"/>
                <a:cs typeface="Times New Roman" pitchFamily="18" charset="0"/>
              </a:rPr>
              <a:t>Using self determination as ethical framework in solving issues of end of life care is better than using paternalism, quality of life judgments, or sanctity of life judgments</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Introduction</a:t>
            </a:r>
            <a:endParaRPr lang="en-US" dirty="0"/>
          </a:p>
        </p:txBody>
      </p:sp>
      <p:sp>
        <p:nvSpPr>
          <p:cNvPr id="3" name="Content Placeholder 2"/>
          <p:cNvSpPr>
            <a:spLocks noGrp="1"/>
          </p:cNvSpPr>
          <p:nvPr>
            <p:ph idx="1"/>
          </p:nvPr>
        </p:nvSpPr>
        <p:spPr>
          <a:xfrm>
            <a:off x="914400" y="2468880"/>
            <a:ext cx="8229600" cy="4389120"/>
          </a:xfrm>
        </p:spPr>
        <p:txBody>
          <a:bodyPr>
            <a:normAutofit/>
          </a:bodyPr>
          <a:lstStyle/>
          <a:p>
            <a:pPr lvl="1">
              <a:buClr>
                <a:schemeClr val="accent2">
                  <a:lumMod val="40000"/>
                  <a:lumOff val="60000"/>
                </a:schemeClr>
              </a:buClr>
              <a:buBlip>
                <a:blip r:embed="rId2"/>
              </a:buBlip>
            </a:pPr>
            <a:r>
              <a:rPr lang="en-US" i="1" dirty="0" smtClean="0">
                <a:latin typeface="Times New Roman" pitchFamily="18" charset="0"/>
                <a:cs typeface="Times New Roman" pitchFamily="18" charset="0"/>
              </a:rPr>
              <a:t>Theresa Marie </a:t>
            </a:r>
            <a:r>
              <a:rPr lang="en-US" i="1" dirty="0" err="1" smtClean="0">
                <a:latin typeface="Times New Roman" pitchFamily="18" charset="0"/>
                <a:cs typeface="Times New Roman" pitchFamily="18" charset="0"/>
              </a:rPr>
              <a:t>Schiavo</a:t>
            </a:r>
            <a:r>
              <a:rPr lang="en-US" i="1"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commonly known as Terri</a:t>
            </a:r>
          </a:p>
          <a:p>
            <a:pPr lvl="1">
              <a:buClr>
                <a:schemeClr val="accent2">
                  <a:lumMod val="40000"/>
                  <a:lumOff val="60000"/>
                </a:schemeClr>
              </a:buClr>
              <a:buBlip>
                <a:blip r:embed="rId2"/>
              </a:buBlip>
            </a:pPr>
            <a:r>
              <a:rPr lang="en-US" dirty="0" smtClean="0">
                <a:latin typeface="Times New Roman" pitchFamily="18" charset="0"/>
                <a:cs typeface="Times New Roman" pitchFamily="18" charset="0"/>
              </a:rPr>
              <a:t>Born December 3, 1963, raised outside Philadelphia, PA </a:t>
            </a:r>
          </a:p>
          <a:p>
            <a:pPr lvl="1">
              <a:buClr>
                <a:schemeClr val="accent2">
                  <a:lumMod val="40000"/>
                  <a:lumOff val="60000"/>
                </a:schemeClr>
              </a:buClr>
              <a:buBlip>
                <a:blip r:embed="rId2"/>
              </a:buBlip>
            </a:pPr>
            <a:r>
              <a:rPr lang="en-US" dirty="0" smtClean="0">
                <a:latin typeface="Times New Roman" pitchFamily="18" charset="0"/>
                <a:cs typeface="Times New Roman" pitchFamily="18" charset="0"/>
              </a:rPr>
              <a:t>Terri struggled with childhood and adolescent obesity.  </a:t>
            </a:r>
          </a:p>
          <a:p>
            <a:pPr lvl="1">
              <a:buClr>
                <a:schemeClr val="accent2">
                  <a:lumMod val="40000"/>
                  <a:lumOff val="60000"/>
                </a:schemeClr>
              </a:buClr>
              <a:buBlip>
                <a:blip r:embed="rId2"/>
              </a:buBlip>
            </a:pPr>
            <a:r>
              <a:rPr lang="en-US" dirty="0" smtClean="0">
                <a:latin typeface="Times New Roman" pitchFamily="18" charset="0"/>
                <a:cs typeface="Times New Roman" pitchFamily="18" charset="0"/>
              </a:rPr>
              <a:t>1981,Terri’s senior year, attended  Catholic high school </a:t>
            </a:r>
          </a:p>
          <a:p>
            <a:pPr lvl="1">
              <a:buClr>
                <a:schemeClr val="accent2">
                  <a:lumMod val="40000"/>
                  <a:lumOff val="60000"/>
                </a:schemeClr>
              </a:buClr>
              <a:buBlip>
                <a:blip r:embed="rId2"/>
              </a:buBlip>
            </a:pPr>
            <a:r>
              <a:rPr lang="en-US" dirty="0" smtClean="0">
                <a:latin typeface="Times New Roman" pitchFamily="18" charset="0"/>
                <a:cs typeface="Times New Roman" pitchFamily="18" charset="0"/>
              </a:rPr>
              <a:t>Measured 5 feet 3 inches tall weighing 250 pounds.  </a:t>
            </a:r>
          </a:p>
          <a:p>
            <a:pPr lvl="1">
              <a:buClr>
                <a:schemeClr val="accent2">
                  <a:lumMod val="40000"/>
                  <a:lumOff val="60000"/>
                </a:schemeClr>
              </a:buClr>
              <a:buBlip>
                <a:blip r:embed="rId2"/>
              </a:buBlip>
            </a:pPr>
            <a:r>
              <a:rPr lang="en-US" dirty="0" smtClean="0">
                <a:latin typeface="Times New Roman" pitchFamily="18" charset="0"/>
                <a:cs typeface="Times New Roman" pitchFamily="18" charset="0"/>
              </a:rPr>
              <a:t>After losing 100 pounds on a </a:t>
            </a:r>
            <a:r>
              <a:rPr lang="en-US" dirty="0" err="1" smtClean="0">
                <a:latin typeface="Times New Roman" pitchFamily="18" charset="0"/>
                <a:cs typeface="Times New Roman" pitchFamily="18" charset="0"/>
              </a:rPr>
              <a:t>NutriSystem</a:t>
            </a:r>
            <a:r>
              <a:rPr lang="en-US" dirty="0" smtClean="0">
                <a:latin typeface="Times New Roman" pitchFamily="18" charset="0"/>
                <a:cs typeface="Times New Roman" pitchFamily="18" charset="0"/>
              </a:rPr>
              <a:t> diet</a:t>
            </a:r>
          </a:p>
          <a:p>
            <a:pPr lvl="1">
              <a:buClr>
                <a:schemeClr val="accent2">
                  <a:lumMod val="40000"/>
                  <a:lumOff val="60000"/>
                </a:schemeClr>
              </a:buClr>
              <a:buBlip>
                <a:blip r:embed="rId2"/>
              </a:buBlip>
            </a:pPr>
            <a:r>
              <a:rPr lang="en-US" dirty="0" smtClean="0">
                <a:latin typeface="Times New Roman" pitchFamily="18" charset="0"/>
                <a:cs typeface="Times New Roman" pitchFamily="18" charset="0"/>
              </a:rPr>
              <a:t>Married Michael </a:t>
            </a:r>
            <a:r>
              <a:rPr lang="en-US" dirty="0" err="1" smtClean="0">
                <a:latin typeface="Times New Roman" pitchFamily="18" charset="0"/>
                <a:cs typeface="Times New Roman" pitchFamily="18" charset="0"/>
              </a:rPr>
              <a:t>Schiavo</a:t>
            </a:r>
            <a:r>
              <a:rPr lang="en-US" dirty="0" smtClean="0">
                <a:latin typeface="Times New Roman" pitchFamily="18" charset="0"/>
                <a:cs typeface="Times New Roman" pitchFamily="18" charset="0"/>
              </a:rPr>
              <a:t> November 3, 1984</a:t>
            </a:r>
          </a:p>
          <a:p>
            <a:pPr lvl="1">
              <a:buClr>
                <a:schemeClr val="accent2">
                  <a:lumMod val="40000"/>
                  <a:lumOff val="60000"/>
                </a:schemeClr>
              </a:buClr>
              <a:buBlip>
                <a:blip r:embed="rId2"/>
              </a:buBlip>
            </a:pPr>
            <a:r>
              <a:rPr lang="en-US" dirty="0" smtClean="0">
                <a:latin typeface="Times New Roman" pitchFamily="18" charset="0"/>
                <a:cs typeface="Times New Roman" pitchFamily="18" charset="0"/>
              </a:rPr>
              <a:t>Happily married by most court documents </a:t>
            </a:r>
          </a:p>
          <a:p>
            <a:endParaRPr lang="en-US" sz="2400" dirty="0" smtClean="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9600"/>
            <a:ext cx="8229600" cy="1143000"/>
          </a:xfrm>
        </p:spPr>
        <p:txBody>
          <a:bodyPr>
            <a:normAutofit fontScale="90000"/>
          </a:bodyPr>
          <a:lstStyle/>
          <a:p>
            <a:pPr lvl="0" algn="ct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Impact on Nursing</a:t>
            </a:r>
            <a:endParaRPr lang="en-US" dirty="0"/>
          </a:p>
        </p:txBody>
      </p:sp>
      <p:sp>
        <p:nvSpPr>
          <p:cNvPr id="3" name="Content Placeholder 2"/>
          <p:cNvSpPr>
            <a:spLocks noGrp="1"/>
          </p:cNvSpPr>
          <p:nvPr>
            <p:ph idx="1"/>
          </p:nvPr>
        </p:nvSpPr>
        <p:spPr/>
        <p:txBody>
          <a:bodyPr/>
          <a:lstStyle/>
          <a:p>
            <a:pPr marL="0" indent="0" algn="ctr">
              <a:buNone/>
            </a:pPr>
            <a:r>
              <a:rPr lang="en-US" dirty="0" smtClean="0">
                <a:latin typeface="Times New Roman" pitchFamily="18" charset="0"/>
                <a:cs typeface="Times New Roman" pitchFamily="18" charset="0"/>
              </a:rPr>
              <a:t>Moral Distress</a:t>
            </a:r>
          </a:p>
          <a:p>
            <a:pPr marL="0" indent="0" algn="ctr">
              <a:buBlip>
                <a:blip r:embed="rId3"/>
              </a:buBlip>
            </a:pPr>
            <a:r>
              <a:rPr lang="en-US" dirty="0" smtClean="0">
                <a:latin typeface="Times New Roman" pitchFamily="18" charset="0"/>
                <a:cs typeface="Times New Roman" pitchFamily="18" charset="0"/>
              </a:rPr>
              <a:t>  Sights, sounds, smells of death are emotionally draining. </a:t>
            </a:r>
          </a:p>
          <a:p>
            <a:pPr>
              <a:buBlip>
                <a:blip r:embed="rId3"/>
              </a:buBlip>
            </a:pPr>
            <a:r>
              <a:rPr lang="en-US" dirty="0" smtClean="0">
                <a:latin typeface="Times New Roman" pitchFamily="18" charset="0"/>
                <a:cs typeface="Times New Roman" pitchFamily="18" charset="0"/>
              </a:rPr>
              <a:t> Nurses need to sort own feelings toward euthanasia</a:t>
            </a:r>
          </a:p>
          <a:p>
            <a:pPr lvl="1">
              <a:buBlip>
                <a:blip r:embed="rId3"/>
              </a:buBlip>
            </a:pPr>
            <a:r>
              <a:rPr lang="en-US" dirty="0" smtClean="0">
                <a:latin typeface="Times New Roman" pitchFamily="18" charset="0"/>
                <a:cs typeface="Times New Roman" pitchFamily="18" charset="0"/>
              </a:rPr>
              <a:t>While still need to meet family needs</a:t>
            </a:r>
          </a:p>
          <a:p>
            <a:pPr>
              <a:buBlip>
                <a:blip r:embed="rId3"/>
              </a:buBlip>
            </a:pPr>
            <a:r>
              <a:rPr lang="en-US" dirty="0" smtClean="0">
                <a:latin typeface="Times New Roman" pitchFamily="18" charset="0"/>
                <a:cs typeface="Times New Roman" pitchFamily="18" charset="0"/>
              </a:rPr>
              <a:t>Need to deal with own feelings of loss and grief </a:t>
            </a:r>
          </a:p>
          <a:p>
            <a:pPr>
              <a:buBlip>
                <a:blip r:embed="rId3"/>
              </a:buBlip>
            </a:pPr>
            <a:endParaRPr lang="en-US" dirty="0" smtClean="0">
              <a:latin typeface="Times New Roman" pitchFamily="18" charset="0"/>
              <a:cs typeface="Times New Roman" pitchFamily="18" charset="0"/>
            </a:endParaRPr>
          </a:p>
          <a:p>
            <a:pPr lvl="1">
              <a:buNone/>
            </a:pPr>
            <a:r>
              <a:rPr lang="en-US" dirty="0" smtClean="0">
                <a:latin typeface="Times New Roman" pitchFamily="18" charset="0"/>
                <a:cs typeface="Times New Roman" pitchFamily="18" charset="0"/>
              </a:rPr>
              <a:t>(Butts &amp; Rich, 2008)</a:t>
            </a:r>
          </a:p>
          <a:p>
            <a:pPr>
              <a:buNone/>
            </a:pPr>
            <a:endParaRPr lang="en-US" dirty="0"/>
          </a:p>
        </p:txBody>
      </p:sp>
      <p:sp>
        <p:nvSpPr>
          <p:cNvPr id="4" name="TextBox 3"/>
          <p:cNvSpPr txBox="1"/>
          <p:nvPr/>
        </p:nvSpPr>
        <p:spPr>
          <a:xfrm>
            <a:off x="6781800" y="5029200"/>
            <a:ext cx="184731" cy="369332"/>
          </a:xfrm>
          <a:prstGeom prst="rect">
            <a:avLst/>
          </a:prstGeom>
          <a:noFill/>
        </p:spPr>
        <p:txBody>
          <a:bodyPr wrap="none" rtlCol="0">
            <a:spAutoFit/>
          </a:bodyPr>
          <a:lstStyle/>
          <a:p>
            <a:endParaRPr lang="en-US" dirty="0"/>
          </a:p>
        </p:txBody>
      </p:sp>
      <p:pic>
        <p:nvPicPr>
          <p:cNvPr id="5" name="Picture 4" descr="1293753751VU5o0J.jpg"/>
          <p:cNvPicPr>
            <a:picLocks noChangeAspect="1"/>
          </p:cNvPicPr>
          <p:nvPr/>
        </p:nvPicPr>
        <p:blipFill>
          <a:blip r:embed="rId4" cstate="print"/>
          <a:stretch>
            <a:fillRect/>
          </a:stretch>
        </p:blipFill>
        <p:spPr>
          <a:xfrm>
            <a:off x="6096000" y="4572000"/>
            <a:ext cx="2362200" cy="1524000"/>
          </a:xfrm>
          <a:prstGeom prst="rect">
            <a:avLst/>
          </a:prstGeom>
        </p:spPr>
      </p:pic>
      <p:sp>
        <p:nvSpPr>
          <p:cNvPr id="6" name="TextBox 5"/>
          <p:cNvSpPr txBox="1"/>
          <p:nvPr/>
        </p:nvSpPr>
        <p:spPr>
          <a:xfrm>
            <a:off x="6324600" y="6172200"/>
            <a:ext cx="1754839" cy="307777"/>
          </a:xfrm>
          <a:prstGeom prst="rect">
            <a:avLst/>
          </a:prstGeom>
          <a:noFill/>
        </p:spPr>
        <p:txBody>
          <a:bodyPr wrap="none" rtlCol="0">
            <a:spAutoFit/>
          </a:bodyPr>
          <a:lstStyle/>
          <a:p>
            <a:r>
              <a:rPr lang="en-US" sz="1400" i="1" dirty="0" smtClean="0">
                <a:latin typeface="Times New Roman" pitchFamily="18" charset="0"/>
                <a:cs typeface="Times New Roman" pitchFamily="18" charset="0"/>
              </a:rPr>
              <a:t>www.dreamstime.com</a:t>
            </a:r>
            <a:endParaRPr lang="en-US" sz="1400" dirty="0">
              <a:latin typeface="Times New Roman" pitchFamily="18" charset="0"/>
              <a:cs typeface="Times New Roman" pitchFamily="18"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latin typeface="Times New Roman" pitchFamily="18" charset="0"/>
                <a:cs typeface="Times New Roman" pitchFamily="18" charset="0"/>
              </a:rPr>
              <a:t>Impact on Nursing (cont’d)</a:t>
            </a:r>
            <a:endParaRPr lang="en-US" dirty="0">
              <a:latin typeface="Times New Roman" pitchFamily="18" charset="0"/>
              <a:cs typeface="Times New Roman" pitchFamily="18" charset="0"/>
            </a:endParaRPr>
          </a:p>
        </p:txBody>
      </p:sp>
      <p:sp>
        <p:nvSpPr>
          <p:cNvPr id="3" name="TextBox 2"/>
          <p:cNvSpPr txBox="1"/>
          <p:nvPr/>
        </p:nvSpPr>
        <p:spPr>
          <a:xfrm>
            <a:off x="527253" y="2286000"/>
            <a:ext cx="8187498" cy="1938992"/>
          </a:xfrm>
          <a:prstGeom prst="rect">
            <a:avLst/>
          </a:prstGeom>
          <a:noFill/>
        </p:spPr>
        <p:txBody>
          <a:bodyPr wrap="none" rtlCol="0">
            <a:spAutoFit/>
          </a:bodyPr>
          <a:lstStyle/>
          <a:p>
            <a:pPr algn="ctr"/>
            <a:r>
              <a:rPr lang="en-US" sz="2400" dirty="0" smtClean="0">
                <a:latin typeface="Times New Roman" pitchFamily="18" charset="0"/>
                <a:cs typeface="Times New Roman" pitchFamily="18" charset="0"/>
              </a:rPr>
              <a:t>Nurses: Moral distress </a:t>
            </a:r>
          </a:p>
          <a:p>
            <a:pPr algn="ctr"/>
            <a:endParaRPr lang="en-US" sz="2400" dirty="0" smtClean="0">
              <a:latin typeface="Times New Roman" pitchFamily="18" charset="0"/>
              <a:cs typeface="Times New Roman" pitchFamily="18" charset="0"/>
            </a:endParaRPr>
          </a:p>
          <a:p>
            <a:pPr>
              <a:buBlip>
                <a:blip r:embed="rId3"/>
              </a:buBlip>
            </a:pPr>
            <a:r>
              <a:rPr lang="en-US" sz="2400" dirty="0" smtClean="0">
                <a:latin typeface="Times New Roman" pitchFamily="18" charset="0"/>
                <a:cs typeface="Times New Roman" pitchFamily="18" charset="0"/>
              </a:rPr>
              <a:t>  Regarding withholding/withdrawal of nutrition and hydration.</a:t>
            </a:r>
          </a:p>
          <a:p>
            <a:pPr>
              <a:buBlip>
                <a:blip r:embed="rId3"/>
              </a:buBlip>
            </a:pPr>
            <a:r>
              <a:rPr lang="en-US" sz="2400" dirty="0" smtClean="0">
                <a:latin typeface="Times New Roman" pitchFamily="18" charset="0"/>
                <a:cs typeface="Times New Roman" pitchFamily="18" charset="0"/>
              </a:rPr>
              <a:t>  Removal of feeding tube </a:t>
            </a:r>
          </a:p>
          <a:p>
            <a:pPr>
              <a:buBlip>
                <a:blip r:embed="rId3"/>
              </a:buBlip>
            </a:pPr>
            <a:r>
              <a:rPr lang="en-US" sz="2400" dirty="0" smtClean="0">
                <a:latin typeface="Times New Roman" pitchFamily="18" charset="0"/>
                <a:cs typeface="Times New Roman" pitchFamily="18" charset="0"/>
              </a:rPr>
              <a:t>  14 days later died from starvation and dehydration.</a:t>
            </a:r>
            <a:endParaRPr lang="en-US" sz="2400" dirty="0">
              <a:latin typeface="Times New Roman" pitchFamily="18" charset="0"/>
              <a:cs typeface="Times New Roman" pitchFamily="18" charset="0"/>
            </a:endParaRPr>
          </a:p>
        </p:txBody>
      </p:sp>
      <p:sp>
        <p:nvSpPr>
          <p:cNvPr id="4" name="TextBox 3"/>
          <p:cNvSpPr txBox="1"/>
          <p:nvPr/>
        </p:nvSpPr>
        <p:spPr>
          <a:xfrm>
            <a:off x="6629400" y="4724400"/>
            <a:ext cx="184731" cy="369332"/>
          </a:xfrm>
          <a:prstGeom prst="rect">
            <a:avLst/>
          </a:prstGeom>
          <a:noFill/>
        </p:spPr>
        <p:txBody>
          <a:bodyPr wrap="none" rtlCol="0">
            <a:spAutoFit/>
          </a:bodyPr>
          <a:lstStyle/>
          <a:p>
            <a:endParaRPr lang="en-US" dirty="0"/>
          </a:p>
        </p:txBody>
      </p:sp>
      <p:pic>
        <p:nvPicPr>
          <p:cNvPr id="5" name="Picture 4" descr="thumbnailCA0XTPQS.jpg"/>
          <p:cNvPicPr>
            <a:picLocks noChangeAspect="1"/>
          </p:cNvPicPr>
          <p:nvPr/>
        </p:nvPicPr>
        <p:blipFill>
          <a:blip r:embed="rId4" cstate="print"/>
          <a:stretch>
            <a:fillRect/>
          </a:stretch>
        </p:blipFill>
        <p:spPr>
          <a:xfrm>
            <a:off x="6172200" y="4114800"/>
            <a:ext cx="2286000" cy="1905000"/>
          </a:xfrm>
          <a:prstGeom prst="rect">
            <a:avLst/>
          </a:prstGeom>
        </p:spPr>
      </p:pic>
      <p:sp>
        <p:nvSpPr>
          <p:cNvPr id="6" name="TextBox 5"/>
          <p:cNvSpPr txBox="1"/>
          <p:nvPr/>
        </p:nvSpPr>
        <p:spPr>
          <a:xfrm>
            <a:off x="6324600" y="6172200"/>
            <a:ext cx="1617751" cy="307777"/>
          </a:xfrm>
          <a:prstGeom prst="rect">
            <a:avLst/>
          </a:prstGeom>
          <a:noFill/>
        </p:spPr>
        <p:txBody>
          <a:bodyPr wrap="none" rtlCol="0">
            <a:spAutoFit/>
          </a:bodyPr>
          <a:lstStyle/>
          <a:p>
            <a:r>
              <a:rPr lang="en-US" sz="1400" i="1" dirty="0" smtClean="0">
                <a:latin typeface="Times New Roman" pitchFamily="18" charset="0"/>
                <a:cs typeface="Times New Roman" pitchFamily="18" charset="0"/>
              </a:rPr>
              <a:t>ajnoffthecharts.com</a:t>
            </a:r>
            <a:endParaRPr lang="en-US" sz="14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latin typeface="Times New Roman" pitchFamily="18" charset="0"/>
                <a:cs typeface="Times New Roman" pitchFamily="18" charset="0"/>
              </a:rPr>
              <a:t>Impact on Nursing (cont’d)</a:t>
            </a:r>
            <a:endParaRPr lang="en-US" dirty="0">
              <a:latin typeface="Times New Roman" pitchFamily="18" charset="0"/>
              <a:cs typeface="Times New Roman" pitchFamily="18" charset="0"/>
            </a:endParaRPr>
          </a:p>
        </p:txBody>
      </p:sp>
      <p:sp>
        <p:nvSpPr>
          <p:cNvPr id="3" name="TextBox 2"/>
          <p:cNvSpPr txBox="1"/>
          <p:nvPr/>
        </p:nvSpPr>
        <p:spPr>
          <a:xfrm>
            <a:off x="1143000" y="2590800"/>
            <a:ext cx="5354030" cy="2031325"/>
          </a:xfrm>
          <a:prstGeom prst="rect">
            <a:avLst/>
          </a:prstGeom>
          <a:noFill/>
        </p:spPr>
        <p:txBody>
          <a:bodyPr wrap="none" rtlCol="0">
            <a:spAutoFit/>
          </a:bodyPr>
          <a:lstStyle/>
          <a:p>
            <a:pPr>
              <a:buBlip>
                <a:blip r:embed="rId3"/>
              </a:buBlip>
            </a:pPr>
            <a:r>
              <a:rPr lang="en-US" dirty="0" smtClean="0">
                <a:latin typeface="Times New Roman" pitchFamily="18" charset="0"/>
                <a:cs typeface="Times New Roman" pitchFamily="18" charset="0"/>
              </a:rPr>
              <a:t>Need to be honest with patient and family</a:t>
            </a:r>
          </a:p>
          <a:p>
            <a:pPr>
              <a:buBlip>
                <a:blip r:embed="rId3"/>
              </a:buBlip>
            </a:pPr>
            <a:endParaRPr lang="en-US" dirty="0" smtClean="0">
              <a:latin typeface="Times New Roman" pitchFamily="18" charset="0"/>
              <a:cs typeface="Times New Roman" pitchFamily="18" charset="0"/>
            </a:endParaRPr>
          </a:p>
          <a:p>
            <a:pPr>
              <a:buBlip>
                <a:blip r:embed="rId3"/>
              </a:buBlip>
            </a:pPr>
            <a:r>
              <a:rPr lang="en-US" dirty="0" smtClean="0">
                <a:latin typeface="Times New Roman" pitchFamily="18" charset="0"/>
                <a:cs typeface="Times New Roman" pitchFamily="18" charset="0"/>
              </a:rPr>
              <a:t>  Alleviate pain and suffering</a:t>
            </a:r>
          </a:p>
          <a:p>
            <a:pPr>
              <a:buBlip>
                <a:blip r:embed="rId3"/>
              </a:buBlip>
            </a:pPr>
            <a:endParaRPr lang="en-US" dirty="0" smtClean="0">
              <a:latin typeface="Times New Roman" pitchFamily="18" charset="0"/>
              <a:cs typeface="Times New Roman" pitchFamily="18" charset="0"/>
            </a:endParaRPr>
          </a:p>
          <a:p>
            <a:pPr>
              <a:buBlip>
                <a:blip r:embed="rId3"/>
              </a:buBlip>
            </a:pPr>
            <a:r>
              <a:rPr lang="en-US" dirty="0" smtClean="0">
                <a:latin typeface="Times New Roman" pitchFamily="18" charset="0"/>
                <a:cs typeface="Times New Roman" pitchFamily="18" charset="0"/>
              </a:rPr>
              <a:t>  Educate family on how to be supportive to loved one</a:t>
            </a:r>
          </a:p>
          <a:p>
            <a:pPr>
              <a:buBlip>
                <a:blip r:embed="rId3"/>
              </a:buBlip>
            </a:pPr>
            <a:endParaRPr lang="en-US" dirty="0" smtClean="0">
              <a:latin typeface="Times New Roman" pitchFamily="18" charset="0"/>
              <a:cs typeface="Times New Roman" pitchFamily="18" charset="0"/>
            </a:endParaRPr>
          </a:p>
          <a:p>
            <a:pPr>
              <a:buBlip>
                <a:blip r:embed="rId3"/>
              </a:buBlip>
            </a:pPr>
            <a:r>
              <a:rPr lang="en-US" dirty="0" smtClean="0">
                <a:latin typeface="Times New Roman" pitchFamily="18" charset="0"/>
                <a:cs typeface="Times New Roman" pitchFamily="18" charset="0"/>
              </a:rPr>
              <a:t>  Educate community on need for advanced directives</a:t>
            </a:r>
          </a:p>
        </p:txBody>
      </p:sp>
      <p:pic>
        <p:nvPicPr>
          <p:cNvPr id="5" name="Picture 4" descr="thumbnailCAY2O30O.jpg"/>
          <p:cNvPicPr>
            <a:picLocks noChangeAspect="1"/>
          </p:cNvPicPr>
          <p:nvPr/>
        </p:nvPicPr>
        <p:blipFill>
          <a:blip r:embed="rId4" cstate="print"/>
          <a:stretch>
            <a:fillRect/>
          </a:stretch>
        </p:blipFill>
        <p:spPr>
          <a:xfrm>
            <a:off x="6781800" y="2895600"/>
            <a:ext cx="1695450" cy="2562225"/>
          </a:xfrm>
          <a:prstGeom prst="rect">
            <a:avLst/>
          </a:prstGeom>
        </p:spPr>
      </p:pic>
      <p:sp>
        <p:nvSpPr>
          <p:cNvPr id="6" name="TextBox 5"/>
          <p:cNvSpPr txBox="1"/>
          <p:nvPr/>
        </p:nvSpPr>
        <p:spPr>
          <a:xfrm>
            <a:off x="7086600" y="5638800"/>
            <a:ext cx="184731" cy="369332"/>
          </a:xfrm>
          <a:prstGeom prst="rect">
            <a:avLst/>
          </a:prstGeom>
          <a:noFill/>
        </p:spPr>
        <p:txBody>
          <a:bodyPr wrap="none" rtlCol="0">
            <a:spAutoFit/>
          </a:bodyPr>
          <a:lstStyle/>
          <a:p>
            <a:endParaRPr lang="en-US" dirty="0"/>
          </a:p>
        </p:txBody>
      </p:sp>
      <p:sp>
        <p:nvSpPr>
          <p:cNvPr id="7" name="TextBox 6"/>
          <p:cNvSpPr txBox="1"/>
          <p:nvPr/>
        </p:nvSpPr>
        <p:spPr>
          <a:xfrm>
            <a:off x="5943600" y="5562600"/>
            <a:ext cx="2288960" cy="307777"/>
          </a:xfrm>
          <a:prstGeom prst="rect">
            <a:avLst/>
          </a:prstGeom>
          <a:noFill/>
        </p:spPr>
        <p:txBody>
          <a:bodyPr wrap="none" rtlCol="0">
            <a:spAutoFit/>
          </a:bodyPr>
          <a:lstStyle/>
          <a:p>
            <a:r>
              <a:rPr lang="en-US" sz="1400" dirty="0" smtClean="0">
                <a:latin typeface="Times New Roman" pitchFamily="18" charset="0"/>
                <a:cs typeface="Times New Roman" pitchFamily="18" charset="0"/>
              </a:rPr>
              <a:t>http://www.actionnurses.com</a:t>
            </a:r>
            <a:endParaRPr lang="en-US" sz="1400"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dirty="0" smtClean="0"/>
              <a:t>Future Impact</a:t>
            </a:r>
            <a:endParaRPr lang="en-US" dirty="0"/>
          </a:p>
        </p:txBody>
      </p:sp>
      <p:sp>
        <p:nvSpPr>
          <p:cNvPr id="3" name="Content Placeholder 2"/>
          <p:cNvSpPr>
            <a:spLocks noGrp="1"/>
          </p:cNvSpPr>
          <p:nvPr>
            <p:ph idx="1"/>
          </p:nvPr>
        </p:nvSpPr>
        <p:spPr/>
        <p:txBody>
          <a:bodyPr>
            <a:normAutofit lnSpcReduction="10000"/>
          </a:bodyPr>
          <a:lstStyle/>
          <a:p>
            <a:pPr lvl="1">
              <a:buBlip>
                <a:blip r:embed="rId2"/>
              </a:buBlip>
            </a:pPr>
            <a:r>
              <a:rPr lang="en-US" dirty="0" smtClean="0"/>
              <a:t>Should the courts be involved in medical decision making?</a:t>
            </a:r>
          </a:p>
          <a:p>
            <a:pPr lvl="1">
              <a:buBlip>
                <a:blip r:embed="rId2"/>
              </a:buBlip>
            </a:pPr>
            <a:endParaRPr lang="en-US" dirty="0" smtClean="0"/>
          </a:p>
          <a:p>
            <a:pPr lvl="1">
              <a:buBlip>
                <a:blip r:embed="rId2"/>
              </a:buBlip>
            </a:pPr>
            <a:r>
              <a:rPr lang="en-US" dirty="0" smtClean="0"/>
              <a:t>Should a consent be signed on admission regarding decisions of care if one should become incapacitated to make decisions?</a:t>
            </a:r>
          </a:p>
          <a:p>
            <a:pPr lvl="1">
              <a:buNone/>
            </a:pPr>
            <a:endParaRPr lang="en-US" dirty="0" smtClean="0"/>
          </a:p>
          <a:p>
            <a:pPr lvl="1">
              <a:buBlip>
                <a:blip r:embed="rId2"/>
              </a:buBlip>
            </a:pPr>
            <a:r>
              <a:rPr lang="en-US" dirty="0" smtClean="0"/>
              <a:t>Should a power of attorney be appointed on admission?</a:t>
            </a:r>
          </a:p>
          <a:p>
            <a:pPr lvl="1">
              <a:buNone/>
            </a:pPr>
            <a:endParaRPr lang="en-US" dirty="0" smtClean="0"/>
          </a:p>
          <a:p>
            <a:pPr lvl="1">
              <a:buBlip>
                <a:blip r:embed="rId2"/>
              </a:buBlip>
            </a:pPr>
            <a:r>
              <a:rPr lang="en-US" dirty="0" smtClean="0"/>
              <a:t>Should an advanced directive be placed in patients charts in physician’s office during routine physicals?</a:t>
            </a:r>
          </a:p>
          <a:p>
            <a:pPr>
              <a:buNone/>
            </a:pPr>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References</a:t>
            </a:r>
            <a:endParaRPr lang="en-US" dirty="0"/>
          </a:p>
        </p:txBody>
      </p:sp>
      <p:sp>
        <p:nvSpPr>
          <p:cNvPr id="3" name="TextBox 2"/>
          <p:cNvSpPr txBox="1"/>
          <p:nvPr/>
        </p:nvSpPr>
        <p:spPr>
          <a:xfrm>
            <a:off x="1143000" y="2286000"/>
            <a:ext cx="7239000" cy="3970318"/>
          </a:xfrm>
          <a:prstGeom prst="rect">
            <a:avLst/>
          </a:prstGeom>
          <a:noFill/>
        </p:spPr>
        <p:txBody>
          <a:bodyPr wrap="square" rtlCol="0">
            <a:spAutoFit/>
          </a:bodyPr>
          <a:lstStyle/>
          <a:p>
            <a:r>
              <a:rPr lang="en-US" dirty="0" err="1" smtClean="0">
                <a:latin typeface="Times New Roman" pitchFamily="18" charset="0"/>
                <a:cs typeface="Times New Roman" pitchFamily="18" charset="0"/>
              </a:rPr>
              <a:t>Huntoon</a:t>
            </a:r>
            <a:r>
              <a:rPr lang="en-US" dirty="0" smtClean="0">
                <a:latin typeface="Times New Roman" pitchFamily="18" charset="0"/>
                <a:cs typeface="Times New Roman" pitchFamily="18" charset="0"/>
              </a:rPr>
              <a:t>, L. (2005). The perilous vegetative state.  </a:t>
            </a:r>
            <a:r>
              <a:rPr lang="en-US" i="1" dirty="0" smtClean="0">
                <a:latin typeface="Times New Roman" pitchFamily="18" charset="0"/>
                <a:cs typeface="Times New Roman" pitchFamily="18" charset="0"/>
              </a:rPr>
              <a:t>Journal of 	American Physicians and Surgeons</a:t>
            </a:r>
            <a:r>
              <a:rPr lang="en-US" dirty="0" smtClean="0">
                <a:latin typeface="Times New Roman" pitchFamily="18" charset="0"/>
                <a:cs typeface="Times New Roman" pitchFamily="18" charset="0"/>
              </a:rPr>
              <a:t> </a:t>
            </a:r>
            <a:r>
              <a:rPr lang="en-US" i="1" dirty="0" smtClean="0">
                <a:latin typeface="Times New Roman" pitchFamily="18" charset="0"/>
                <a:cs typeface="Times New Roman" pitchFamily="18" charset="0"/>
              </a:rPr>
              <a:t>10</a:t>
            </a:r>
            <a:r>
              <a:rPr lang="en-US" dirty="0" smtClean="0">
                <a:latin typeface="Times New Roman" pitchFamily="18" charset="0"/>
                <a:cs typeface="Times New Roman" pitchFamily="18" charset="0"/>
              </a:rPr>
              <a:t>(2)</a:t>
            </a:r>
            <a:r>
              <a:rPr lang="en-US" b="1"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35-36.</a:t>
            </a:r>
            <a:r>
              <a:rPr lang="en-US" b="1" dirty="0" smtClean="0">
                <a:latin typeface="Times New Roman" pitchFamily="18" charset="0"/>
                <a:cs typeface="Times New Roman" pitchFamily="18" charset="0"/>
              </a:rPr>
              <a:t> </a:t>
            </a:r>
          </a:p>
          <a:p>
            <a:r>
              <a:rPr lang="en-US" dirty="0" err="1" smtClean="0">
                <a:latin typeface="Times New Roman" pitchFamily="18" charset="0"/>
                <a:cs typeface="Times New Roman" pitchFamily="18" charset="0"/>
              </a:rPr>
              <a:t>Klugman</a:t>
            </a:r>
            <a:r>
              <a:rPr lang="en-US" dirty="0" smtClean="0">
                <a:latin typeface="Times New Roman" pitchFamily="18" charset="0"/>
                <a:cs typeface="Times New Roman" pitchFamily="18" charset="0"/>
              </a:rPr>
              <a:t>, C. (2006). Reframing Terri </a:t>
            </a:r>
            <a:r>
              <a:rPr lang="en-US" dirty="0" err="1" smtClean="0">
                <a:latin typeface="Times New Roman" pitchFamily="18" charset="0"/>
                <a:cs typeface="Times New Roman" pitchFamily="18" charset="0"/>
              </a:rPr>
              <a:t>Schiavo</a:t>
            </a:r>
            <a:r>
              <a:rPr lang="en-US" dirty="0" smtClean="0">
                <a:latin typeface="Times New Roman" pitchFamily="18" charset="0"/>
                <a:cs typeface="Times New Roman" pitchFamily="18" charset="0"/>
              </a:rPr>
              <a:t>: one family's story of 	morality, ethics, &amp; politics. </a:t>
            </a:r>
            <a:r>
              <a:rPr lang="en-US" i="1" dirty="0" smtClean="0">
                <a:latin typeface="Times New Roman" pitchFamily="18" charset="0"/>
                <a:cs typeface="Times New Roman" pitchFamily="18" charset="0"/>
              </a:rPr>
              <a:t>Internet Journal Of Law, 	Healthcare &amp; Ethics, </a:t>
            </a:r>
            <a:r>
              <a:rPr lang="en-US" dirty="0" smtClean="0">
                <a:latin typeface="Times New Roman" pitchFamily="18" charset="0"/>
                <a:cs typeface="Times New Roman" pitchFamily="18" charset="0"/>
              </a:rPr>
              <a:t>4(1).</a:t>
            </a:r>
            <a:endParaRPr lang="en-US" i="1" dirty="0" smtClean="0">
              <a:latin typeface="Times New Roman" pitchFamily="18" charset="0"/>
              <a:cs typeface="Times New Roman" pitchFamily="18" charset="0"/>
            </a:endParaRPr>
          </a:p>
          <a:p>
            <a:r>
              <a:rPr lang="en-US" dirty="0" smtClean="0">
                <a:latin typeface="Times New Roman" pitchFamily="18" charset="0"/>
                <a:cs typeface="Times New Roman" pitchFamily="18" charset="0"/>
              </a:rPr>
              <a:t>Merrell, D. (2009). Erring on the side of life: the case of Terri </a:t>
            </a:r>
            <a:r>
              <a:rPr lang="en-US" dirty="0" err="1" smtClean="0">
                <a:latin typeface="Times New Roman" pitchFamily="18" charset="0"/>
                <a:cs typeface="Times New Roman" pitchFamily="18" charset="0"/>
              </a:rPr>
              <a:t>Schiavo</a:t>
            </a:r>
            <a:r>
              <a:rPr lang="en-US" dirty="0" smtClean="0">
                <a:latin typeface="Times New Roman" pitchFamily="18" charset="0"/>
                <a:cs typeface="Times New Roman" pitchFamily="18" charset="0"/>
              </a:rPr>
              <a:t>. 	</a:t>
            </a:r>
            <a:r>
              <a:rPr lang="en-US" i="1" dirty="0" smtClean="0">
                <a:latin typeface="Times New Roman" pitchFamily="18" charset="0"/>
                <a:cs typeface="Times New Roman" pitchFamily="18" charset="0"/>
              </a:rPr>
              <a:t>Journal Of Medical Ethics</a:t>
            </a:r>
            <a:r>
              <a:rPr lang="en-US" dirty="0" smtClean="0">
                <a:latin typeface="Times New Roman" pitchFamily="18" charset="0"/>
                <a:cs typeface="Times New Roman" pitchFamily="18" charset="0"/>
              </a:rPr>
              <a:t>, </a:t>
            </a:r>
            <a:r>
              <a:rPr lang="en-US" i="1" dirty="0" smtClean="0">
                <a:latin typeface="Times New Roman" pitchFamily="18" charset="0"/>
                <a:cs typeface="Times New Roman" pitchFamily="18" charset="0"/>
              </a:rPr>
              <a:t>35</a:t>
            </a:r>
            <a:r>
              <a:rPr lang="en-US" dirty="0" smtClean="0">
                <a:latin typeface="Times New Roman" pitchFamily="18" charset="0"/>
                <a:cs typeface="Times New Roman" pitchFamily="18" charset="0"/>
              </a:rPr>
              <a:t>(5), 323-325. 	doi:10.1136/jme.2007.023002</a:t>
            </a:r>
          </a:p>
          <a:p>
            <a:r>
              <a:rPr lang="en-US" dirty="0" smtClean="0">
                <a:latin typeface="Times New Roman" pitchFamily="18" charset="0"/>
                <a:cs typeface="Times New Roman" pitchFamily="18" charset="0"/>
              </a:rPr>
              <a:t>Nelson, L. (1997) </a:t>
            </a:r>
            <a:r>
              <a:rPr lang="en-US" i="1" dirty="0" smtClean="0">
                <a:latin typeface="Times New Roman" pitchFamily="18" charset="0"/>
                <a:cs typeface="Times New Roman" pitchFamily="18" charset="0"/>
              </a:rPr>
              <a:t>Catholic bioethics and the case of Terri </a:t>
            </a:r>
            <a:r>
              <a:rPr lang="en-US" i="1" dirty="0" err="1" smtClean="0">
                <a:latin typeface="Times New Roman" pitchFamily="18" charset="0"/>
                <a:cs typeface="Times New Roman" pitchFamily="18" charset="0"/>
              </a:rPr>
              <a:t>Schiavo</a:t>
            </a:r>
            <a:r>
              <a:rPr lang="en-US" i="1"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Professor 	of Law, Cumberland School of law. </a:t>
            </a:r>
            <a:r>
              <a:rPr lang="en-US" dirty="0" err="1" smtClean="0">
                <a:latin typeface="Times New Roman" pitchFamily="18" charset="0"/>
                <a:cs typeface="Times New Roman" pitchFamily="18" charset="0"/>
              </a:rPr>
              <a:t>Samford</a:t>
            </a:r>
            <a:r>
              <a:rPr lang="en-US" dirty="0" smtClean="0">
                <a:latin typeface="Times New Roman" pitchFamily="18" charset="0"/>
                <a:cs typeface="Times New Roman" pitchFamily="18" charset="0"/>
              </a:rPr>
              <a:t> University. Vol. 35:3</a:t>
            </a:r>
          </a:p>
          <a:p>
            <a:r>
              <a:rPr lang="en-US" dirty="0" err="1" smtClean="0">
                <a:latin typeface="Times New Roman" pitchFamily="18" charset="0"/>
                <a:cs typeface="Times New Roman" pitchFamily="18" charset="0"/>
              </a:rPr>
              <a:t>Stritof</a:t>
            </a:r>
            <a:r>
              <a:rPr lang="en-US" dirty="0" smtClean="0">
                <a:latin typeface="Times New Roman" pitchFamily="18" charset="0"/>
                <a:cs typeface="Times New Roman" pitchFamily="18" charset="0"/>
              </a:rPr>
              <a:t>, Sheri &amp; Bob. </a:t>
            </a:r>
            <a:r>
              <a:rPr lang="en-US" i="1" dirty="0" smtClean="0">
                <a:latin typeface="Times New Roman" pitchFamily="18" charset="0"/>
                <a:cs typeface="Times New Roman" pitchFamily="18" charset="0"/>
              </a:rPr>
              <a:t>Michael and Terri </a:t>
            </a:r>
            <a:r>
              <a:rPr lang="en-US" i="1" dirty="0" err="1" smtClean="0">
                <a:latin typeface="Times New Roman" pitchFamily="18" charset="0"/>
                <a:cs typeface="Times New Roman" pitchFamily="18" charset="0"/>
              </a:rPr>
              <a:t>Schiavo’s</a:t>
            </a:r>
            <a:r>
              <a:rPr lang="en-US" i="1" dirty="0" smtClean="0">
                <a:latin typeface="Times New Roman" pitchFamily="18" charset="0"/>
                <a:cs typeface="Times New Roman" pitchFamily="18" charset="0"/>
              </a:rPr>
              <a:t> Marriage Profile.</a:t>
            </a:r>
            <a:r>
              <a:rPr lang="en-US" dirty="0" smtClean="0">
                <a:latin typeface="Times New Roman" pitchFamily="18" charset="0"/>
                <a:cs typeface="Times New Roman" pitchFamily="18" charset="0"/>
              </a:rPr>
              <a:t> 	Retrieved 15 November 2011 from 	</a:t>
            </a:r>
            <a:r>
              <a:rPr lang="en-US" dirty="0" smtClean="0">
                <a:latin typeface="Times New Roman" pitchFamily="18" charset="0"/>
                <a:cs typeface="Times New Roman" pitchFamily="18" charset="0"/>
                <a:hlinkClick r:id="rId2"/>
              </a:rPr>
              <a:t>http://marriage.about.com/od/celebritymarriages/p/schiavo.htm</a:t>
            </a: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References</a:t>
            </a:r>
            <a:endParaRPr lang="en-US" dirty="0"/>
          </a:p>
        </p:txBody>
      </p:sp>
      <p:sp>
        <p:nvSpPr>
          <p:cNvPr id="3" name="TextBox 2"/>
          <p:cNvSpPr txBox="1"/>
          <p:nvPr/>
        </p:nvSpPr>
        <p:spPr>
          <a:xfrm>
            <a:off x="1066800" y="1828800"/>
            <a:ext cx="6705600" cy="830997"/>
          </a:xfrm>
          <a:prstGeom prst="rect">
            <a:avLst/>
          </a:prstGeom>
          <a:noFill/>
        </p:spPr>
        <p:txBody>
          <a:bodyPr wrap="square" rtlCol="0">
            <a:spAutoFit/>
          </a:bodyPr>
          <a:lstStyle/>
          <a:p>
            <a:endParaRPr lang="en-US" sz="1200" dirty="0" smtClean="0">
              <a:latin typeface="Times New Roman" pitchFamily="18" charset="0"/>
              <a:cs typeface="Times New Roman" pitchFamily="18" charset="0"/>
            </a:endParaRPr>
          </a:p>
          <a:p>
            <a:pPr>
              <a:buNone/>
            </a:pPr>
            <a:r>
              <a:rPr lang="en-US" dirty="0" smtClean="0">
                <a:latin typeface="Times New Roman" pitchFamily="18" charset="0"/>
                <a:cs typeface="Times New Roman" pitchFamily="18" charset="0"/>
              </a:rPr>
              <a:t>Terri </a:t>
            </a:r>
            <a:r>
              <a:rPr lang="en-US" dirty="0" err="1" smtClean="0">
                <a:latin typeface="Times New Roman" pitchFamily="18" charset="0"/>
                <a:cs typeface="Times New Roman" pitchFamily="18" charset="0"/>
              </a:rPr>
              <a:t>Schiavo</a:t>
            </a:r>
            <a:r>
              <a:rPr lang="en-US" dirty="0" smtClean="0">
                <a:latin typeface="Times New Roman" pitchFamily="18" charset="0"/>
                <a:cs typeface="Times New Roman" pitchFamily="18" charset="0"/>
              </a:rPr>
              <a:t> Life &amp; Hope Network. (</a:t>
            </a:r>
            <a:r>
              <a:rPr lang="en-US" dirty="0" err="1" smtClean="0">
                <a:latin typeface="Times New Roman" pitchFamily="18" charset="0"/>
                <a:cs typeface="Times New Roman" pitchFamily="18" charset="0"/>
              </a:rPr>
              <a:t>n.d</a:t>
            </a:r>
            <a:r>
              <a:rPr lang="en-US" dirty="0" smtClean="0">
                <a:latin typeface="Times New Roman" pitchFamily="18" charset="0"/>
                <a:cs typeface="Times New Roman" pitchFamily="18" charset="0"/>
              </a:rPr>
              <a:t>.). Retrieved from 	http://www.terrisfight.org/timeline/</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Theresa Marie </a:t>
            </a:r>
            <a:r>
              <a:rPr lang="en-US" dirty="0" err="1" smtClean="0"/>
              <a:t>Schiavo</a:t>
            </a:r>
            <a:r>
              <a:rPr lang="en-US" dirty="0" smtClean="0"/>
              <a:t> (cont’d)</a:t>
            </a:r>
            <a:endParaRPr lang="en-US" dirty="0"/>
          </a:p>
        </p:txBody>
      </p:sp>
      <p:sp>
        <p:nvSpPr>
          <p:cNvPr id="4" name="TextBox 3"/>
          <p:cNvSpPr txBox="1"/>
          <p:nvPr/>
        </p:nvSpPr>
        <p:spPr>
          <a:xfrm>
            <a:off x="4953000" y="2362200"/>
            <a:ext cx="3886200" cy="3323987"/>
          </a:xfrm>
          <a:prstGeom prst="rect">
            <a:avLst/>
          </a:prstGeom>
          <a:noFill/>
        </p:spPr>
        <p:txBody>
          <a:bodyPr wrap="square" rtlCol="0">
            <a:spAutoFit/>
          </a:bodyPr>
          <a:lstStyle/>
          <a:p>
            <a:pPr lvl="1">
              <a:buClr>
                <a:schemeClr val="accent2">
                  <a:lumMod val="40000"/>
                  <a:lumOff val="60000"/>
                </a:schemeClr>
              </a:buClr>
              <a:buBlip>
                <a:blip r:embed="rId2"/>
              </a:buBlip>
            </a:pPr>
            <a:r>
              <a:rPr lang="en-US" sz="2400" dirty="0" smtClean="0">
                <a:latin typeface="Times New Roman" pitchFamily="18" charset="0"/>
                <a:cs typeface="Times New Roman" pitchFamily="18" charset="0"/>
              </a:rPr>
              <a:t>  Some accounts allege marital discord before her collapse.</a:t>
            </a:r>
          </a:p>
          <a:p>
            <a:pPr lvl="1">
              <a:buClr>
                <a:schemeClr val="accent2">
                  <a:lumMod val="40000"/>
                  <a:lumOff val="60000"/>
                </a:schemeClr>
              </a:buClr>
              <a:buBlip>
                <a:blip r:embed="rId2"/>
              </a:buBlip>
            </a:pPr>
            <a:r>
              <a:rPr lang="en-US" sz="2400" dirty="0" smtClean="0">
                <a:latin typeface="Times New Roman" pitchFamily="18" charset="0"/>
                <a:cs typeface="Times New Roman" pitchFamily="18" charset="0"/>
              </a:rPr>
              <a:t>  Endured Infertility treatments.</a:t>
            </a:r>
          </a:p>
          <a:p>
            <a:pPr lvl="1">
              <a:buClr>
                <a:schemeClr val="accent2">
                  <a:lumMod val="40000"/>
                  <a:lumOff val="60000"/>
                </a:schemeClr>
              </a:buClr>
              <a:buBlip>
                <a:blip r:embed="rId2"/>
              </a:buBlip>
            </a:pPr>
            <a:r>
              <a:rPr lang="en-US" sz="2400" dirty="0" smtClean="0">
                <a:latin typeface="Times New Roman" pitchFamily="18" charset="0"/>
                <a:cs typeface="Times New Roman" pitchFamily="18" charset="0"/>
              </a:rPr>
              <a:t>  Lost an additional 40 pounds during infertility treatments.</a:t>
            </a:r>
          </a:p>
          <a:p>
            <a:endParaRPr lang="en-US" dirty="0"/>
          </a:p>
        </p:txBody>
      </p:sp>
      <p:pic>
        <p:nvPicPr>
          <p:cNvPr id="5" name="Picture 4" descr="terri_schiavo1x400.jpg"/>
          <p:cNvPicPr>
            <a:picLocks noChangeAspect="1"/>
          </p:cNvPicPr>
          <p:nvPr/>
        </p:nvPicPr>
        <p:blipFill>
          <a:blip r:embed="rId3" cstate="print"/>
          <a:stretch>
            <a:fillRect/>
          </a:stretch>
        </p:blipFill>
        <p:spPr>
          <a:xfrm>
            <a:off x="609600" y="2057400"/>
            <a:ext cx="3810000" cy="3752850"/>
          </a:xfrm>
          <a:prstGeom prst="rect">
            <a:avLst/>
          </a:prstGeom>
        </p:spPr>
      </p:pic>
      <p:sp>
        <p:nvSpPr>
          <p:cNvPr id="6" name="TextBox 5"/>
          <p:cNvSpPr txBox="1"/>
          <p:nvPr/>
        </p:nvSpPr>
        <p:spPr>
          <a:xfrm>
            <a:off x="1600200" y="6172200"/>
            <a:ext cx="1511376" cy="307777"/>
          </a:xfrm>
          <a:prstGeom prst="rect">
            <a:avLst/>
          </a:prstGeom>
          <a:noFill/>
        </p:spPr>
        <p:txBody>
          <a:bodyPr wrap="none" rtlCol="0">
            <a:spAutoFit/>
          </a:bodyPr>
          <a:lstStyle/>
          <a:p>
            <a:r>
              <a:rPr lang="en-US" sz="1400" i="1" dirty="0" smtClean="0"/>
              <a:t>wizbangblog.com</a:t>
            </a:r>
            <a:endParaRPr lang="en-US" sz="14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Chronological Facts</a:t>
            </a:r>
            <a:endParaRPr lang="en-US" dirty="0"/>
          </a:p>
        </p:txBody>
      </p:sp>
      <p:sp>
        <p:nvSpPr>
          <p:cNvPr id="5" name="Content Placeholder 4"/>
          <p:cNvSpPr>
            <a:spLocks noGrp="1"/>
          </p:cNvSpPr>
          <p:nvPr>
            <p:ph sz="quarter" idx="2"/>
          </p:nvPr>
        </p:nvSpPr>
        <p:spPr>
          <a:xfrm>
            <a:off x="457200" y="1905000"/>
            <a:ext cx="5334000" cy="4495800"/>
          </a:xfrm>
        </p:spPr>
        <p:txBody>
          <a:bodyPr>
            <a:noAutofit/>
          </a:bodyPr>
          <a:lstStyle/>
          <a:p>
            <a:pPr>
              <a:buBlip>
                <a:blip r:embed="rId2"/>
              </a:buBlip>
            </a:pPr>
            <a:r>
              <a:rPr lang="en-US" sz="2000" dirty="0" smtClean="0">
                <a:latin typeface="Times New Roman" pitchFamily="18" charset="0"/>
                <a:cs typeface="Times New Roman" pitchFamily="18" charset="0"/>
              </a:rPr>
              <a:t>February 25, 1990, cardiac arrest, home 5:30 am</a:t>
            </a:r>
          </a:p>
          <a:p>
            <a:pPr>
              <a:buBlip>
                <a:blip r:embed="rId2"/>
              </a:buBlip>
            </a:pPr>
            <a:r>
              <a:rPr lang="en-US" sz="2000" dirty="0" smtClean="0">
                <a:latin typeface="Times New Roman" pitchFamily="18" charset="0"/>
                <a:cs typeface="Times New Roman" pitchFamily="18" charset="0"/>
              </a:rPr>
              <a:t>Cardiac arrhythmia caused from </a:t>
            </a:r>
            <a:r>
              <a:rPr lang="en-US" sz="2000" dirty="0" err="1" smtClean="0">
                <a:latin typeface="Times New Roman" pitchFamily="18" charset="0"/>
                <a:cs typeface="Times New Roman" pitchFamily="18" charset="0"/>
              </a:rPr>
              <a:t>hypokalemia</a:t>
            </a:r>
            <a:endParaRPr lang="en-US" sz="2000" dirty="0" smtClean="0">
              <a:latin typeface="Times New Roman" pitchFamily="18" charset="0"/>
              <a:cs typeface="Times New Roman" pitchFamily="18" charset="0"/>
            </a:endParaRPr>
          </a:p>
          <a:p>
            <a:pPr>
              <a:buBlip>
                <a:blip r:embed="rId2"/>
              </a:buBlip>
            </a:pPr>
            <a:r>
              <a:rPr lang="en-US" sz="2000" dirty="0" smtClean="0">
                <a:latin typeface="Times New Roman" pitchFamily="18" charset="0"/>
                <a:cs typeface="Times New Roman" pitchFamily="18" charset="0"/>
              </a:rPr>
              <a:t>Second possible cause: use of epinephrine during resuscitation</a:t>
            </a:r>
          </a:p>
          <a:p>
            <a:pPr>
              <a:buBlip>
                <a:blip r:embed="rId2"/>
              </a:buBlip>
            </a:pPr>
            <a:r>
              <a:rPr lang="en-US" sz="2000" dirty="0" smtClean="0">
                <a:latin typeface="Times New Roman" pitchFamily="18" charset="0"/>
                <a:cs typeface="Times New Roman" pitchFamily="18" charset="0"/>
              </a:rPr>
              <a:t>June 18, 1990: Michael </a:t>
            </a:r>
            <a:r>
              <a:rPr lang="en-US" sz="2000" dirty="0" err="1" smtClean="0">
                <a:latin typeface="Times New Roman" pitchFamily="18" charset="0"/>
                <a:cs typeface="Times New Roman" pitchFamily="18" charset="0"/>
              </a:rPr>
              <a:t>Schiavo</a:t>
            </a:r>
            <a:r>
              <a:rPr lang="en-US" sz="2000" dirty="0" smtClean="0">
                <a:latin typeface="Times New Roman" pitchFamily="18" charset="0"/>
                <a:cs typeface="Times New Roman" pitchFamily="18" charset="0"/>
              </a:rPr>
              <a:t> appointed legal guardian</a:t>
            </a:r>
          </a:p>
          <a:p>
            <a:pPr lvl="2">
              <a:buBlip>
                <a:blip r:embed="rId2"/>
              </a:buBlip>
            </a:pPr>
            <a:r>
              <a:rPr lang="en-US" sz="2000" dirty="0" smtClean="0">
                <a:latin typeface="Times New Roman" pitchFamily="18" charset="0"/>
                <a:cs typeface="Times New Roman" pitchFamily="18" charset="0"/>
              </a:rPr>
              <a:t>By the Circuit Court Sixth Judicial Court, Florida </a:t>
            </a:r>
          </a:p>
          <a:p>
            <a:pPr>
              <a:buBlip>
                <a:blip r:embed="rId2"/>
              </a:buBlip>
            </a:pPr>
            <a:r>
              <a:rPr lang="en-US" sz="2000" dirty="0" smtClean="0">
                <a:latin typeface="Times New Roman" pitchFamily="18" charset="0"/>
                <a:cs typeface="Times New Roman" pitchFamily="18" charset="0"/>
              </a:rPr>
              <a:t>Determined incapacitated due to coma and anoxic encephalopathy</a:t>
            </a:r>
          </a:p>
          <a:p>
            <a:pPr>
              <a:buBlip>
                <a:blip r:embed="rId2"/>
              </a:buBlip>
            </a:pPr>
            <a:r>
              <a:rPr lang="en-US" sz="2000" dirty="0" smtClean="0">
                <a:latin typeface="Times New Roman" pitchFamily="18" charset="0"/>
                <a:cs typeface="Times New Roman" pitchFamily="18" charset="0"/>
              </a:rPr>
              <a:t>For 3 years, Terri received rehab in skilled nursing facilities</a:t>
            </a:r>
          </a:p>
          <a:p>
            <a:pPr>
              <a:lnSpc>
                <a:spcPct val="200000"/>
              </a:lnSpc>
              <a:buNone/>
            </a:pPr>
            <a:endParaRPr lang="en-US" sz="1800" dirty="0" smtClean="0">
              <a:latin typeface="Times New Roman" pitchFamily="18" charset="0"/>
              <a:cs typeface="Times New Roman" pitchFamily="18" charset="0"/>
            </a:endParaRPr>
          </a:p>
        </p:txBody>
      </p:sp>
      <p:pic>
        <p:nvPicPr>
          <p:cNvPr id="7" name="Picture 6" descr="schiavo-brain-scan.jpg"/>
          <p:cNvPicPr>
            <a:picLocks noChangeAspect="1"/>
          </p:cNvPicPr>
          <p:nvPr/>
        </p:nvPicPr>
        <p:blipFill>
          <a:blip r:embed="rId3" cstate="print"/>
          <a:stretch>
            <a:fillRect/>
          </a:stretch>
        </p:blipFill>
        <p:spPr>
          <a:xfrm>
            <a:off x="5715000" y="3733800"/>
            <a:ext cx="3276599" cy="2371725"/>
          </a:xfrm>
          <a:prstGeom prst="rect">
            <a:avLst/>
          </a:prstGeom>
        </p:spPr>
      </p:pic>
      <p:sp>
        <p:nvSpPr>
          <p:cNvPr id="8" name="TextBox 7"/>
          <p:cNvSpPr txBox="1"/>
          <p:nvPr/>
        </p:nvSpPr>
        <p:spPr>
          <a:xfrm>
            <a:off x="6248400" y="6248400"/>
            <a:ext cx="2651367" cy="307777"/>
          </a:xfrm>
          <a:prstGeom prst="rect">
            <a:avLst/>
          </a:prstGeom>
          <a:noFill/>
        </p:spPr>
        <p:txBody>
          <a:bodyPr wrap="square" rtlCol="0">
            <a:spAutoFit/>
          </a:bodyPr>
          <a:lstStyle/>
          <a:p>
            <a:r>
              <a:rPr lang="en-US" sz="1400" i="1" dirty="0" smtClean="0"/>
              <a:t>filsalustri.wordpress.com</a:t>
            </a:r>
            <a:endParaRPr lang="en-US" sz="14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Chronological Facts (cont’d)</a:t>
            </a:r>
            <a:endParaRPr lang="en-US" dirty="0"/>
          </a:p>
        </p:txBody>
      </p:sp>
      <p:sp>
        <p:nvSpPr>
          <p:cNvPr id="3" name="TextBox 2"/>
          <p:cNvSpPr txBox="1"/>
          <p:nvPr/>
        </p:nvSpPr>
        <p:spPr>
          <a:xfrm>
            <a:off x="685801" y="2438400"/>
            <a:ext cx="7239000" cy="3416320"/>
          </a:xfrm>
          <a:prstGeom prst="rect">
            <a:avLst/>
          </a:prstGeom>
          <a:noFill/>
        </p:spPr>
        <p:txBody>
          <a:bodyPr wrap="square" rtlCol="0">
            <a:spAutoFit/>
          </a:bodyPr>
          <a:lstStyle/>
          <a:p>
            <a:pPr>
              <a:buBlip>
                <a:blip r:embed="rId2"/>
              </a:buBlip>
            </a:pPr>
            <a:r>
              <a:rPr lang="en-US" dirty="0" smtClean="0"/>
              <a:t> </a:t>
            </a:r>
            <a:r>
              <a:rPr lang="en-US" dirty="0" err="1" smtClean="0">
                <a:latin typeface="Times New Roman" pitchFamily="18" charset="0"/>
                <a:cs typeface="Times New Roman" pitchFamily="18" charset="0"/>
              </a:rPr>
              <a:t>Schindlers</a:t>
            </a:r>
            <a:r>
              <a:rPr lang="en-US" dirty="0" smtClean="0">
                <a:latin typeface="Times New Roman" pitchFamily="18" charset="0"/>
                <a:cs typeface="Times New Roman" pitchFamily="18" charset="0"/>
              </a:rPr>
              <a:t> enjoyed an “amicable” relationship with    Michael </a:t>
            </a:r>
            <a:r>
              <a:rPr lang="en-US" dirty="0" err="1" smtClean="0">
                <a:latin typeface="Times New Roman" pitchFamily="18" charset="0"/>
                <a:cs typeface="Times New Roman" pitchFamily="18" charset="0"/>
              </a:rPr>
              <a:t>Schiavo</a:t>
            </a:r>
            <a:endParaRPr lang="en-US" dirty="0" smtClean="0">
              <a:latin typeface="Times New Roman" pitchFamily="18" charset="0"/>
              <a:cs typeface="Times New Roman" pitchFamily="18" charset="0"/>
            </a:endParaRPr>
          </a:p>
          <a:p>
            <a:endParaRPr lang="en-US" dirty="0" smtClean="0">
              <a:latin typeface="Times New Roman" pitchFamily="18" charset="0"/>
              <a:cs typeface="Times New Roman" pitchFamily="18" charset="0"/>
            </a:endParaRPr>
          </a:p>
          <a:p>
            <a:pPr>
              <a:buBlip>
                <a:blip r:embed="rId2"/>
              </a:buBlip>
            </a:pPr>
            <a:r>
              <a:rPr lang="en-US" dirty="0" smtClean="0">
                <a:latin typeface="Times New Roman" pitchFamily="18" charset="0"/>
                <a:cs typeface="Times New Roman" pitchFamily="18" charset="0"/>
              </a:rPr>
              <a:t> January 1993, settled malpractice case against obstetrician </a:t>
            </a:r>
          </a:p>
          <a:p>
            <a:endParaRPr lang="en-US" dirty="0" smtClean="0">
              <a:latin typeface="Times New Roman" pitchFamily="18" charset="0"/>
              <a:cs typeface="Times New Roman" pitchFamily="18" charset="0"/>
            </a:endParaRPr>
          </a:p>
          <a:p>
            <a:pPr>
              <a:buBlip>
                <a:blip r:embed="rId2"/>
              </a:buBlip>
            </a:pPr>
            <a:r>
              <a:rPr lang="en-US" dirty="0" smtClean="0">
                <a:latin typeface="Times New Roman" pitchFamily="18" charset="0"/>
                <a:cs typeface="Times New Roman" pitchFamily="18" charset="0"/>
              </a:rPr>
              <a:t> Lawsuit alleged failure to diagnose eating disorder </a:t>
            </a:r>
          </a:p>
          <a:p>
            <a:endParaRPr lang="en-US" dirty="0" smtClean="0">
              <a:latin typeface="Times New Roman" pitchFamily="18" charset="0"/>
              <a:cs typeface="Times New Roman" pitchFamily="18" charset="0"/>
            </a:endParaRPr>
          </a:p>
          <a:p>
            <a:pPr>
              <a:buBlip>
                <a:blip r:embed="rId2"/>
              </a:buBlip>
            </a:pPr>
            <a:r>
              <a:rPr lang="en-US" dirty="0" smtClean="0">
                <a:latin typeface="Times New Roman" pitchFamily="18" charset="0"/>
                <a:cs typeface="Times New Roman" pitchFamily="18" charset="0"/>
              </a:rPr>
              <a:t> Michael </a:t>
            </a:r>
            <a:r>
              <a:rPr lang="en-US" dirty="0" err="1" smtClean="0">
                <a:latin typeface="Times New Roman" pitchFamily="18" charset="0"/>
                <a:cs typeface="Times New Roman" pitchFamily="18" charset="0"/>
              </a:rPr>
              <a:t>Schiavo</a:t>
            </a:r>
            <a:r>
              <a:rPr lang="en-US" dirty="0" smtClean="0">
                <a:latin typeface="Times New Roman" pitchFamily="18" charset="0"/>
                <a:cs typeface="Times New Roman" pitchFamily="18" charset="0"/>
              </a:rPr>
              <a:t> received $750,000 in the settlement.</a:t>
            </a:r>
          </a:p>
          <a:p>
            <a:endParaRPr lang="en-US" dirty="0" smtClean="0">
              <a:latin typeface="Times New Roman" pitchFamily="18" charset="0"/>
              <a:cs typeface="Times New Roman" pitchFamily="18" charset="0"/>
            </a:endParaRPr>
          </a:p>
          <a:p>
            <a:pPr>
              <a:buBlip>
                <a:blip r:embed="rId2"/>
              </a:buBlip>
            </a:pPr>
            <a:r>
              <a:rPr lang="en-US" dirty="0" smtClean="0">
                <a:latin typeface="Times New Roman" pitchFamily="18" charset="0"/>
                <a:cs typeface="Times New Roman" pitchFamily="18" charset="0"/>
              </a:rPr>
              <a:t> Settlement was placed in trust for Terri’s care</a:t>
            </a:r>
          </a:p>
          <a:p>
            <a:endParaRPr lang="en-US" dirty="0" smtClean="0">
              <a:latin typeface="Times New Roman" pitchFamily="18" charset="0"/>
              <a:cs typeface="Times New Roman" pitchFamily="18" charset="0"/>
            </a:endParaRPr>
          </a:p>
          <a:p>
            <a:pPr>
              <a:buBlip>
                <a:blip r:embed="rId2"/>
              </a:buBlip>
            </a:pPr>
            <a:r>
              <a:rPr lang="en-US" dirty="0" smtClean="0">
                <a:latin typeface="Times New Roman" pitchFamily="18" charset="0"/>
                <a:cs typeface="Times New Roman" pitchFamily="18" charset="0"/>
              </a:rPr>
              <a:t> Husband received $300,000 for personal losses</a:t>
            </a:r>
          </a:p>
          <a:p>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Chronological Facts-</a:t>
            </a:r>
            <a:r>
              <a:rPr lang="en-US" dirty="0" err="1" smtClean="0"/>
              <a:t>con’t</a:t>
            </a:r>
            <a:endParaRPr lang="en-US" dirty="0"/>
          </a:p>
        </p:txBody>
      </p:sp>
      <p:sp>
        <p:nvSpPr>
          <p:cNvPr id="5" name="Content Placeholder 4"/>
          <p:cNvSpPr>
            <a:spLocks noGrp="1"/>
          </p:cNvSpPr>
          <p:nvPr>
            <p:ph sz="quarter" idx="2"/>
          </p:nvPr>
        </p:nvSpPr>
        <p:spPr>
          <a:xfrm>
            <a:off x="457200" y="2362200"/>
            <a:ext cx="7696200" cy="4150520"/>
          </a:xfrm>
        </p:spPr>
        <p:txBody>
          <a:bodyPr>
            <a:noAutofit/>
          </a:bodyPr>
          <a:lstStyle/>
          <a:p>
            <a:pPr>
              <a:buBlip>
                <a:blip r:embed="rId2"/>
              </a:buBlip>
            </a:pPr>
            <a:r>
              <a:rPr lang="en-US" sz="2000" dirty="0" smtClean="0">
                <a:latin typeface="Times New Roman" pitchFamily="18" charset="0"/>
                <a:cs typeface="Times New Roman" pitchFamily="18" charset="0"/>
              </a:rPr>
              <a:t>February 1993 post malpractice  suit:</a:t>
            </a:r>
          </a:p>
          <a:p>
            <a:pPr lvl="1">
              <a:buBlip>
                <a:blip r:embed="rId2"/>
              </a:buBlip>
            </a:pP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Schindlers</a:t>
            </a:r>
            <a:r>
              <a:rPr lang="en-US" sz="1800" dirty="0" smtClean="0">
                <a:latin typeface="Times New Roman" pitchFamily="18" charset="0"/>
                <a:cs typeface="Times New Roman" pitchFamily="18" charset="0"/>
              </a:rPr>
              <a:t> challenged Michael’s guardianship for the first time</a:t>
            </a:r>
          </a:p>
          <a:p>
            <a:pPr lvl="1">
              <a:buBlip>
                <a:blip r:embed="rId2"/>
              </a:buBlip>
            </a:pPr>
            <a:r>
              <a:rPr lang="en-US" sz="2000" dirty="0" smtClean="0">
                <a:latin typeface="Times New Roman" pitchFamily="18" charset="0"/>
                <a:cs typeface="Times New Roman" pitchFamily="18" charset="0"/>
              </a:rPr>
              <a:t>Court designated John H. </a:t>
            </a:r>
            <a:r>
              <a:rPr lang="en-US" sz="2000" dirty="0" err="1" smtClean="0">
                <a:latin typeface="Times New Roman" pitchFamily="18" charset="0"/>
                <a:cs typeface="Times New Roman" pitchFamily="18" charset="0"/>
              </a:rPr>
              <a:t>Pecarek</a:t>
            </a:r>
            <a:r>
              <a:rPr lang="en-US" sz="2000" dirty="0" smtClean="0">
                <a:latin typeface="Times New Roman" pitchFamily="18" charset="0"/>
                <a:cs typeface="Times New Roman" pitchFamily="18" charset="0"/>
              </a:rPr>
              <a:t>, attorney from Tampa</a:t>
            </a:r>
          </a:p>
          <a:p>
            <a:pPr lvl="2">
              <a:buBlip>
                <a:blip r:embed="rId2"/>
              </a:buBlip>
            </a:pPr>
            <a:r>
              <a:rPr lang="en-US" dirty="0" smtClean="0">
                <a:latin typeface="Times New Roman" pitchFamily="18" charset="0"/>
                <a:cs typeface="Times New Roman" pitchFamily="18" charset="0"/>
              </a:rPr>
              <a:t>T</a:t>
            </a:r>
            <a:r>
              <a:rPr lang="en-US" sz="1800" dirty="0" smtClean="0">
                <a:latin typeface="Times New Roman" pitchFamily="18" charset="0"/>
                <a:cs typeface="Times New Roman" pitchFamily="18" charset="0"/>
              </a:rPr>
              <a:t>erri’s Guardian Ad </a:t>
            </a:r>
            <a:r>
              <a:rPr lang="en-US" sz="1800" dirty="0" err="1" smtClean="0">
                <a:latin typeface="Times New Roman" pitchFamily="18" charset="0"/>
                <a:cs typeface="Times New Roman" pitchFamily="18" charset="0"/>
              </a:rPr>
              <a:t>Litem</a:t>
            </a:r>
            <a:endParaRPr lang="en-US" sz="1800" dirty="0" smtClean="0">
              <a:latin typeface="Times New Roman" pitchFamily="18" charset="0"/>
              <a:cs typeface="Times New Roman" pitchFamily="18" charset="0"/>
            </a:endParaRPr>
          </a:p>
          <a:p>
            <a:pPr lvl="2">
              <a:buNone/>
            </a:pPr>
            <a:endParaRPr lang="en-US" dirty="0" smtClean="0">
              <a:latin typeface="Times New Roman" pitchFamily="18" charset="0"/>
              <a:cs typeface="Times New Roman" pitchFamily="18" charset="0"/>
            </a:endParaRPr>
          </a:p>
          <a:p>
            <a:pPr lvl="2">
              <a:buNone/>
            </a:pPr>
            <a:endParaRPr lang="en-US" sz="1800" dirty="0" smtClean="0">
              <a:latin typeface="Times New Roman" pitchFamily="18" charset="0"/>
              <a:cs typeface="Times New Roman" pitchFamily="18" charset="0"/>
            </a:endParaRPr>
          </a:p>
          <a:p>
            <a:pPr>
              <a:buBlip>
                <a:blip r:embed="rId2"/>
              </a:buBlip>
            </a:pPr>
            <a:r>
              <a:rPr lang="en-US" sz="2000" dirty="0" smtClean="0">
                <a:latin typeface="Times New Roman" pitchFamily="18" charset="0"/>
                <a:cs typeface="Times New Roman" pitchFamily="18" charset="0"/>
              </a:rPr>
              <a:t>Early 1994:</a:t>
            </a:r>
          </a:p>
          <a:p>
            <a:pPr lvl="1">
              <a:buBlip>
                <a:blip r:embed="rId2"/>
              </a:buBlip>
            </a:pPr>
            <a:r>
              <a:rPr lang="en-US" sz="1800" dirty="0" smtClean="0">
                <a:latin typeface="Times New Roman" pitchFamily="18" charset="0"/>
                <a:cs typeface="Times New Roman" pitchFamily="18" charset="0"/>
              </a:rPr>
              <a:t> Michael’s attitude toward Terri’s </a:t>
            </a:r>
            <a:r>
              <a:rPr lang="en-US" sz="2000" dirty="0" smtClean="0">
                <a:latin typeface="Times New Roman" pitchFamily="18" charset="0"/>
                <a:cs typeface="Times New Roman" pitchFamily="18" charset="0"/>
              </a:rPr>
              <a:t>prognosis began to change</a:t>
            </a:r>
          </a:p>
          <a:p>
            <a:pPr lvl="1">
              <a:buBlip>
                <a:blip r:embed="rId2"/>
              </a:buBlip>
            </a:pPr>
            <a:r>
              <a:rPr lang="en-US" dirty="0" smtClean="0">
                <a:latin typeface="Times New Roman" pitchFamily="18" charset="0"/>
                <a:cs typeface="Times New Roman" pitchFamily="18" charset="0"/>
              </a:rPr>
              <a:t>Terri t</a:t>
            </a:r>
            <a:r>
              <a:rPr lang="en-US" sz="2000" dirty="0" smtClean="0">
                <a:latin typeface="Times New Roman" pitchFamily="18" charset="0"/>
                <a:cs typeface="Times New Roman" pitchFamily="18" charset="0"/>
              </a:rPr>
              <a:t>ransferred to extended care facility Largo, Florida, </a:t>
            </a:r>
          </a:p>
          <a:p>
            <a:pPr lvl="1">
              <a:buBlip>
                <a:blip r:embed="rId2"/>
              </a:buBlip>
            </a:pPr>
            <a:r>
              <a:rPr lang="en-US" sz="2000" dirty="0" smtClean="0">
                <a:latin typeface="Times New Roman" pitchFamily="18" charset="0"/>
                <a:cs typeface="Times New Roman" pitchFamily="18" charset="0"/>
              </a:rPr>
              <a:t>Terri developed </a:t>
            </a:r>
            <a:r>
              <a:rPr lang="en-US" dirty="0" smtClean="0">
                <a:latin typeface="Times New Roman" pitchFamily="18" charset="0"/>
                <a:cs typeface="Times New Roman" pitchFamily="18" charset="0"/>
              </a:rPr>
              <a:t>UTI, </a:t>
            </a:r>
            <a:r>
              <a:rPr lang="en-US" sz="1800" dirty="0" smtClean="0">
                <a:latin typeface="Times New Roman" pitchFamily="18" charset="0"/>
                <a:cs typeface="Times New Roman" pitchFamily="18" charset="0"/>
              </a:rPr>
              <a:t>Michael changed code status:  DNR</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Chronological Facts (cont’d)</a:t>
            </a:r>
            <a:endParaRPr lang="en-US" dirty="0"/>
          </a:p>
        </p:txBody>
      </p:sp>
      <p:sp>
        <p:nvSpPr>
          <p:cNvPr id="3" name="TextBox 2"/>
          <p:cNvSpPr txBox="1"/>
          <p:nvPr/>
        </p:nvSpPr>
        <p:spPr>
          <a:xfrm>
            <a:off x="533400" y="3657600"/>
            <a:ext cx="7239000" cy="2462213"/>
          </a:xfrm>
          <a:prstGeom prst="rect">
            <a:avLst/>
          </a:prstGeom>
          <a:noFill/>
        </p:spPr>
        <p:txBody>
          <a:bodyPr wrap="square" rtlCol="0">
            <a:spAutoFit/>
          </a:bodyPr>
          <a:lstStyle/>
          <a:p>
            <a:pPr>
              <a:buBlip>
                <a:blip r:embed="rId2"/>
              </a:buBlip>
            </a:pPr>
            <a:r>
              <a:rPr lang="en-US" sz="2000" dirty="0" smtClean="0">
                <a:latin typeface="Times New Roman" pitchFamily="18" charset="0"/>
                <a:cs typeface="Times New Roman" pitchFamily="18" charset="0"/>
              </a:rPr>
              <a:t>  March 1, 1994:</a:t>
            </a:r>
          </a:p>
          <a:p>
            <a:pPr lvl="1">
              <a:buBlip>
                <a:blip r:embed="rId2"/>
              </a:buBlip>
            </a:pPr>
            <a:r>
              <a:rPr lang="en-US" sz="2000" dirty="0" smtClean="0">
                <a:latin typeface="Times New Roman" pitchFamily="18" charset="0"/>
                <a:cs typeface="Times New Roman" pitchFamily="18" charset="0"/>
              </a:rPr>
              <a:t> John </a:t>
            </a:r>
            <a:r>
              <a:rPr lang="en-US" sz="2000" dirty="0" err="1" smtClean="0">
                <a:latin typeface="Times New Roman" pitchFamily="18" charset="0"/>
                <a:cs typeface="Times New Roman" pitchFamily="18" charset="0"/>
              </a:rPr>
              <a:t>Pecarek</a:t>
            </a:r>
            <a:r>
              <a:rPr lang="en-US" sz="2000" dirty="0" smtClean="0">
                <a:latin typeface="Times New Roman" pitchFamily="18" charset="0"/>
                <a:cs typeface="Times New Roman" pitchFamily="18" charset="0"/>
              </a:rPr>
              <a:t> released Guardian Ad </a:t>
            </a:r>
            <a:r>
              <a:rPr lang="en-US" sz="2000" dirty="0" err="1" smtClean="0">
                <a:latin typeface="Times New Roman" pitchFamily="18" charset="0"/>
                <a:cs typeface="Times New Roman" pitchFamily="18" charset="0"/>
              </a:rPr>
              <a:t>Litem</a:t>
            </a:r>
            <a:r>
              <a:rPr lang="en-US" sz="2000" dirty="0" smtClean="0">
                <a:latin typeface="Times New Roman" pitchFamily="18" charset="0"/>
                <a:cs typeface="Times New Roman" pitchFamily="18" charset="0"/>
              </a:rPr>
              <a:t> report</a:t>
            </a:r>
          </a:p>
          <a:p>
            <a:pPr lvl="1">
              <a:buBlip>
                <a:blip r:embed="rId2"/>
              </a:buBlip>
            </a:pPr>
            <a:r>
              <a:rPr lang="en-US" sz="2000" dirty="0" smtClean="0">
                <a:latin typeface="Times New Roman" pitchFamily="18" charset="0"/>
                <a:cs typeface="Times New Roman" pitchFamily="18" charset="0"/>
              </a:rPr>
              <a:t> Described no inappropriate actions by Michael</a:t>
            </a:r>
          </a:p>
          <a:p>
            <a:pPr lvl="1"/>
            <a:endParaRPr lang="en-US" sz="2000" dirty="0" smtClean="0">
              <a:latin typeface="Times New Roman" pitchFamily="18" charset="0"/>
              <a:cs typeface="Times New Roman" pitchFamily="18" charset="0"/>
            </a:endParaRPr>
          </a:p>
          <a:p>
            <a:pPr>
              <a:buBlip>
                <a:blip r:embed="rId2"/>
              </a:buBlip>
            </a:pPr>
            <a:r>
              <a:rPr lang="en-US" sz="2000" dirty="0" smtClean="0">
                <a:latin typeface="Times New Roman" pitchFamily="18" charset="0"/>
                <a:cs typeface="Times New Roman" pitchFamily="18" charset="0"/>
              </a:rPr>
              <a:t>  Two more years of litigation:</a:t>
            </a:r>
          </a:p>
          <a:p>
            <a:pPr lvl="1">
              <a:buBlip>
                <a:blip r:embed="rId2"/>
              </a:buBlip>
            </a:pPr>
            <a:r>
              <a:rPr lang="en-US" sz="2000" dirty="0" smtClean="0">
                <a:latin typeface="Times New Roman" pitchFamily="18" charset="0"/>
                <a:cs typeface="Times New Roman" pitchFamily="18" charset="0"/>
              </a:rPr>
              <a:t> Guardianship court dismissed </a:t>
            </a:r>
            <a:r>
              <a:rPr lang="en-US" sz="2000" dirty="0" err="1" smtClean="0">
                <a:latin typeface="Times New Roman" pitchFamily="18" charset="0"/>
                <a:cs typeface="Times New Roman" pitchFamily="18" charset="0"/>
              </a:rPr>
              <a:t>Schindlers</a:t>
            </a:r>
            <a:r>
              <a:rPr lang="en-US" sz="2000" dirty="0" smtClean="0">
                <a:latin typeface="Times New Roman" pitchFamily="18" charset="0"/>
                <a:cs typeface="Times New Roman" pitchFamily="18" charset="0"/>
              </a:rPr>
              <a:t>’ actions:  Remove Michael’s guardianship</a:t>
            </a:r>
          </a:p>
          <a:p>
            <a:pPr>
              <a:buBlip>
                <a:blip r:embed="rId2"/>
              </a:buBlip>
            </a:pPr>
            <a:endParaRPr lang="en-US" sz="1400" dirty="0">
              <a:latin typeface="Times New Roman" pitchFamily="18" charset="0"/>
              <a:cs typeface="Times New Roman" pitchFamily="18" charset="0"/>
            </a:endParaRPr>
          </a:p>
        </p:txBody>
      </p:sp>
      <p:sp>
        <p:nvSpPr>
          <p:cNvPr id="4" name="TextBox 3"/>
          <p:cNvSpPr txBox="1"/>
          <p:nvPr/>
        </p:nvSpPr>
        <p:spPr>
          <a:xfrm>
            <a:off x="533400" y="2438400"/>
            <a:ext cx="7562070" cy="1015663"/>
          </a:xfrm>
          <a:prstGeom prst="rect">
            <a:avLst/>
          </a:prstGeom>
          <a:noFill/>
        </p:spPr>
        <p:txBody>
          <a:bodyPr wrap="square" rtlCol="0">
            <a:spAutoFit/>
          </a:bodyPr>
          <a:lstStyle/>
          <a:p>
            <a:pPr lvl="1">
              <a:buBlip>
                <a:blip r:embed="rId2"/>
              </a:buBlip>
            </a:pPr>
            <a:r>
              <a:rPr lang="en-US" dirty="0" smtClean="0">
                <a:latin typeface="Times New Roman" pitchFamily="18" charset="0"/>
                <a:cs typeface="Times New Roman" pitchFamily="18" charset="0"/>
              </a:rPr>
              <a:t> </a:t>
            </a:r>
            <a:r>
              <a:rPr lang="en-US" sz="2000" dirty="0" smtClean="0">
                <a:latin typeface="Times New Roman" pitchFamily="18" charset="0"/>
                <a:cs typeface="Times New Roman" pitchFamily="18" charset="0"/>
              </a:rPr>
              <a:t>Extended care facility’s staff objected to this</a:t>
            </a:r>
          </a:p>
          <a:p>
            <a:pPr lvl="1">
              <a:buBlip>
                <a:blip r:embed="rId2"/>
              </a:buBlip>
            </a:pPr>
            <a:r>
              <a:rPr lang="en-US" sz="2000" dirty="0" smtClean="0">
                <a:latin typeface="Times New Roman" pitchFamily="18" charset="0"/>
                <a:cs typeface="Times New Roman" pitchFamily="18" charset="0"/>
              </a:rPr>
              <a:t> Michael revoked the DNR order	</a:t>
            </a:r>
          </a:p>
          <a:p>
            <a:pPr lvl="1">
              <a:buBlip>
                <a:blip r:embed="rId2"/>
              </a:buBlip>
            </a:pPr>
            <a:r>
              <a:rPr lang="en-US" sz="2000" dirty="0" smtClean="0">
                <a:latin typeface="Times New Roman" pitchFamily="18" charset="0"/>
                <a:cs typeface="Times New Roman" pitchFamily="18" charset="0"/>
              </a:rPr>
              <a:t> Transferred Terri to a different long-term facility</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Chronological Facts (cont’d)</a:t>
            </a:r>
            <a:endParaRPr lang="en-US" dirty="0"/>
          </a:p>
        </p:txBody>
      </p:sp>
      <p:sp>
        <p:nvSpPr>
          <p:cNvPr id="3" name="TextBox 2"/>
          <p:cNvSpPr txBox="1"/>
          <p:nvPr/>
        </p:nvSpPr>
        <p:spPr>
          <a:xfrm>
            <a:off x="762000" y="2438400"/>
            <a:ext cx="8487965" cy="3600986"/>
          </a:xfrm>
          <a:prstGeom prst="rect">
            <a:avLst/>
          </a:prstGeom>
          <a:noFill/>
        </p:spPr>
        <p:txBody>
          <a:bodyPr wrap="none" rtlCol="0">
            <a:spAutoFit/>
          </a:bodyPr>
          <a:lstStyle/>
          <a:p>
            <a:endParaRPr lang="en-US" dirty="0" smtClean="0"/>
          </a:p>
          <a:p>
            <a:endParaRPr lang="en-US" dirty="0" smtClean="0"/>
          </a:p>
          <a:p>
            <a:endParaRPr lang="en-US" dirty="0" smtClean="0"/>
          </a:p>
          <a:p>
            <a:endParaRPr lang="en-US" dirty="0" smtClean="0"/>
          </a:p>
          <a:p>
            <a:pPr>
              <a:buBlip>
                <a:blip r:embed="rId2"/>
              </a:buBlip>
            </a:pPr>
            <a:endParaRPr lang="en-US" dirty="0" smtClean="0">
              <a:latin typeface="Times New Roman" pitchFamily="18" charset="0"/>
              <a:cs typeface="Times New Roman" pitchFamily="18" charset="0"/>
            </a:endParaRPr>
          </a:p>
          <a:p>
            <a:pPr>
              <a:buBlip>
                <a:blip r:embed="rId2"/>
              </a:buBlip>
            </a:pPr>
            <a:r>
              <a:rPr lang="en-US" sz="2400" dirty="0" smtClean="0">
                <a:latin typeface="Times New Roman" pitchFamily="18" charset="0"/>
                <a:cs typeface="Times New Roman" pitchFamily="18" charset="0"/>
              </a:rPr>
              <a:t> May 1998:</a:t>
            </a:r>
          </a:p>
          <a:p>
            <a:pPr lvl="1">
              <a:buBlip>
                <a:blip r:embed="rId2"/>
              </a:buBlip>
            </a:pPr>
            <a:r>
              <a:rPr lang="en-US" sz="2400" dirty="0" smtClean="0">
                <a:latin typeface="Times New Roman" pitchFamily="18" charset="0"/>
                <a:cs typeface="Times New Roman" pitchFamily="18" charset="0"/>
              </a:rPr>
              <a:t> Michael’s first court petition: Withdraw Terri’s life support.</a:t>
            </a:r>
          </a:p>
          <a:p>
            <a:pPr lvl="2"/>
            <a:endParaRPr lang="en-US" sz="2400" dirty="0" smtClean="0">
              <a:latin typeface="Times New Roman" pitchFamily="18" charset="0"/>
              <a:cs typeface="Times New Roman" pitchFamily="18" charset="0"/>
            </a:endParaRPr>
          </a:p>
          <a:p>
            <a:pPr>
              <a:buBlip>
                <a:blip r:embed="rId2"/>
              </a:buBlip>
            </a:pPr>
            <a:r>
              <a:rPr lang="en-US" sz="2400" dirty="0" smtClean="0">
                <a:latin typeface="Times New Roman" pitchFamily="18" charset="0"/>
                <a:cs typeface="Times New Roman" pitchFamily="18" charset="0"/>
              </a:rPr>
              <a:t> On June 11, 1998:</a:t>
            </a:r>
          </a:p>
          <a:p>
            <a:pPr lvl="1">
              <a:buBlip>
                <a:blip r:embed="rId2"/>
              </a:buBlip>
            </a:pPr>
            <a:r>
              <a:rPr lang="en-US" sz="2400" dirty="0" smtClean="0">
                <a:latin typeface="Times New Roman" pitchFamily="18" charset="0"/>
                <a:cs typeface="Times New Roman" pitchFamily="18" charset="0"/>
              </a:rPr>
              <a:t> Court appointed  new Guardian Ad </a:t>
            </a:r>
            <a:r>
              <a:rPr lang="en-US" sz="2400" dirty="0" err="1" smtClean="0">
                <a:latin typeface="Times New Roman" pitchFamily="18" charset="0"/>
                <a:cs typeface="Times New Roman" pitchFamily="18" charset="0"/>
              </a:rPr>
              <a:t>Litem</a:t>
            </a:r>
            <a:r>
              <a:rPr lang="en-US" sz="2400" dirty="0" smtClean="0">
                <a:latin typeface="Times New Roman" pitchFamily="18" charset="0"/>
                <a:cs typeface="Times New Roman" pitchFamily="18" charset="0"/>
              </a:rPr>
              <a:t>, Richard </a:t>
            </a:r>
            <a:r>
              <a:rPr lang="en-US" sz="2400" dirty="0" err="1" smtClean="0">
                <a:latin typeface="Times New Roman" pitchFamily="18" charset="0"/>
                <a:cs typeface="Times New Roman" pitchFamily="18" charset="0"/>
              </a:rPr>
              <a:t>Pearse</a:t>
            </a:r>
            <a:endParaRPr lang="en-US" sz="2400" dirty="0" smtClean="0">
              <a:latin typeface="Times New Roman" pitchFamily="18" charset="0"/>
              <a:cs typeface="Times New Roman" pitchFamily="18" charset="0"/>
            </a:endParaRPr>
          </a:p>
          <a:p>
            <a:endParaRPr lang="en-US" dirty="0"/>
          </a:p>
        </p:txBody>
      </p:sp>
      <p:sp>
        <p:nvSpPr>
          <p:cNvPr id="4" name="TextBox 3"/>
          <p:cNvSpPr txBox="1"/>
          <p:nvPr/>
        </p:nvSpPr>
        <p:spPr>
          <a:xfrm>
            <a:off x="762000" y="2743200"/>
            <a:ext cx="7620000" cy="830997"/>
          </a:xfrm>
          <a:prstGeom prst="rect">
            <a:avLst/>
          </a:prstGeom>
          <a:noFill/>
        </p:spPr>
        <p:txBody>
          <a:bodyPr wrap="square" rtlCol="0">
            <a:spAutoFit/>
          </a:bodyPr>
          <a:lstStyle/>
          <a:p>
            <a:pPr>
              <a:buBlip>
                <a:blip r:embed="rId2"/>
              </a:buBlip>
            </a:pPr>
            <a:r>
              <a:rPr lang="en-US" sz="2400" dirty="0" smtClean="0">
                <a:latin typeface="Times New Roman" pitchFamily="18" charset="0"/>
                <a:cs typeface="Times New Roman" pitchFamily="18" charset="0"/>
              </a:rPr>
              <a:t>Three years later (7 years after her collapse):</a:t>
            </a:r>
          </a:p>
          <a:p>
            <a:pPr lvl="1">
              <a:buBlip>
                <a:blip r:embed="rId2"/>
              </a:buBlip>
            </a:pPr>
            <a:r>
              <a:rPr lang="en-US" sz="2400" dirty="0" smtClean="0">
                <a:latin typeface="Times New Roman" pitchFamily="18" charset="0"/>
                <a:cs typeface="Times New Roman" pitchFamily="18" charset="0"/>
              </a:rPr>
              <a:t> Michael began legal plan withdraw Terri’s life support</a:t>
            </a:r>
            <a:endParaRPr lang="en-US" sz="24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Chronological Facts (cont’d)</a:t>
            </a:r>
            <a:endParaRPr lang="en-US" dirty="0"/>
          </a:p>
        </p:txBody>
      </p:sp>
      <p:sp>
        <p:nvSpPr>
          <p:cNvPr id="3" name="TextBox 2"/>
          <p:cNvSpPr txBox="1"/>
          <p:nvPr/>
        </p:nvSpPr>
        <p:spPr>
          <a:xfrm>
            <a:off x="609600" y="2743200"/>
            <a:ext cx="7664534" cy="1631216"/>
          </a:xfrm>
          <a:prstGeom prst="rect">
            <a:avLst/>
          </a:prstGeom>
          <a:noFill/>
        </p:spPr>
        <p:txBody>
          <a:bodyPr wrap="none" rtlCol="0">
            <a:spAutoFit/>
          </a:bodyPr>
          <a:lstStyle/>
          <a:p>
            <a:pPr>
              <a:buBlip>
                <a:blip r:embed="rId2"/>
              </a:buBlip>
            </a:pPr>
            <a:r>
              <a:rPr lang="en-US" dirty="0" smtClean="0">
                <a:latin typeface="Times New Roman" pitchFamily="18" charset="0"/>
                <a:cs typeface="Times New Roman" pitchFamily="18" charset="0"/>
              </a:rPr>
              <a:t> </a:t>
            </a:r>
            <a:r>
              <a:rPr lang="en-US" sz="2000" dirty="0" smtClean="0">
                <a:latin typeface="Times New Roman" pitchFamily="18" charset="0"/>
                <a:cs typeface="Times New Roman" pitchFamily="18" charset="0"/>
              </a:rPr>
              <a:t>December 29, 1998:</a:t>
            </a:r>
          </a:p>
          <a:p>
            <a:pPr lvl="1">
              <a:buBlip>
                <a:blip r:embed="rId2"/>
              </a:buBlip>
            </a:pP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Pearse</a:t>
            </a:r>
            <a:r>
              <a:rPr lang="en-US" sz="2000" dirty="0" smtClean="0">
                <a:latin typeface="Times New Roman" pitchFamily="18" charset="0"/>
                <a:cs typeface="Times New Roman" pitchFamily="18" charset="0"/>
              </a:rPr>
              <a:t> released report, confirmed persistent vegetative state</a:t>
            </a:r>
          </a:p>
          <a:p>
            <a:pPr lvl="1">
              <a:buBlip>
                <a:blip r:embed="rId2"/>
              </a:buBlip>
            </a:pP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Pearse</a:t>
            </a:r>
            <a:r>
              <a:rPr lang="en-US" sz="2000" dirty="0" smtClean="0">
                <a:latin typeface="Times New Roman" pitchFamily="18" charset="0"/>
                <a:cs typeface="Times New Roman" pitchFamily="18" charset="0"/>
              </a:rPr>
              <a:t> recommended denial of Michael’s petition for withdrawal </a:t>
            </a:r>
          </a:p>
          <a:p>
            <a:pPr lvl="2">
              <a:buBlip>
                <a:blip r:embed="rId2"/>
              </a:buBlip>
            </a:pPr>
            <a:r>
              <a:rPr lang="en-US" sz="2000" dirty="0" smtClean="0">
                <a:latin typeface="Times New Roman" pitchFamily="18" charset="0"/>
                <a:cs typeface="Times New Roman" pitchFamily="18" charset="0"/>
              </a:rPr>
              <a:t>  Unless there was more evidence of Terri’s wishes</a:t>
            </a:r>
          </a:p>
          <a:p>
            <a:endParaRPr lang="en-US" sz="2000"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1019</TotalTime>
  <Words>2499</Words>
  <Application>Microsoft Office PowerPoint</Application>
  <PresentationFormat>On-screen Show (4:3)</PresentationFormat>
  <Paragraphs>256</Paragraphs>
  <Slides>25</Slides>
  <Notes>13</Notes>
  <HiddenSlides>0</HiddenSlides>
  <MMClips>0</MMClips>
  <ScaleCrop>false</ScaleCrop>
  <HeadingPairs>
    <vt:vector size="4" baseType="variant">
      <vt:variant>
        <vt:lpstr>Theme</vt:lpstr>
      </vt:variant>
      <vt:variant>
        <vt:i4>1</vt:i4>
      </vt:variant>
      <vt:variant>
        <vt:lpstr>Slide Titles</vt:lpstr>
      </vt:variant>
      <vt:variant>
        <vt:i4>25</vt:i4>
      </vt:variant>
    </vt:vector>
  </HeadingPairs>
  <TitlesOfParts>
    <vt:vector size="26" baseType="lpstr">
      <vt:lpstr>Flow</vt:lpstr>
      <vt:lpstr>Slide 1</vt:lpstr>
      <vt:lpstr>Introduction</vt:lpstr>
      <vt:lpstr>Theresa Marie Schiavo (cont’d)</vt:lpstr>
      <vt:lpstr>Chronological Facts</vt:lpstr>
      <vt:lpstr>Chronological Facts (cont’d)</vt:lpstr>
      <vt:lpstr>Chronological Facts-con’t</vt:lpstr>
      <vt:lpstr>Chronological Facts (cont’d)</vt:lpstr>
      <vt:lpstr>Chronological Facts (cont’d)</vt:lpstr>
      <vt:lpstr>Chronological Facts (cont’d)</vt:lpstr>
      <vt:lpstr>The Schindler Family</vt:lpstr>
      <vt:lpstr>The Schindler Family</vt:lpstr>
      <vt:lpstr>The Schindler Family</vt:lpstr>
      <vt:lpstr>  Key Elements of the Perspective</vt:lpstr>
      <vt:lpstr>  Key Elements of the Perspective (cont’d)</vt:lpstr>
      <vt:lpstr>Key Elements of the Perspective (cont’d)</vt:lpstr>
      <vt:lpstr>How much is “awareness”?</vt:lpstr>
      <vt:lpstr>         Ethical Principles</vt:lpstr>
      <vt:lpstr>Ethical Principles (cont’d)</vt:lpstr>
      <vt:lpstr>Ethical Principles (cont’d)</vt:lpstr>
      <vt:lpstr>     Impact on Nursing</vt:lpstr>
      <vt:lpstr>Impact on Nursing (cont’d)</vt:lpstr>
      <vt:lpstr>Impact on Nursing (cont’d)</vt:lpstr>
      <vt:lpstr>Future Impact</vt:lpstr>
      <vt:lpstr>References</vt:lpstr>
      <vt:lpstr>References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Alicia</dc:creator>
  <cp:lastModifiedBy>sheila roth</cp:lastModifiedBy>
  <cp:revision>92</cp:revision>
  <dcterms:created xsi:type="dcterms:W3CDTF">2011-11-13T18:39:27Z</dcterms:created>
  <dcterms:modified xsi:type="dcterms:W3CDTF">2011-11-16T01:01:22Z</dcterms:modified>
</cp:coreProperties>
</file>