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59" r:id="rId5"/>
    <p:sldId id="263" r:id="rId6"/>
    <p:sldId id="270" r:id="rId7"/>
    <p:sldId id="265" r:id="rId8"/>
    <p:sldId id="266" r:id="rId9"/>
    <p:sldId id="267" r:id="rId10"/>
    <p:sldId id="268" r:id="rId11"/>
    <p:sldId id="269" r:id="rId12"/>
    <p:sldId id="260" r:id="rId13"/>
    <p:sldId id="261"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14" autoAdjust="0"/>
  </p:normalViewPr>
  <p:slideViewPr>
    <p:cSldViewPr>
      <p:cViewPr>
        <p:scale>
          <a:sx n="66" d="100"/>
          <a:sy n="66" d="100"/>
        </p:scale>
        <p:origin x="-552" y="30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F19A6-8B9B-456F-9669-E74CBE2C8B6A}" type="datetimeFigureOut">
              <a:rPr lang="en-US" smtClean="0"/>
              <a:pPr/>
              <a:t>10/5/2011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A4702-AB3C-4ADB-9C25-F25095F50FED}" type="slidenum">
              <a:rPr lang="en-US" smtClean="0"/>
              <a:pPr/>
              <a:t>‹#›</a:t>
            </a:fld>
            <a:endParaRPr lang="en-US"/>
          </a:p>
        </p:txBody>
      </p:sp>
    </p:spTree>
    <p:extLst>
      <p:ext uri="{BB962C8B-B14F-4D97-AF65-F5344CB8AC3E}">
        <p14:creationId xmlns="" xmlns:p14="http://schemas.microsoft.com/office/powerpoint/2010/main" val="1566138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a:t>
            </a:r>
            <a:r>
              <a:rPr lang="en-US" baseline="0" dirty="0" smtClean="0"/>
              <a:t> to Blog Spot (2010) Orem </a:t>
            </a:r>
            <a:r>
              <a:rPr lang="en-US" dirty="0" smtClean="0"/>
              <a:t>was born in Baltimore,</a:t>
            </a:r>
            <a:r>
              <a:rPr lang="en-US" baseline="0" dirty="0" smtClean="0"/>
              <a:t> Maryland in 1914. </a:t>
            </a:r>
            <a:r>
              <a:rPr lang="en-US" dirty="0" smtClean="0"/>
              <a:t>Her family was a</a:t>
            </a:r>
            <a:r>
              <a:rPr lang="en-US" baseline="0" dirty="0" smtClean="0"/>
              <a:t> relatively close family, that sought out education as a very vital role in life. Orem’s parents expected extremely highly of Dorothea and her sisters. Her mother dedicated her life to them, and made sure their education was taken exceptionally serious. (Blog Spot)</a:t>
            </a:r>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This step is the actual implementation of the assistance with self-care.</a:t>
            </a:r>
            <a:r>
              <a:rPr lang="en-US" sz="1200" baseline="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In some cases the patient would be performing their own self care correctly</a:t>
            </a:r>
            <a:r>
              <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because of the information provided to them. As a nurse, you must constantly evaluate effectiveness of the assistance and the </a:t>
            </a:r>
            <a:r>
              <a:rPr kumimoji="0" lang="en-US" sz="1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possiblity</a:t>
            </a:r>
            <a:r>
              <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of one day the patient performing these health care rituals by themselves </a:t>
            </a:r>
            <a:r>
              <a:rPr lang="en-US" sz="1200" noProof="0" dirty="0" smtClean="0">
                <a:latin typeface="Times New Roman" pitchFamily="18" charset="0"/>
                <a:cs typeface="Times New Roman" pitchFamily="18" charset="0"/>
              </a:rPr>
              <a:t>(Chitty and Black, 2011, pp.311).</a:t>
            </a:r>
            <a:endParaRPr lang="en-US" sz="12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According to Clark (1986) Orem's theory is</a:t>
            </a:r>
            <a:r>
              <a:rPr lang="en-US" baseline="0" dirty="0" smtClean="0"/>
              <a:t> </a:t>
            </a:r>
            <a:r>
              <a:rPr lang="en-US" dirty="0" smtClean="0"/>
              <a:t>based on the idea that all patients have the right, innate ability and responsibility to care for themselves. Human development is accompanied by self reliance, and a desire to be self directing. Self Care is a behavior learned in childhood and exhibited in adult hood. It encompasses activities that incite health, sustain life and well being. (pp 125-135)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According to Bromley (1980) the nurses role is to help the client with self care practices and maximize their self care abilities.  A nurse is needed when the patient does not have the ability to maintain a amount of self care to maintain life and health, or recover from disease and injury, or to cope with their effects.(pp 245-249)</a:t>
            </a: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	According to Clark</a:t>
            </a:r>
            <a:r>
              <a:rPr lang="en-US" baseline="0" dirty="0" smtClean="0"/>
              <a:t> (1986)</a:t>
            </a:r>
            <a:r>
              <a:rPr lang="en-US" dirty="0" smtClean="0"/>
              <a:t> wholly compensatory</a:t>
            </a:r>
            <a:r>
              <a:rPr lang="en-US" baseline="0" dirty="0" smtClean="0"/>
              <a:t> is when</a:t>
            </a:r>
            <a:r>
              <a:rPr lang="en-US" dirty="0" smtClean="0"/>
              <a:t> the patient has no role in self care. Examples</a:t>
            </a:r>
            <a:r>
              <a:rPr lang="en-US" baseline="0" dirty="0" smtClean="0"/>
              <a:t> include a</a:t>
            </a:r>
            <a:r>
              <a:rPr lang="en-US" dirty="0" smtClean="0"/>
              <a:t> incapacitated patient(mentally and physically). A patient who is unable to move, but senses environment. A patient whose psychomotor skills cannot respond to the needs of life. Partly compensatory</a:t>
            </a:r>
            <a:r>
              <a:rPr lang="en-US" baseline="0" dirty="0" smtClean="0"/>
              <a:t> is when b</a:t>
            </a:r>
            <a:r>
              <a:rPr lang="en-US" dirty="0" smtClean="0"/>
              <a:t>oth the nurse and patient perform self care measurements. The nurse compensates for the patients inability to maintain self care.</a:t>
            </a:r>
            <a:r>
              <a:rPr lang="en-US" baseline="0" dirty="0" smtClean="0"/>
              <a:t> </a:t>
            </a:r>
            <a:r>
              <a:rPr lang="en-US" dirty="0" smtClean="0"/>
              <a:t>Supportive education is</a:t>
            </a:r>
            <a:r>
              <a:rPr lang="en-US" baseline="0" dirty="0" smtClean="0"/>
              <a:t> when</a:t>
            </a:r>
            <a:r>
              <a:rPr lang="en-US" dirty="0" smtClean="0"/>
              <a:t> the patient is physically and psychologically capable of maintaining self care. The role of the nurse is to support,</a:t>
            </a:r>
            <a:r>
              <a:rPr lang="en-US" baseline="0" dirty="0" smtClean="0"/>
              <a:t> guide, and teach. (127-135)</a:t>
            </a:r>
          </a:p>
          <a:p>
            <a:pPr lvl="1"/>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Blog Spot (2010) Orem </a:t>
            </a:r>
            <a:r>
              <a:rPr lang="en-US" dirty="0" smtClean="0"/>
              <a:t>started</a:t>
            </a:r>
            <a:r>
              <a:rPr lang="en-US" baseline="0" dirty="0" smtClean="0"/>
              <a:t> her nursing education in Washington D.C. at Providence School of Nursing, where she later completed her BSN and MS in nursing education. After, she received these degrees, she started working on her self-care theory.  In 1976, Orem received her honorary Doctorate of Science from Georgetown University (Blog Spot). </a:t>
            </a:r>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3</a:t>
            </a:fld>
            <a:endParaRPr lang="en-US"/>
          </a:p>
        </p:txBody>
      </p:sp>
    </p:spTree>
    <p:extLst>
      <p:ext uri="{BB962C8B-B14F-4D97-AF65-F5344CB8AC3E}">
        <p14:creationId xmlns="" xmlns:p14="http://schemas.microsoft.com/office/powerpoint/2010/main" val="442553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Blog Spot (2010)the self-care theory</a:t>
            </a:r>
            <a:r>
              <a:rPr lang="en-US" baseline="0" dirty="0" smtClean="0"/>
              <a:t> in nursing was started after receiving her BSN and MS in nursing education. Her ultimate goal was to improve the quality of nursing, as a whole. In 1959, her theory was published for the first time. During her lifetime, she was able to work as a private nurse, staff nurse, an educator in nursing and consultant. This gave her the opportunity to see multiple vital roles within the nursing field. (Blog Spot)</a:t>
            </a:r>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4</a:t>
            </a:fld>
            <a:endParaRPr lang="en-US"/>
          </a:p>
        </p:txBody>
      </p:sp>
    </p:spTree>
    <p:extLst>
      <p:ext uri="{BB962C8B-B14F-4D97-AF65-F5344CB8AC3E}">
        <p14:creationId xmlns="" xmlns:p14="http://schemas.microsoft.com/office/powerpoint/2010/main" val="2447928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development of this theory took many years and experience being a nurse. Orem had</a:t>
            </a:r>
            <a:r>
              <a:rPr lang="en-US" baseline="0" dirty="0" smtClean="0"/>
              <a:t> many jobs relating to the nursing profession that gave her the knowledge to develop this theory.</a:t>
            </a:r>
          </a:p>
          <a:p>
            <a:r>
              <a:rPr lang="en-US" baseline="0" dirty="0" smtClean="0"/>
              <a:t> </a:t>
            </a:r>
            <a:r>
              <a:rPr lang="en-US" dirty="0" smtClean="0"/>
              <a:t> </a:t>
            </a:r>
          </a:p>
          <a:p>
            <a:r>
              <a:rPr lang="en-US" dirty="0" smtClean="0"/>
              <a:t>Orem first worked for the Division of Hospital and Institutional Services of the Indiana State Board of Health from 1494-1957 (Nursing Theories, 2011).</a:t>
            </a:r>
          </a:p>
          <a:p>
            <a:endParaRPr lang="en-US" dirty="0" smtClean="0"/>
          </a:p>
          <a:p>
            <a:r>
              <a:rPr lang="en-US" dirty="0" smtClean="0"/>
              <a:t>During this time her goal was to increase the quality of nursing in general hospitals throughout the state. She also developed her definition of nursing practice (Nursing Theories, 2011).</a:t>
            </a:r>
          </a:p>
          <a:p>
            <a:endParaRPr lang="en-US" dirty="0" smtClean="0"/>
          </a:p>
          <a:p>
            <a:r>
              <a:rPr lang="en-US" dirty="0" smtClean="0"/>
              <a:t>Orem later served as acting dean of the school of Nursing and as an assistant professor of nursing education at CUA in 1959 (Nursing Theories, 2011).</a:t>
            </a:r>
          </a:p>
          <a:p>
            <a:r>
              <a:rPr lang="en-US" dirty="0" smtClean="0"/>
              <a:t> </a:t>
            </a:r>
          </a:p>
          <a:p>
            <a:r>
              <a:rPr lang="en-US" dirty="0" smtClean="0"/>
              <a:t>She continued to develop her concept of nursing and self care during this time. Orem’s Nursing: Concept of Practice was first published in 1971 and then in 1980, 1985, 1991, 1995, and 2001(Nursing Theories, 2011).</a:t>
            </a:r>
          </a:p>
          <a:p>
            <a:endParaRPr lang="en-US" dirty="0" smtClean="0"/>
          </a:p>
          <a:p>
            <a:r>
              <a:rPr lang="en-US" sz="1200" kern="1200" dirty="0" smtClean="0">
                <a:solidFill>
                  <a:schemeClr val="tx1"/>
                </a:solidFill>
                <a:latin typeface="+mn-lt"/>
                <a:ea typeface="+mn-ea"/>
                <a:cs typeface="+mn-cs"/>
              </a:rPr>
              <a:t>“In her seminal work ‘Nursing: Concepts of Practice’, Dorothea Orem drew on the work of Levin, Katz and </a:t>
            </a:r>
            <a:r>
              <a:rPr lang="en-US" sz="1200" kern="1200" dirty="0" err="1" smtClean="0">
                <a:solidFill>
                  <a:schemeClr val="tx1"/>
                </a:solidFill>
                <a:latin typeface="+mn-lt"/>
                <a:ea typeface="+mn-ea"/>
                <a:cs typeface="+mn-cs"/>
              </a:rPr>
              <a:t>Holst</a:t>
            </a:r>
            <a:r>
              <a:rPr lang="en-US" sz="1200" kern="1200" dirty="0" smtClean="0">
                <a:solidFill>
                  <a:schemeClr val="tx1"/>
                </a:solidFill>
                <a:latin typeface="+mn-lt"/>
                <a:ea typeface="+mn-ea"/>
                <a:cs typeface="+mn-cs"/>
              </a:rPr>
              <a:t> (1976).and others to </a:t>
            </a:r>
            <a:r>
              <a:rPr lang="en-US" sz="1200" kern="1200" dirty="0" err="1" smtClean="0">
                <a:solidFill>
                  <a:schemeClr val="tx1"/>
                </a:solidFill>
                <a:latin typeface="+mn-lt"/>
                <a:ea typeface="+mn-ea"/>
                <a:cs typeface="+mn-cs"/>
              </a:rPr>
              <a:t>deﬁne</a:t>
            </a:r>
            <a:r>
              <a:rPr lang="en-US" sz="1200" kern="1200" dirty="0" smtClean="0">
                <a:solidFill>
                  <a:schemeClr val="tx1"/>
                </a:solidFill>
                <a:latin typeface="+mn-lt"/>
                <a:ea typeface="+mn-ea"/>
                <a:cs typeface="+mn-cs"/>
              </a:rPr>
              <a:t> the concept and construct a self-care model of nursing. This model assumes that all individuals have self-care needs, and that they have the right and ability to meet these needs themselves, except when their ability is in some way compromised” (Pearson, 2008).</a:t>
            </a:r>
            <a:r>
              <a:rPr lang="en-US" sz="1200" kern="1200" baseline="0" dirty="0" smtClean="0">
                <a:solidFill>
                  <a:schemeClr val="tx1"/>
                </a:solidFill>
                <a:latin typeface="+mn-lt"/>
                <a:ea typeface="+mn-ea"/>
                <a:cs typeface="+mn-cs"/>
              </a:rPr>
              <a:t> Before Orem made the self-deficit theory, she created the Nursing: Concerts of practice. This theory then lead into more detailed theories like theory of self care deficit.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purpose of Dorothea Orem’s theory of self care deficit is to allow individuals and their families to maintain control of their healthcare.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most important part of Orem’s theory is that it shows when the nurse is needed to help take care of the patient. If there is a problem and the patient can’t fully take care of themselves, nursing care is needed to ensure the person can reach their optimal health</a:t>
            </a:r>
            <a:r>
              <a:rPr lang="en-US" sz="1200" baseline="0" dirty="0" smtClean="0"/>
              <a:t> </a:t>
            </a:r>
            <a:r>
              <a:rPr lang="en-US" sz="1200" dirty="0" smtClean="0"/>
              <a:t>(</a:t>
            </a:r>
            <a:r>
              <a:rPr lang="en-US" dirty="0" err="1" smtClean="0"/>
              <a:t>Guevarra</a:t>
            </a:r>
            <a:r>
              <a:rPr lang="en-US" dirty="0" smtClean="0"/>
              <a:t>,</a:t>
            </a:r>
            <a:r>
              <a:rPr lang="en-US" baseline="0" dirty="0" smtClean="0"/>
              <a:t> 2010).</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three main goals of this theory are to restore, promote, and maintain the patients health.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Self- Care is an ever changing process throughout life and requires constant reassessment</a:t>
            </a:r>
            <a:r>
              <a:rPr lang="en-US" sz="1200" baseline="0" dirty="0" smtClean="0"/>
              <a:t> (</a:t>
            </a:r>
            <a:r>
              <a:rPr lang="en-US" dirty="0" err="1" smtClean="0"/>
              <a:t>Guevarra</a:t>
            </a:r>
            <a:r>
              <a:rPr lang="en-US" dirty="0" smtClean="0"/>
              <a:t>, 2010).</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There are three key concepts to the self care deficit theory which are the theory of self-care, theory of self-care deficit , and the theory of nursing system.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Self -care theory states that self-care is learned behaviors that individuals initiate and perform on their own behalf to maintain life, health, and well-being.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Self-care deficit theory states that people benefit from nursing because they have health-related limitations in providing self-care.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Nursing system theory suggests that nursing systems form when nurses prescribe, design, and provide nursing that relates the individual's self-care capabilities and meets therapeutic self-care requirements. (</a:t>
            </a:r>
            <a:r>
              <a:rPr lang="en-US" dirty="0" err="1" smtClean="0"/>
              <a:t>Guevarra</a:t>
            </a:r>
            <a:r>
              <a:rPr lang="en-US" dirty="0" smtClean="0"/>
              <a:t>,</a:t>
            </a:r>
            <a:r>
              <a:rPr lang="en-US" baseline="0" dirty="0" smtClean="0"/>
              <a:t> 2010)</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a:p>
            <a:r>
              <a:rPr lang="en-US" sz="1200" dirty="0" smtClean="0"/>
              <a:t>There are three main components to the Self-care nursing model, the compensatory system, the partial compensatory system and the educative-developmental system</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Compensatory system is when the nurse provides total care for the patient. This patient cannot do anything for them self. The nurse is necessary for survival of the patient because the patient is totally independent.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second of Orem’s systems is the Partial Compensatory. The patient and patients family can help but the nurse still has to assist with the care. The patient can go back to providing their own care when they are better but need the support and instruction a nurse can provide at this time.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third of Orem’s systems is the Educative-developmental system. The patient has total control over their health; the nurse just assists with education and promoting  better health care practices. (</a:t>
            </a:r>
            <a:r>
              <a:rPr lang="en-US" dirty="0" err="1" smtClean="0"/>
              <a:t>Guevarra</a:t>
            </a:r>
            <a:r>
              <a:rPr lang="en-US" dirty="0" smtClean="0"/>
              <a:t>,</a:t>
            </a:r>
            <a:r>
              <a:rPr lang="en-US" baseline="0" dirty="0" smtClean="0"/>
              <a:t> 2010)</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This theory’s implementation is broken down into a progression of three steps: diagnostic,</a:t>
            </a:r>
            <a:r>
              <a:rPr lang="en-US" sz="1200" baseline="0" dirty="0" smtClean="0">
                <a:latin typeface="Times New Roman" pitchFamily="18" charset="0"/>
                <a:cs typeface="Times New Roman" pitchFamily="18" charset="0"/>
              </a:rPr>
              <a:t> prescriptive and regulatory </a:t>
            </a:r>
            <a:r>
              <a:rPr lang="en-US" sz="1200" noProof="0" dirty="0" smtClean="0">
                <a:latin typeface="Times New Roman" pitchFamily="18" charset="0"/>
                <a:cs typeface="Times New Roman" pitchFamily="18" charset="0"/>
              </a:rPr>
              <a:t>(Chitty and Black, 2011, pp.311).</a:t>
            </a: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BEA4702-AB3C-4ADB-9C25-F25095F50FE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First the nurse must evaluate the patient’s extent to provide their own self care. Age, gender, developmental status, socio-cultural and environmental factors are all considered in this evaluation. If any area of self-care can’t be properly performed by the patient then this is considered a self-care deficit</a:t>
            </a:r>
            <a:r>
              <a:rPr lang="en-US" sz="1200" baseline="0" dirty="0" smtClean="0">
                <a:latin typeface="Times New Roman" pitchFamily="18" charset="0"/>
                <a:cs typeface="Times New Roman" pitchFamily="18" charset="0"/>
              </a:rPr>
              <a:t> </a:t>
            </a:r>
            <a:r>
              <a:rPr lang="en-US" sz="1200" noProof="0" dirty="0" smtClean="0">
                <a:latin typeface="Times New Roman" pitchFamily="18" charset="0"/>
                <a:cs typeface="Times New Roman" pitchFamily="18" charset="0"/>
              </a:rPr>
              <a:t>(Chitty and Black, 2011, pp.311).</a:t>
            </a: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latin typeface="Times New Roman" pitchFamily="18" charset="0"/>
                <a:cs typeface="Times New Roman" pitchFamily="18" charset="0"/>
              </a:rPr>
              <a:t>In this stage, the nurse develops a plan of how to attend to these self-care deficits. </a:t>
            </a:r>
            <a:r>
              <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nurse reviews</a:t>
            </a:r>
            <a:r>
              <a:rPr kumimoji="0" lang="en-US" sz="1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methodologies as to how these self-care deficits can be met and which one of these deficits should be met first. </a:t>
            </a:r>
            <a:r>
              <a:rPr lang="en-US" sz="1200" baseline="0" dirty="0" smtClean="0">
                <a:latin typeface="Times New Roman" pitchFamily="18" charset="0"/>
                <a:cs typeface="Times New Roman" pitchFamily="18" charset="0"/>
              </a:rPr>
              <a:t>This may include just educating the patient in how to attend</a:t>
            </a:r>
            <a:r>
              <a:rPr lang="en-US" sz="1200" dirty="0" smtClean="0">
                <a:latin typeface="Times New Roman" pitchFamily="18" charset="0"/>
                <a:cs typeface="Times New Roman" pitchFamily="18" charset="0"/>
              </a:rPr>
              <a:t> to these self-care deficits or the nurse actually attending to these self-care deficits because the patient is just simply not able. </a:t>
            </a:r>
            <a:r>
              <a:rPr lang="en-US" sz="1200" noProof="0" dirty="0" smtClean="0">
                <a:latin typeface="Times New Roman" pitchFamily="18" charset="0"/>
                <a:cs typeface="Times New Roman" pitchFamily="18" charset="0"/>
              </a:rPr>
              <a:t>The nurse then develops a specific plan of care for these needs to be met  and implements this plan (Chitty and Black, 2011, pp.311).</a:t>
            </a: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E2D87D9-0B83-47EB-94E7-165A4F075B6B}" type="datetimeFigureOut">
              <a:rPr lang="en-US" smtClean="0"/>
              <a:pPr/>
              <a:t>10/5/2011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2D87D9-0B83-47EB-94E7-165A4F075B6B}" type="datetimeFigureOut">
              <a:rPr lang="en-US" smtClean="0"/>
              <a:pPr/>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2D87D9-0B83-47EB-94E7-165A4F075B6B}" type="datetimeFigureOut">
              <a:rPr lang="en-US" smtClean="0"/>
              <a:pPr/>
              <a:t>10/5/2011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2D87D9-0B83-47EB-94E7-165A4F075B6B}" type="datetimeFigureOut">
              <a:rPr lang="en-US" smtClean="0"/>
              <a:pPr/>
              <a:t>10/5/2011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D87D9-0B83-47EB-94E7-165A4F075B6B}" type="datetimeFigureOut">
              <a:rPr lang="en-US" smtClean="0"/>
              <a:pPr/>
              <a:t>10/5/2011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2D87D9-0B83-47EB-94E7-165A4F075B6B}" type="datetimeFigureOut">
              <a:rPr lang="en-US" smtClean="0"/>
              <a:pPr/>
              <a:t>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A4CF865-A567-40A2-8BB5-703EC9DD603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2D87D9-0B83-47EB-94E7-165A4F075B6B}" type="datetimeFigureOut">
              <a:rPr lang="en-US" smtClean="0"/>
              <a:pPr/>
              <a:t>10/5/2011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4CF865-A567-40A2-8BB5-703EC9DD603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upoun207tfn.blogspot.com/" TargetMode="External"/><Relationship Id="rId3" Type="http://schemas.openxmlformats.org/officeDocument/2006/relationships/hyperlink" Target="http://www.jstor.org.proxy.lakeland.cc.il.us:2048/stable/3470054" TargetMode="External"/><Relationship Id="rId7" Type="http://schemas.openxmlformats.org/officeDocument/2006/relationships/hyperlink" Target="http://oremselfcaredeficittheory.blogspot.com/p/dorothea-orem.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currentnursing.com/nursing_theory/self_care_deficit_theory.html" TargetMode="External"/><Relationship Id="rId5" Type="http://schemas.openxmlformats.org/officeDocument/2006/relationships/hyperlink" Target="http://web.ebscohost.com.proxy.lakeland.cc.il.us:2048/ehost/pdfviewer/pdfviewer?vid=3&amp;hid=15&amp;sid=74260344-5fbb-4e5f-9985-41167f0838a9@sessionmgr13" TargetMode="External"/><Relationship Id="rId4" Type="http://schemas.openxmlformats.org/officeDocument/2006/relationships/hyperlink" Target="http://www.jstor.org.proxy.lakeland.cc.il.us:2048/stable/342752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dirty="0" smtClean="0">
                <a:solidFill>
                  <a:schemeClr val="tx1"/>
                </a:solidFill>
                <a:latin typeface="Times New Roman" pitchFamily="18" charset="0"/>
                <a:cs typeface="Times New Roman" pitchFamily="18" charset="0"/>
              </a:rPr>
              <a:t>Dorothea Orem</a:t>
            </a:r>
            <a:br>
              <a:rPr lang="en-US"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1914-2007</a:t>
            </a:r>
            <a:endParaRPr lang="en-US"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90800" y="2362199"/>
            <a:ext cx="3371850" cy="4214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50622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Prescriptive</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533400" y="2209800"/>
            <a:ext cx="5257800" cy="3886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3200" noProof="0" dirty="0" smtClean="0">
                <a:latin typeface="Times New Roman" pitchFamily="18" charset="0"/>
                <a:cs typeface="Times New Roman" pitchFamily="18" charset="0"/>
              </a:rPr>
              <a:t>Creating a plan:</a:t>
            </a:r>
          </a:p>
          <a:p>
            <a:pPr marL="731520" lvl="1" indent="-274320">
              <a:spcBef>
                <a:spcPct val="20000"/>
              </a:spcBef>
              <a:buClr>
                <a:schemeClr val="accent3"/>
              </a:buClr>
              <a:buSzPct val="95000"/>
              <a:buFont typeface="Wingdings 2"/>
              <a:buChar char=""/>
              <a:defRPr/>
            </a:pPr>
            <a:r>
              <a:rPr lang="en-US" sz="3200" dirty="0" smtClean="0">
                <a:latin typeface="Times New Roman" pitchFamily="18" charset="0"/>
                <a:cs typeface="Times New Roman" pitchFamily="18" charset="0"/>
              </a:rPr>
              <a:t>Considers priorities of self-care</a:t>
            </a:r>
          </a:p>
          <a:p>
            <a:pPr marL="731520" lvl="1" indent="-274320">
              <a:spcBef>
                <a:spcPct val="20000"/>
              </a:spcBef>
              <a:buClr>
                <a:schemeClr val="accent3"/>
              </a:buClr>
              <a:buSzPct val="95000"/>
              <a:buFont typeface="Wingdings 2"/>
              <a:buChar char=""/>
              <a:defRPr/>
            </a:pPr>
            <a:r>
              <a:rPr lang="en-US" sz="3200" dirty="0" smtClean="0">
                <a:latin typeface="Times New Roman" pitchFamily="18" charset="0"/>
                <a:cs typeface="Times New Roman" pitchFamily="18" charset="0"/>
              </a:rPr>
              <a:t>Consider methodologies </a:t>
            </a:r>
          </a:p>
          <a:p>
            <a:pPr marL="731520" lvl="1" indent="-274320">
              <a:spcBef>
                <a:spcPct val="20000"/>
              </a:spcBef>
              <a:buClr>
                <a:schemeClr val="accent3"/>
              </a:buClr>
              <a:buSzPct val="95000"/>
              <a:buFont typeface="Wingdings 2"/>
              <a:buChar char=""/>
              <a:defRPr/>
            </a:pPr>
            <a:r>
              <a:rPr lang="en-US" sz="3200" dirty="0" smtClean="0">
                <a:latin typeface="Times New Roman" pitchFamily="18" charset="0"/>
                <a:cs typeface="Times New Roman" pitchFamily="18" charset="0"/>
              </a:rPr>
              <a:t>Possible education</a:t>
            </a:r>
          </a:p>
        </p:txBody>
      </p:sp>
      <p:pic>
        <p:nvPicPr>
          <p:cNvPr id="2051" name="Picture 3" descr="C:\Users\Katie\AppData\Local\Microsoft\Windows\Temporary Internet Files\Content.IE5\P6DTJ3H5\MC900291990[1].wmf"/>
          <p:cNvPicPr>
            <a:picLocks noChangeAspect="1" noChangeArrowheads="1"/>
          </p:cNvPicPr>
          <p:nvPr/>
        </p:nvPicPr>
        <p:blipFill>
          <a:blip r:embed="rId3" cstate="print"/>
          <a:srcRect/>
          <a:stretch>
            <a:fillRect/>
          </a:stretch>
        </p:blipFill>
        <p:spPr bwMode="auto">
          <a:xfrm>
            <a:off x="5486400" y="2133599"/>
            <a:ext cx="3048000" cy="322578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Regulatory</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457200" y="2057400"/>
            <a:ext cx="4495800" cy="45720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28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800" dirty="0" smtClean="0">
                <a:latin typeface="Times New Roman" pitchFamily="18" charset="0"/>
                <a:cs typeface="Times New Roman" pitchFamily="18" charset="0"/>
              </a:rPr>
              <a:t>Implementation of plan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28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800" dirty="0" smtClean="0">
                <a:latin typeface="Times New Roman" pitchFamily="18" charset="0"/>
                <a:cs typeface="Times New Roman" pitchFamily="18" charset="0"/>
              </a:rPr>
              <a:t>Method must be monitored for effectiveness</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5" name="Picture 3" descr="C:\Users\Katie\AppData\Local\Microsoft\Windows\Temporary Internet Files\Content.IE5\OHJP4AVL\MP900443920[1].jpg"/>
          <p:cNvPicPr>
            <a:picLocks noChangeAspect="1" noChangeArrowheads="1"/>
          </p:cNvPicPr>
          <p:nvPr/>
        </p:nvPicPr>
        <p:blipFill>
          <a:blip r:embed="rId3" cstate="print"/>
          <a:srcRect/>
          <a:stretch>
            <a:fillRect/>
          </a:stretch>
        </p:blipFill>
        <p:spPr bwMode="auto">
          <a:xfrm>
            <a:off x="5105400" y="1143000"/>
            <a:ext cx="3124200" cy="464779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latin typeface="Times New Roman" pitchFamily="18" charset="0"/>
                <a:cs typeface="Times New Roman" pitchFamily="18" charset="0"/>
              </a:rPr>
              <a:t>Summary of Orem’s Theory</a:t>
            </a:r>
            <a:endParaRPr lang="en-US" dirty="0">
              <a:latin typeface="Times New Roman" pitchFamily="18" charset="0"/>
              <a:cs typeface="Times New Roman" pitchFamily="18" charset="0"/>
            </a:endParaRPr>
          </a:p>
        </p:txBody>
      </p:sp>
      <p:sp>
        <p:nvSpPr>
          <p:cNvPr id="4" name="Content Placeholder 3"/>
          <p:cNvSpPr>
            <a:spLocks noGrp="1"/>
          </p:cNvSpPr>
          <p:nvPr>
            <p:ph sz="half" idx="1"/>
          </p:nvPr>
        </p:nvSpPr>
        <p:spPr>
          <a:xfrm>
            <a:off x="457200" y="1600200"/>
            <a:ext cx="5029200" cy="5029200"/>
          </a:xfrm>
        </p:spPr>
        <p:txBody>
          <a:bodyPr>
            <a:normAutofit/>
          </a:bodyPr>
          <a:lstStyle/>
          <a:p>
            <a:r>
              <a:rPr lang="en-US" dirty="0" smtClean="0">
                <a:latin typeface="Times New Roman" pitchFamily="18" charset="0"/>
                <a:cs typeface="Times New Roman" pitchFamily="18" charset="0"/>
              </a:rPr>
              <a:t>Orem's theory (Self-care deficient theory)</a:t>
            </a:r>
          </a:p>
          <a:p>
            <a:r>
              <a:rPr lang="en-US" dirty="0" smtClean="0">
                <a:latin typeface="Times New Roman" pitchFamily="18" charset="0"/>
                <a:cs typeface="Times New Roman" pitchFamily="18" charset="0"/>
              </a:rPr>
              <a:t>The nurses role in the theory, and when nursing is needed.</a:t>
            </a:r>
          </a:p>
          <a:p>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67512"/>
          </a:xfrm>
        </p:spPr>
        <p:txBody>
          <a:bodyPr>
            <a:normAutofit fontScale="90000"/>
          </a:bodyPr>
          <a:lstStyle/>
          <a:p>
            <a:r>
              <a:rPr lang="en-US" dirty="0" smtClean="0">
                <a:latin typeface="Times New Roman" pitchFamily="18" charset="0"/>
                <a:cs typeface="Times New Roman" pitchFamily="18" charset="0"/>
              </a:rPr>
              <a:t>Summary Continued</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0" y="838200"/>
            <a:ext cx="3810000" cy="6019800"/>
          </a:xfrm>
        </p:spPr>
        <p:txBody>
          <a:bodyPr>
            <a:normAutofit/>
          </a:bodyPr>
          <a:lstStyle/>
          <a:p>
            <a:r>
              <a:rPr lang="en-US" dirty="0" smtClean="0">
                <a:latin typeface="Times New Roman" pitchFamily="18" charset="0"/>
                <a:cs typeface="Times New Roman" pitchFamily="18" charset="0"/>
              </a:rPr>
              <a:t>Orem's 3 nursing systems.</a:t>
            </a:r>
          </a:p>
          <a:p>
            <a:r>
              <a:rPr lang="en-US" dirty="0" smtClean="0">
                <a:latin typeface="Times New Roman" pitchFamily="18" charset="0"/>
                <a:cs typeface="Times New Roman" pitchFamily="18" charset="0"/>
              </a:rPr>
              <a:t>The modern self care plans evolved from Orem’s theory.</a:t>
            </a:r>
            <a:endParaRPr lang="en-US" dirty="0">
              <a:latin typeface="Times New Roman" pitchFamily="18" charset="0"/>
              <a:cs typeface="Times New Roman" pitchFamily="18" charset="0"/>
            </a:endParaRPr>
          </a:p>
        </p:txBody>
      </p:sp>
      <p:pic>
        <p:nvPicPr>
          <p:cNvPr id="14338" name="Picture 2" descr="Image Detail"/>
          <p:cNvPicPr>
            <a:picLocks noChangeAspect="1" noChangeArrowheads="1"/>
          </p:cNvPicPr>
          <p:nvPr/>
        </p:nvPicPr>
        <p:blipFill>
          <a:blip r:embed="rId3" cstate="print"/>
          <a:srcRect/>
          <a:stretch>
            <a:fillRect/>
          </a:stretch>
        </p:blipFill>
        <p:spPr bwMode="auto">
          <a:xfrm>
            <a:off x="4038600" y="914400"/>
            <a:ext cx="4953000" cy="53625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609600"/>
          </a:xfrm>
        </p:spPr>
        <p:txBody>
          <a:bodyPr>
            <a:normAutofit fontScale="90000"/>
          </a:bodyPr>
          <a:lstStyle/>
          <a:p>
            <a:r>
              <a:rPr lang="en-US" dirty="0" smtClean="0">
                <a:latin typeface="Times New Roman" pitchFamily="18" charset="0"/>
                <a:cs typeface="Times New Roman" pitchFamily="18" charset="0"/>
              </a:rPr>
              <a:t>Resources</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457200" y="914400"/>
            <a:ext cx="6629400" cy="4572000"/>
          </a:xfrm>
        </p:spPr>
        <p:txBody>
          <a:bodyPr>
            <a:noAutofit/>
          </a:bodyPr>
          <a:lstStyle/>
          <a:p>
            <a:pPr>
              <a:lnSpc>
                <a:spcPct val="200000"/>
              </a:lnSpc>
              <a:spcBef>
                <a:spcPts val="1000"/>
              </a:spcBef>
              <a:spcAft>
                <a:spcPts val="1000"/>
              </a:spcAft>
              <a:buNone/>
            </a:pPr>
            <a:r>
              <a:rPr lang="en-US" sz="900" dirty="0" smtClean="0">
                <a:latin typeface="Times New Roman" pitchFamily="18" charset="0"/>
                <a:cs typeface="Times New Roman" pitchFamily="18" charset="0"/>
              </a:rPr>
              <a:t>Bromley, B. (1980).Applying Orem's self-care theory in </a:t>
            </a:r>
            <a:r>
              <a:rPr lang="en-US" sz="900" dirty="0" err="1" smtClean="0">
                <a:latin typeface="Times New Roman" pitchFamily="18" charset="0"/>
                <a:cs typeface="Times New Roman" pitchFamily="18" charset="0"/>
              </a:rPr>
              <a:t>enterostomal</a:t>
            </a:r>
            <a:r>
              <a:rPr lang="en-US" sz="900" dirty="0" smtClean="0">
                <a:latin typeface="Times New Roman" pitchFamily="18" charset="0"/>
                <a:cs typeface="Times New Roman" pitchFamily="18" charset="0"/>
              </a:rPr>
              <a:t> therapy, </a:t>
            </a:r>
            <a:r>
              <a:rPr lang="en-US" sz="900" i="1" dirty="0" smtClean="0">
                <a:latin typeface="Times New Roman" pitchFamily="18" charset="0"/>
                <a:cs typeface="Times New Roman" pitchFamily="18" charset="0"/>
              </a:rPr>
              <a:t>American journal of nursing. </a:t>
            </a:r>
            <a:r>
              <a:rPr lang="en-US" sz="900" dirty="0" smtClean="0">
                <a:latin typeface="Times New Roman" pitchFamily="18" charset="0"/>
                <a:cs typeface="Times New Roman" pitchFamily="18" charset="0"/>
              </a:rPr>
              <a:t>80.2, 245-249. Retrieved from </a:t>
            </a:r>
            <a:r>
              <a:rPr lang="en-US" sz="900" dirty="0" smtClean="0">
                <a:latin typeface="Times New Roman" pitchFamily="18" charset="0"/>
                <a:cs typeface="Times New Roman" pitchFamily="18" charset="0"/>
                <a:hlinkClick r:id="rId3"/>
              </a:rPr>
              <a:t>http://www.jstor.org.proxy.lakeland.cc.il.us:2048/stable/3470054 </a:t>
            </a:r>
            <a:endParaRPr lang="en-US" sz="900" dirty="0" smtClean="0">
              <a:latin typeface="Times New Roman" pitchFamily="18" charset="0"/>
              <a:cs typeface="Times New Roman" pitchFamily="18" charset="0"/>
            </a:endParaRPr>
          </a:p>
          <a:p>
            <a:pPr>
              <a:lnSpc>
                <a:spcPct val="200000"/>
              </a:lnSpc>
              <a:spcBef>
                <a:spcPts val="1000"/>
              </a:spcBef>
              <a:spcAft>
                <a:spcPts val="1000"/>
              </a:spcAft>
              <a:buNone/>
            </a:pPr>
            <a:r>
              <a:rPr lang="en-US" sz="900" dirty="0" smtClean="0">
                <a:latin typeface="Times New Roman" pitchFamily="18" charset="0"/>
                <a:cs typeface="Times New Roman" pitchFamily="18" charset="0"/>
              </a:rPr>
              <a:t>Clark, M.D.(1986). Application of Orem’s theory of self-care : A case study. </a:t>
            </a:r>
            <a:r>
              <a:rPr lang="en-US" sz="900" i="1" dirty="0" smtClean="0">
                <a:latin typeface="Times New Roman" pitchFamily="18" charset="0"/>
                <a:cs typeface="Times New Roman" pitchFamily="18" charset="0"/>
              </a:rPr>
              <a:t>Journal of community health nursing</a:t>
            </a:r>
            <a:r>
              <a:rPr lang="en-US" sz="900" dirty="0" smtClean="0">
                <a:latin typeface="Times New Roman" pitchFamily="18" charset="0"/>
                <a:cs typeface="Times New Roman" pitchFamily="18" charset="0"/>
              </a:rPr>
              <a:t>, 3.3, 127-135.Retreived from </a:t>
            </a:r>
            <a:r>
              <a:rPr lang="en-US" sz="900" dirty="0" smtClean="0">
                <a:latin typeface="Times New Roman" pitchFamily="18" charset="0"/>
                <a:cs typeface="Times New Roman" pitchFamily="18" charset="0"/>
                <a:hlinkClick r:id="rId4"/>
              </a:rPr>
              <a:t>http://www.jstor.org.proxy.lakeland.cc.il.us:2048/stable/3427521</a:t>
            </a:r>
            <a:endParaRPr lang="en-US" sz="900" dirty="0" smtClean="0">
              <a:latin typeface="Times New Roman" pitchFamily="18" charset="0"/>
              <a:cs typeface="Times New Roman" pitchFamily="18" charset="0"/>
            </a:endParaRPr>
          </a:p>
          <a:p>
            <a:pPr>
              <a:lnSpc>
                <a:spcPct val="200000"/>
              </a:lnSpc>
              <a:spcBef>
                <a:spcPts val="1000"/>
              </a:spcBef>
              <a:spcAft>
                <a:spcPts val="1000"/>
              </a:spcAft>
              <a:buNone/>
            </a:pPr>
            <a:r>
              <a:rPr lang="en-US" sz="900" dirty="0" smtClean="0">
                <a:latin typeface="Times New Roman" pitchFamily="18" charset="0"/>
                <a:cs typeface="Times New Roman" pitchFamily="18" charset="0"/>
              </a:rPr>
              <a:t>Chitty, K. K., &amp; Black, B. P. (2011). </a:t>
            </a:r>
            <a:r>
              <a:rPr lang="en-US" sz="900" i="1" dirty="0" smtClean="0">
                <a:latin typeface="Times New Roman" pitchFamily="18" charset="0"/>
                <a:cs typeface="Times New Roman" pitchFamily="18" charset="0"/>
              </a:rPr>
              <a:t>Professional nursing: Concepts &amp; challenges</a:t>
            </a:r>
            <a:r>
              <a:rPr lang="en-US" sz="900" dirty="0" smtClean="0">
                <a:latin typeface="Times New Roman" pitchFamily="18" charset="0"/>
                <a:cs typeface="Times New Roman" pitchFamily="18" charset="0"/>
              </a:rPr>
              <a:t>. (pp. 311). Maryland Heights, MO: Saunders Elsevier.</a:t>
            </a:r>
          </a:p>
          <a:p>
            <a:pPr>
              <a:lnSpc>
                <a:spcPct val="200000"/>
              </a:lnSpc>
              <a:spcBef>
                <a:spcPts val="1000"/>
              </a:spcBef>
              <a:spcAft>
                <a:spcPts val="1000"/>
              </a:spcAft>
              <a:buNone/>
            </a:pPr>
            <a:r>
              <a:rPr lang="en-US" sz="900" dirty="0" smtClean="0">
                <a:latin typeface="Times New Roman" pitchFamily="18" charset="0"/>
                <a:cs typeface="Times New Roman" pitchFamily="18" charset="0"/>
              </a:rPr>
              <a:t>Pearson, A. (2008). Dead poets, nursing theorists and contemporary nursing practice. </a:t>
            </a:r>
            <a:r>
              <a:rPr lang="en-US" sz="900" i="1" dirty="0" smtClean="0">
                <a:latin typeface="Times New Roman" pitchFamily="18" charset="0"/>
                <a:cs typeface="Times New Roman" pitchFamily="18" charset="0"/>
              </a:rPr>
              <a:t>International journal of nursing practice</a:t>
            </a:r>
            <a:r>
              <a:rPr lang="en-US" sz="900" dirty="0" smtClean="0">
                <a:latin typeface="Times New Roman" pitchFamily="18" charset="0"/>
                <a:cs typeface="Times New Roman" pitchFamily="18" charset="0"/>
              </a:rPr>
              <a:t>. 3, 1-2. Retrieved from </a:t>
            </a:r>
            <a:r>
              <a:rPr lang="en-US" sz="900" dirty="0" smtClean="0">
                <a:latin typeface="Times New Roman" pitchFamily="18" charset="0"/>
                <a:cs typeface="Times New Roman" pitchFamily="18" charset="0"/>
                <a:hlinkClick r:id="rId5"/>
              </a:rPr>
              <a:t>http://web.ebscohost.com.proxy.lakeland.cc.il.us:2048/ehost/pdfviewer/pdfviewer?vid=3&amp;hid=15&amp;sid=74260344-5fbb-4e5f-9985-41167f0838a9%40sessionmgr13</a:t>
            </a:r>
            <a:endParaRPr lang="en-US" sz="900" dirty="0" smtClean="0">
              <a:latin typeface="Times New Roman" pitchFamily="18" charset="0"/>
              <a:cs typeface="Times New Roman" pitchFamily="18" charset="0"/>
            </a:endParaRPr>
          </a:p>
          <a:p>
            <a:pPr>
              <a:lnSpc>
                <a:spcPct val="200000"/>
              </a:lnSpc>
              <a:spcBef>
                <a:spcPts val="1000"/>
              </a:spcBef>
              <a:spcAft>
                <a:spcPts val="1000"/>
              </a:spcAft>
              <a:buNone/>
            </a:pPr>
            <a:r>
              <a:rPr lang="en-US" sz="900" dirty="0" smtClean="0">
                <a:latin typeface="Times New Roman" pitchFamily="18" charset="0"/>
                <a:cs typeface="Times New Roman" pitchFamily="18" charset="0"/>
              </a:rPr>
              <a:t>Dorothea Orem's self-care theory (2010). </a:t>
            </a:r>
            <a:r>
              <a:rPr lang="en-US" sz="900" i="1" dirty="0" smtClean="0">
                <a:latin typeface="Times New Roman" pitchFamily="18" charset="0"/>
                <a:cs typeface="Times New Roman" pitchFamily="18" charset="0"/>
              </a:rPr>
              <a:t>Nursing theories. </a:t>
            </a:r>
            <a:r>
              <a:rPr lang="en-US" sz="900" dirty="0" smtClean="0">
                <a:latin typeface="Times New Roman" pitchFamily="18" charset="0"/>
                <a:cs typeface="Times New Roman" pitchFamily="18" charset="0"/>
              </a:rPr>
              <a:t>Retrieved from </a:t>
            </a:r>
            <a:r>
              <a:rPr lang="en-US" sz="900" i="1" dirty="0" smtClean="0">
                <a:latin typeface="Times New Roman" pitchFamily="18" charset="0"/>
                <a:cs typeface="Times New Roman" pitchFamily="18" charset="0"/>
                <a:hlinkClick r:id="rId6"/>
              </a:rPr>
              <a:t>http://currentnursing.com/nursing_theory/self_care_deficit_theory.html</a:t>
            </a:r>
            <a:endParaRPr lang="en-US" sz="900" i="1" dirty="0" smtClean="0">
              <a:latin typeface="Times New Roman" pitchFamily="18" charset="0"/>
              <a:cs typeface="Times New Roman" pitchFamily="18" charset="0"/>
            </a:endParaRPr>
          </a:p>
          <a:p>
            <a:pPr>
              <a:lnSpc>
                <a:spcPct val="200000"/>
              </a:lnSpc>
              <a:spcBef>
                <a:spcPts val="1000"/>
              </a:spcBef>
              <a:spcAft>
                <a:spcPts val="1000"/>
              </a:spcAft>
              <a:buNone/>
            </a:pPr>
            <a:r>
              <a:rPr lang="en-US" sz="900" dirty="0" smtClean="0">
                <a:latin typeface="Times New Roman" pitchFamily="18" charset="0"/>
                <a:cs typeface="Times New Roman" pitchFamily="18" charset="0"/>
              </a:rPr>
              <a:t>Dorothea </a:t>
            </a:r>
            <a:r>
              <a:rPr lang="en-US" sz="900" dirty="0" err="1" smtClean="0">
                <a:latin typeface="Times New Roman" pitchFamily="18" charset="0"/>
                <a:cs typeface="Times New Roman" pitchFamily="18" charset="0"/>
              </a:rPr>
              <a:t>Orems</a:t>
            </a:r>
            <a:r>
              <a:rPr lang="en-US" sz="900" dirty="0" smtClean="0">
                <a:latin typeface="Times New Roman" pitchFamily="18" charset="0"/>
                <a:cs typeface="Times New Roman" pitchFamily="18" charset="0"/>
              </a:rPr>
              <a:t>: Self-care deficit theory (2010). </a:t>
            </a:r>
            <a:r>
              <a:rPr lang="en-US" sz="900" i="1" dirty="0" smtClean="0">
                <a:latin typeface="Times New Roman" pitchFamily="18" charset="0"/>
                <a:cs typeface="Times New Roman" pitchFamily="18" charset="0"/>
              </a:rPr>
              <a:t>Blog spot. </a:t>
            </a:r>
            <a:r>
              <a:rPr lang="en-US" sz="900" dirty="0" smtClean="0">
                <a:latin typeface="Times New Roman" pitchFamily="18" charset="0"/>
                <a:cs typeface="Times New Roman" pitchFamily="18" charset="0"/>
              </a:rPr>
              <a:t>Retrieved from  </a:t>
            </a:r>
            <a:r>
              <a:rPr lang="en-US" sz="900" dirty="0" smtClean="0">
                <a:latin typeface="Times New Roman" pitchFamily="18" charset="0"/>
                <a:cs typeface="Times New Roman" pitchFamily="18" charset="0"/>
                <a:hlinkClick r:id="rId7"/>
              </a:rPr>
              <a:t>http://</a:t>
            </a:r>
            <a:r>
              <a:rPr lang="en-US" sz="900" dirty="0" smtClean="0">
                <a:latin typeface="Times New Roman" pitchFamily="18" charset="0"/>
                <a:cs typeface="Times New Roman" pitchFamily="18" charset="0"/>
                <a:hlinkClick r:id="rId7"/>
              </a:rPr>
              <a:t>oremselfcaredeficittheory.blogspot.com/p/dorothea-orem.html</a:t>
            </a:r>
            <a:endParaRPr lang="en-US" sz="900" dirty="0" smtClean="0">
              <a:latin typeface="Times New Roman" pitchFamily="18" charset="0"/>
              <a:cs typeface="Times New Roman" pitchFamily="18" charset="0"/>
            </a:endParaRPr>
          </a:p>
          <a:p>
            <a:pPr>
              <a:lnSpc>
                <a:spcPct val="200000"/>
              </a:lnSpc>
              <a:spcBef>
                <a:spcPts val="1000"/>
              </a:spcBef>
              <a:spcAft>
                <a:spcPts val="1000"/>
              </a:spcAft>
              <a:buNone/>
            </a:pPr>
            <a:r>
              <a:rPr lang="en-US" sz="900" dirty="0" err="1" smtClean="0">
                <a:latin typeface="Times New Roman" pitchFamily="18" charset="0"/>
                <a:cs typeface="Times New Roman" pitchFamily="18" charset="0"/>
              </a:rPr>
              <a:t>Guevarra</a:t>
            </a:r>
            <a:r>
              <a:rPr lang="en-US" sz="900" dirty="0" smtClean="0">
                <a:latin typeface="Times New Roman" pitchFamily="18" charset="0"/>
                <a:cs typeface="Times New Roman" pitchFamily="18" charset="0"/>
              </a:rPr>
              <a:t>, W. (2010). </a:t>
            </a:r>
            <a:r>
              <a:rPr lang="en-US" sz="900" i="1" dirty="0" smtClean="0">
                <a:latin typeface="Times New Roman" pitchFamily="18" charset="0"/>
                <a:cs typeface="Times New Roman" pitchFamily="18" charset="0"/>
              </a:rPr>
              <a:t>Dorothea Elizabeth Orem's theory of Self Care. </a:t>
            </a:r>
            <a:r>
              <a:rPr lang="en-US" sz="900" dirty="0" smtClean="0">
                <a:latin typeface="Times New Roman" pitchFamily="18" charset="0"/>
                <a:cs typeface="Times New Roman" pitchFamily="18" charset="0"/>
              </a:rPr>
              <a:t>Retrieved October 3, 2011, from </a:t>
            </a:r>
            <a:r>
              <a:rPr lang="en-US" sz="900" dirty="0" smtClean="0">
                <a:latin typeface="Times New Roman" pitchFamily="18" charset="0"/>
                <a:cs typeface="Times New Roman" pitchFamily="18" charset="0"/>
                <a:hlinkClick r:id="rId8"/>
              </a:rPr>
              <a:t>http://upoun207tfn.blogspot.com</a:t>
            </a:r>
            <a:endParaRPr lang="en-US" sz="900" dirty="0" smtClean="0">
              <a:latin typeface="Times New Roman" pitchFamily="18" charset="0"/>
              <a:cs typeface="Times New Roman" pitchFamily="18" charset="0"/>
            </a:endParaRPr>
          </a:p>
          <a:p>
            <a:pPr>
              <a:lnSpc>
                <a:spcPct val="200000"/>
              </a:lnSpc>
              <a:spcBef>
                <a:spcPts val="1000"/>
              </a:spcBef>
              <a:spcAft>
                <a:spcPts val="1000"/>
              </a:spcAft>
              <a:buNone/>
            </a:pPr>
            <a:endParaRPr lang="en-US" sz="1200" i="1" dirty="0" smtClean="0">
              <a:latin typeface="Times New Roman" pitchFamily="18" charset="0"/>
              <a:cs typeface="Times New Roman" pitchFamily="18" charset="0"/>
            </a:endParaRPr>
          </a:p>
          <a:p>
            <a:pPr>
              <a:lnSpc>
                <a:spcPct val="200000"/>
              </a:lnSpc>
              <a:spcBef>
                <a:spcPts val="1000"/>
              </a:spcBef>
              <a:spcAft>
                <a:spcPts val="1000"/>
              </a:spcAft>
              <a:buNone/>
            </a:pPr>
            <a:endParaRPr lang="en-US" sz="1200" i="1" dirty="0" smtClean="0">
              <a:latin typeface="Times New Roman" pitchFamily="18" charset="0"/>
              <a:cs typeface="Times New Roman" pitchFamily="18" charset="0"/>
            </a:endParaRPr>
          </a:p>
          <a:p>
            <a:pPr>
              <a:lnSpc>
                <a:spcPct val="200000"/>
              </a:lnSpc>
              <a:buNone/>
            </a:pPr>
            <a:endParaRPr lang="en-US" sz="1200" dirty="0" smtClean="0"/>
          </a:p>
          <a:p>
            <a:pPr>
              <a:lnSpc>
                <a:spcPct val="200000"/>
              </a:lnSpc>
              <a:buNone/>
            </a:pPr>
            <a:endParaRPr lang="en-US" sz="1200" dirty="0" smtClean="0">
              <a:latin typeface="Times New Roman" pitchFamily="18" charset="0"/>
              <a:cs typeface="Times New Roman" pitchFamily="18" charset="0"/>
            </a:endParaRPr>
          </a:p>
          <a:p>
            <a:pPr>
              <a:lnSpc>
                <a:spcPct val="200000"/>
              </a:lnSpc>
              <a:buNone/>
            </a:pPr>
            <a:r>
              <a:rPr lang="en-US" sz="1200" dirty="0" smtClean="0">
                <a:latin typeface="Times New Roman" pitchFamily="18" charset="0"/>
                <a:cs typeface="Times New Roman" pitchFamily="18" charset="0"/>
              </a:rPr>
              <a:t> </a:t>
            </a:r>
          </a:p>
          <a:p>
            <a:pPr>
              <a:lnSpc>
                <a:spcPct val="200000"/>
              </a:lnSpc>
              <a:buNone/>
            </a:pPr>
            <a:endParaRPr lang="en-US" sz="12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solidFill>
                  <a:schemeClr val="tx1"/>
                </a:solidFill>
                <a:latin typeface="Times New Roman" pitchFamily="18" charset="0"/>
                <a:cs typeface="Times New Roman" pitchFamily="18" charset="0"/>
              </a:rPr>
              <a:t>Early in Her Life</a:t>
            </a:r>
            <a:endParaRPr lang="en-US"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She was born in Baltimore, MD in 1914. She lived with her mother, father and two older sisters.</a:t>
            </a:r>
          </a:p>
          <a:p>
            <a:r>
              <a:rPr lang="en-US" dirty="0" smtClean="0">
                <a:latin typeface="Times New Roman" pitchFamily="18" charset="0"/>
                <a:cs typeface="Times New Roman" pitchFamily="18" charset="0"/>
              </a:rPr>
              <a:t>Her father was a construction worker, and her mother stayed at home to take care of her and </a:t>
            </a:r>
          </a:p>
          <a:p>
            <a:pPr marL="0" indent="0">
              <a:buNone/>
            </a:pPr>
            <a:r>
              <a:rPr lang="en-US" dirty="0" smtClean="0">
                <a:latin typeface="Times New Roman" pitchFamily="18" charset="0"/>
                <a:cs typeface="Times New Roman" pitchFamily="18" charset="0"/>
              </a:rPr>
              <a:t>    her sisters. </a:t>
            </a:r>
          </a:p>
          <a:p>
            <a:r>
              <a:rPr lang="en-US" dirty="0" smtClean="0">
                <a:latin typeface="Times New Roman" pitchFamily="18" charset="0"/>
                <a:cs typeface="Times New Roman" pitchFamily="18" charset="0"/>
              </a:rPr>
              <a:t>They were a family that thought highly </a:t>
            </a:r>
          </a:p>
          <a:p>
            <a:pPr marL="0" indent="0">
              <a:buNone/>
            </a:pPr>
            <a:r>
              <a:rPr lang="en-US" dirty="0" smtClean="0">
                <a:latin typeface="Times New Roman" pitchFamily="18" charset="0"/>
                <a:cs typeface="Times New Roman" pitchFamily="18" charset="0"/>
              </a:rPr>
              <a:t>    of proper education.</a:t>
            </a:r>
          </a:p>
        </p:txBody>
      </p:sp>
      <p:pic>
        <p:nvPicPr>
          <p:cNvPr id="6" name="Picture 5"/>
          <p:cNvPicPr>
            <a:picLocks noChangeAspect="1"/>
          </p:cNvPicPr>
          <p:nvPr/>
        </p:nvPicPr>
        <p:blipFill>
          <a:blip r:embed="rId3" cstate="print"/>
          <a:stretch>
            <a:fillRect/>
          </a:stretch>
        </p:blipFill>
        <p:spPr>
          <a:xfrm>
            <a:off x="6324600" y="3657600"/>
            <a:ext cx="2011172" cy="2819400"/>
          </a:xfrm>
          <a:prstGeom prst="rect">
            <a:avLst/>
          </a:prstGeom>
        </p:spPr>
      </p:pic>
    </p:spTree>
    <p:extLst>
      <p:ext uri="{BB962C8B-B14F-4D97-AF65-F5344CB8AC3E}">
        <p14:creationId xmlns="" xmlns:p14="http://schemas.microsoft.com/office/powerpoint/2010/main" val="180370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Education</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2971800"/>
            <a:ext cx="4953000" cy="2209800"/>
          </a:xfrm>
        </p:spPr>
        <p:txBody>
          <a:bodyPr>
            <a:normAutofit/>
          </a:bodyPr>
          <a:lstStyle/>
          <a:p>
            <a:r>
              <a:rPr lang="en-US" dirty="0" smtClean="0">
                <a:latin typeface="Times New Roman" pitchFamily="18" charset="0"/>
                <a:cs typeface="Times New Roman" pitchFamily="18" charset="0"/>
              </a:rPr>
              <a:t>Providence School of Nursing</a:t>
            </a:r>
          </a:p>
          <a:p>
            <a:endParaRPr lang="en-US" dirty="0">
              <a:latin typeface="Times New Roman" pitchFamily="18" charset="0"/>
              <a:cs typeface="Times New Roman" pitchFamily="18" charset="0"/>
            </a:endParaRPr>
          </a:p>
          <a:p>
            <a:r>
              <a:rPr lang="en-US" dirty="0" smtClean="0"/>
              <a:t>Georgetown University</a:t>
            </a:r>
            <a:endParaRPr lang="en-US" dirty="0"/>
          </a:p>
        </p:txBody>
      </p:sp>
      <p:pic>
        <p:nvPicPr>
          <p:cNvPr id="4" name="Picture 3"/>
          <p:cNvPicPr>
            <a:picLocks noChangeAspect="1"/>
          </p:cNvPicPr>
          <p:nvPr/>
        </p:nvPicPr>
        <p:blipFill>
          <a:blip r:embed="rId3" cstate="print"/>
          <a:stretch>
            <a:fillRect/>
          </a:stretch>
        </p:blipFill>
        <p:spPr>
          <a:xfrm>
            <a:off x="6248400" y="2057400"/>
            <a:ext cx="2286000" cy="3836839"/>
          </a:xfrm>
          <a:prstGeom prst="rect">
            <a:avLst/>
          </a:prstGeom>
        </p:spPr>
      </p:pic>
    </p:spTree>
    <p:extLst>
      <p:ext uri="{BB962C8B-B14F-4D97-AF65-F5344CB8AC3E}">
        <p14:creationId xmlns="" xmlns:p14="http://schemas.microsoft.com/office/powerpoint/2010/main" val="190734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During her Life</a:t>
            </a:r>
            <a:endParaRPr lang="en-US" dirty="0">
              <a:solidFill>
                <a:schemeClr val="tx1"/>
              </a:solidFill>
              <a:latin typeface="Times New Roman" pitchFamily="18" charset="0"/>
              <a:cs typeface="Times New Roman" pitchFamily="18" charset="0"/>
            </a:endParaRPr>
          </a:p>
        </p:txBody>
      </p:sp>
      <p:pic>
        <p:nvPicPr>
          <p:cNvPr id="4" name="Picture 2" descr="http://www4.alibris-static.com/isbn/9780826117250.gif"/>
          <p:cNvPicPr>
            <a:picLocks noGrp="1" noChangeAspect="1" noChangeArrowheads="1"/>
          </p:cNvPicPr>
          <p:nvPr>
            <p:ph idx="1"/>
          </p:nvPr>
        </p:nvPicPr>
        <p:blipFill>
          <a:blip r:embed="rId3" cstate="print"/>
          <a:stretch>
            <a:fillRect/>
          </a:stretch>
        </p:blipFill>
        <p:spPr bwMode="auto">
          <a:xfrm>
            <a:off x="5334000" y="1219200"/>
            <a:ext cx="3352800" cy="5404945"/>
          </a:xfrm>
          <a:prstGeom prst="rect">
            <a:avLst/>
          </a:prstGeom>
          <a:noFill/>
        </p:spPr>
      </p:pic>
      <p:sp>
        <p:nvSpPr>
          <p:cNvPr id="5" name="TextBox 4"/>
          <p:cNvSpPr txBox="1"/>
          <p:nvPr/>
        </p:nvSpPr>
        <p:spPr>
          <a:xfrm>
            <a:off x="533400" y="2286000"/>
            <a:ext cx="4876800" cy="1384995"/>
          </a:xfrm>
          <a:prstGeom prst="rect">
            <a:avLst/>
          </a:prstGeom>
          <a:noFill/>
        </p:spPr>
        <p:txBody>
          <a:bodyPr wrap="square" rtlCol="0">
            <a:spAutoFit/>
          </a:bodyPr>
          <a:lstStyle/>
          <a:p>
            <a:pPr marL="457200" indent="-457200">
              <a:buFont typeface="Arial"/>
              <a:buChar char="•"/>
            </a:pPr>
            <a:r>
              <a:rPr lang="en-US" sz="2800" dirty="0" smtClean="0">
                <a:latin typeface="Times New Roman" pitchFamily="18" charset="0"/>
                <a:cs typeface="Times New Roman" pitchFamily="18" charset="0"/>
              </a:rPr>
              <a:t>In 1958, Orem started working on the self-care theory.</a:t>
            </a:r>
            <a:endParaRPr lang="en-US" sz="2800" dirty="0">
              <a:latin typeface="Times New Roman" pitchFamily="18" charset="0"/>
              <a:cs typeface="Times New Roman" pitchFamily="18" charset="0"/>
            </a:endParaRPr>
          </a:p>
        </p:txBody>
      </p:sp>
      <p:sp>
        <p:nvSpPr>
          <p:cNvPr id="6" name="TextBox 5"/>
          <p:cNvSpPr txBox="1"/>
          <p:nvPr/>
        </p:nvSpPr>
        <p:spPr>
          <a:xfrm>
            <a:off x="533400" y="4114800"/>
            <a:ext cx="4495800" cy="875111"/>
          </a:xfrm>
          <a:prstGeom prst="rect">
            <a:avLst/>
          </a:prstGeom>
          <a:noFill/>
        </p:spPr>
        <p:txBody>
          <a:bodyPr wrap="square" rtlCol="0">
            <a:spAutoFit/>
          </a:bodyPr>
          <a:lstStyle/>
          <a:p>
            <a:pPr marL="457200" indent="-457200">
              <a:lnSpc>
                <a:spcPct val="90000"/>
              </a:lnSpc>
              <a:buFont typeface="Arial"/>
              <a:buChar char="•"/>
            </a:pPr>
            <a:r>
              <a:rPr lang="en-US" sz="2800" dirty="0" smtClean="0">
                <a:latin typeface="Times New Roman" pitchFamily="18" charset="0"/>
                <a:cs typeface="Times New Roman" pitchFamily="18" charset="0"/>
              </a:rPr>
              <a:t>She worked in many different areas of nursing.</a:t>
            </a:r>
            <a:endParaRPr lang="en-US" sz="2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59436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Basic Concepts of Theory</a:t>
            </a:r>
            <a:endParaRPr lang="en-US" sz="3200" dirty="0">
              <a:latin typeface="Times New Roman" pitchFamily="18" charset="0"/>
              <a:cs typeface="Times New Roman" pitchFamily="18" charset="0"/>
            </a:endParaRPr>
          </a:p>
        </p:txBody>
      </p:sp>
      <p:sp>
        <p:nvSpPr>
          <p:cNvPr id="4" name="TextBox 3"/>
          <p:cNvSpPr txBox="1"/>
          <p:nvPr/>
        </p:nvSpPr>
        <p:spPr>
          <a:xfrm>
            <a:off x="533400" y="1524000"/>
            <a:ext cx="8153400" cy="2862322"/>
          </a:xfrm>
          <a:prstGeom prst="rect">
            <a:avLst/>
          </a:prstGeom>
          <a:noFill/>
        </p:spPr>
        <p:txBody>
          <a:bodyPr wrap="square" rtlCol="0">
            <a:spAutoFit/>
          </a:bodyPr>
          <a:lstStyle/>
          <a:p>
            <a:pPr>
              <a:buFont typeface="Arial" pitchFamily="34" charset="0"/>
              <a:buChar char="•"/>
            </a:pPr>
            <a:r>
              <a:rPr lang="en-US" dirty="0" smtClean="0">
                <a:latin typeface="Times New Roman"/>
                <a:cs typeface="Times New Roman"/>
              </a:rPr>
              <a:t>Experience</a:t>
            </a:r>
          </a:p>
          <a:p>
            <a:pPr>
              <a:buFont typeface="Arial" pitchFamily="34" charset="0"/>
              <a:buChar char="•"/>
            </a:pPr>
            <a:endParaRPr lang="en-US" dirty="0" smtClean="0">
              <a:latin typeface="Times New Roman"/>
              <a:cs typeface="Times New Roman"/>
            </a:endParaRPr>
          </a:p>
          <a:p>
            <a:pPr>
              <a:buFont typeface="Arial" pitchFamily="34" charset="0"/>
              <a:buChar char="•"/>
            </a:pPr>
            <a:r>
              <a:rPr lang="en-US" dirty="0" smtClean="0">
                <a:latin typeface="Times New Roman"/>
                <a:cs typeface="Times New Roman"/>
              </a:rPr>
              <a:t>Indiana State Board of Health and goals</a:t>
            </a:r>
          </a:p>
          <a:p>
            <a:pPr>
              <a:buFont typeface="Arial" pitchFamily="34" charset="0"/>
              <a:buChar char="•"/>
            </a:pPr>
            <a:endParaRPr lang="en-US" dirty="0" smtClean="0">
              <a:latin typeface="Times New Roman"/>
              <a:cs typeface="Times New Roman"/>
            </a:endParaRPr>
          </a:p>
          <a:p>
            <a:pPr>
              <a:buFont typeface="Arial" pitchFamily="34" charset="0"/>
              <a:buChar char="•"/>
            </a:pPr>
            <a:r>
              <a:rPr lang="en-US" dirty="0" smtClean="0">
                <a:latin typeface="Times New Roman"/>
                <a:cs typeface="Times New Roman"/>
              </a:rPr>
              <a:t>Dean and Professor</a:t>
            </a:r>
          </a:p>
          <a:p>
            <a:pPr>
              <a:buFont typeface="Arial" pitchFamily="34" charset="0"/>
              <a:buChar char="•"/>
            </a:pPr>
            <a:endParaRPr lang="en-US" dirty="0" smtClean="0">
              <a:latin typeface="Times New Roman"/>
              <a:cs typeface="Times New Roman"/>
            </a:endParaRPr>
          </a:p>
          <a:p>
            <a:pPr>
              <a:buFont typeface="Arial" pitchFamily="34" charset="0"/>
              <a:buChar char="•"/>
            </a:pPr>
            <a:r>
              <a:rPr lang="en-US" dirty="0" smtClean="0">
                <a:latin typeface="Times New Roman"/>
                <a:cs typeface="Times New Roman"/>
              </a:rPr>
              <a:t>Concept of Nursing  </a:t>
            </a:r>
            <a:br>
              <a:rPr lang="en-US" dirty="0" smtClean="0">
                <a:latin typeface="Times New Roman"/>
                <a:cs typeface="Times New Roman"/>
              </a:rPr>
            </a:br>
            <a:endParaRPr lang="en-US" dirty="0" smtClean="0">
              <a:latin typeface="Times New Roman"/>
              <a:cs typeface="Times New Roman"/>
            </a:endParaRPr>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Concept of Theory.</a:t>
            </a:r>
            <a:endParaRPr lang="en-US" dirty="0"/>
          </a:p>
        </p:txBody>
      </p:sp>
      <p:sp>
        <p:nvSpPr>
          <p:cNvPr id="3" name="Content Placeholder 2"/>
          <p:cNvSpPr>
            <a:spLocks noGrp="1"/>
          </p:cNvSpPr>
          <p:nvPr>
            <p:ph sz="half" idx="1"/>
          </p:nvPr>
        </p:nvSpPr>
        <p:spPr/>
        <p:txBody>
          <a:bodyPr>
            <a:normAutofit fontScale="92500" lnSpcReduction="20000"/>
          </a:bodyPr>
          <a:lstStyle/>
          <a:p>
            <a:pPr>
              <a:buFont typeface="Arial" pitchFamily="34" charset="0"/>
              <a:buChar char="•"/>
            </a:pPr>
            <a:r>
              <a:rPr lang="en-US" sz="2800" dirty="0" smtClean="0"/>
              <a:t>Purpose</a:t>
            </a:r>
          </a:p>
          <a:p>
            <a:endParaRPr lang="en-US" sz="2800" dirty="0" smtClean="0"/>
          </a:p>
          <a:p>
            <a:pPr>
              <a:buFont typeface="Arial" pitchFamily="34" charset="0"/>
              <a:buChar char="•"/>
            </a:pPr>
            <a:r>
              <a:rPr lang="en-US" sz="2800" dirty="0" smtClean="0"/>
              <a:t>The importance of the theory</a:t>
            </a:r>
          </a:p>
          <a:p>
            <a:endParaRPr lang="en-US" sz="2800" dirty="0" smtClean="0"/>
          </a:p>
          <a:p>
            <a:pPr>
              <a:buFont typeface="Arial" pitchFamily="34" charset="0"/>
              <a:buChar char="•"/>
            </a:pPr>
            <a:r>
              <a:rPr lang="en-US" sz="2800" dirty="0" smtClean="0"/>
              <a:t>Main Goals </a:t>
            </a:r>
          </a:p>
          <a:p>
            <a:endParaRPr lang="en-US" sz="2800" dirty="0" smtClean="0"/>
          </a:p>
          <a:p>
            <a:pPr>
              <a:buFont typeface="Arial" pitchFamily="34" charset="0"/>
              <a:buChar char="•"/>
            </a:pPr>
            <a:r>
              <a:rPr lang="en-US" sz="2800" dirty="0" smtClean="0"/>
              <a:t>Continuous Process</a:t>
            </a:r>
          </a:p>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smtClean="0"/>
              <a:t/>
            </a:r>
            <a:br>
              <a:rPr lang="en-US" dirty="0" smtClean="0"/>
            </a:b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_c2VIUh4psKE/TE0R4v-UPFI/AAAAAAAAAZI/UDJqj76t5tY/s400/orem06.jpg"/>
          <p:cNvPicPr>
            <a:picLocks noChangeAspect="1" noChangeArrowheads="1"/>
          </p:cNvPicPr>
          <p:nvPr/>
        </p:nvPicPr>
        <p:blipFill>
          <a:blip r:embed="rId3" cstate="print"/>
          <a:srcRect/>
          <a:stretch>
            <a:fillRect/>
          </a:stretch>
        </p:blipFill>
        <p:spPr bwMode="auto">
          <a:xfrm>
            <a:off x="1752600" y="0"/>
            <a:ext cx="6096000" cy="1981200"/>
          </a:xfrm>
          <a:prstGeom prst="rect">
            <a:avLst/>
          </a:prstGeom>
          <a:noFill/>
        </p:spPr>
      </p:pic>
      <p:sp>
        <p:nvSpPr>
          <p:cNvPr id="4" name="Rectangle 3"/>
          <p:cNvSpPr/>
          <p:nvPr/>
        </p:nvSpPr>
        <p:spPr>
          <a:xfrm>
            <a:off x="609600" y="1828799"/>
            <a:ext cx="6248400" cy="4031873"/>
          </a:xfrm>
          <a:prstGeom prst="rect">
            <a:avLst/>
          </a:prstGeom>
        </p:spPr>
        <p:txBody>
          <a:bodyPr wrap="square">
            <a:spAutoFit/>
          </a:bodyPr>
          <a:lstStyle/>
          <a:p>
            <a:r>
              <a:rPr lang="en-US" sz="3200" dirty="0" smtClean="0"/>
              <a:t>Key Concepts</a:t>
            </a:r>
          </a:p>
          <a:p>
            <a:pPr>
              <a:buFont typeface="Arial" pitchFamily="34" charset="0"/>
              <a:buChar char="•"/>
            </a:pPr>
            <a:r>
              <a:rPr lang="en-US" sz="3200" dirty="0" smtClean="0"/>
              <a:t> Self- care theory</a:t>
            </a:r>
          </a:p>
          <a:p>
            <a:pPr>
              <a:buFont typeface="Arial" pitchFamily="34" charset="0"/>
              <a:buChar char="•"/>
            </a:pPr>
            <a:r>
              <a:rPr lang="en-US" sz="3200" dirty="0" smtClean="0"/>
              <a:t>Self- care deficit theory</a:t>
            </a:r>
          </a:p>
          <a:p>
            <a:pPr>
              <a:buFont typeface="Arial" pitchFamily="34" charset="0"/>
              <a:buChar char="•"/>
            </a:pPr>
            <a:r>
              <a:rPr lang="en-US" sz="3200" dirty="0" smtClean="0"/>
              <a:t>Nursing system theory</a:t>
            </a:r>
          </a:p>
          <a:p>
            <a:pPr lvl="1">
              <a:buFont typeface="Arial" pitchFamily="34" charset="0"/>
              <a:buChar char="•"/>
            </a:pPr>
            <a:r>
              <a:rPr lang="en-US" sz="3200" dirty="0" smtClean="0"/>
              <a:t> Compensatory system</a:t>
            </a:r>
          </a:p>
          <a:p>
            <a:pPr lvl="1">
              <a:buFont typeface="Arial" pitchFamily="34" charset="0"/>
              <a:buChar char="•"/>
            </a:pPr>
            <a:r>
              <a:rPr lang="en-US" sz="3200" dirty="0" smtClean="0"/>
              <a:t>Partial compensatory system</a:t>
            </a:r>
          </a:p>
          <a:p>
            <a:pPr lvl="1">
              <a:buFont typeface="Arial" pitchFamily="34" charset="0"/>
              <a:buChar char="•"/>
            </a:pPr>
            <a:r>
              <a:rPr lang="en-US" sz="3200" dirty="0" smtClean="0"/>
              <a:t>Educative- developmental system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6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Theor</a:t>
            </a:r>
            <a:r>
              <a:rPr lang="en-US" sz="5000" dirty="0" err="1" smtClean="0">
                <a:solidFill>
                  <a:schemeClr val="tx2"/>
                </a:solidFill>
                <a:latin typeface="Times New Roman" pitchFamily="18" charset="0"/>
                <a:ea typeface="+mj-ea"/>
                <a:cs typeface="Times New Roman" pitchFamily="18" charset="0"/>
              </a:rPr>
              <a:t>y’s</a:t>
            </a:r>
            <a:r>
              <a:rPr lang="en-US" sz="5000" dirty="0" smtClean="0">
                <a:solidFill>
                  <a:schemeClr val="tx2"/>
                </a:solidFill>
                <a:latin typeface="Times New Roman" pitchFamily="18" charset="0"/>
                <a:ea typeface="+mj-ea"/>
                <a:cs typeface="Times New Roman" pitchFamily="18" charset="0"/>
              </a:rPr>
              <a:t> implementation in nursing practice</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457200" y="1600200"/>
            <a:ext cx="80772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This theory’s implementation is broken down into a progression of three steps:</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Diagnostic</a:t>
            </a:r>
            <a:r>
              <a:rPr kumimoji="0" lang="en-US" sz="26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p>
          <a:p>
            <a:pPr marL="731520" lvl="1" indent="-274320">
              <a:spcBef>
                <a:spcPct val="20000"/>
              </a:spcBef>
              <a:buClr>
                <a:schemeClr val="accent3"/>
              </a:buClr>
              <a:buSzPct val="95000"/>
              <a:buFont typeface="Wingdings 2"/>
              <a:buChar char=""/>
            </a:pPr>
            <a:r>
              <a:rPr lang="en-US" sz="2600" noProof="0" dirty="0" smtClean="0">
                <a:latin typeface="Times New Roman" pitchFamily="18" charset="0"/>
                <a:cs typeface="Times New Roman" pitchFamily="18" charset="0"/>
              </a:rPr>
              <a:t>Prescriptive </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dirty="0" smtClean="0">
                <a:ln>
                  <a:noFill/>
                </a:ln>
                <a:solidFill>
                  <a:schemeClr val="tx1"/>
                </a:solidFill>
                <a:effectLst/>
                <a:uLnTx/>
                <a:uFillTx/>
                <a:latin typeface="Times New Roman" pitchFamily="18" charset="0"/>
                <a:cs typeface="Times New Roman" pitchFamily="18" charset="0"/>
              </a:rPr>
              <a:t>Regulatory</a:t>
            </a:r>
            <a:r>
              <a:rPr kumimoji="0" lang="en-US" sz="2600" b="0" i="0" u="none" strike="noStrike" kern="1200" cap="none" spc="0" normalizeH="0" dirty="0" smtClean="0">
                <a:ln>
                  <a:noFill/>
                </a:ln>
                <a:solidFill>
                  <a:schemeClr val="tx1"/>
                </a:solidFill>
                <a:effectLst/>
                <a:uLnTx/>
                <a:uFillTx/>
                <a:latin typeface="Times New Roman" pitchFamily="18" charset="0"/>
                <a:cs typeface="Times New Roman" pitchFamily="18" charset="0"/>
              </a:rPr>
              <a:t> </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Diagnostic</a:t>
            </a:r>
            <a:r>
              <a:rPr kumimoji="0" lang="en-US" sz="5000" b="0" i="0" u="none" strike="noStrike" kern="1200" cap="none" spc="0" normalizeH="0" noProof="0" dirty="0" smtClean="0">
                <a:ln>
                  <a:noFill/>
                </a:ln>
                <a:solidFill>
                  <a:schemeClr val="tx2"/>
                </a:solidFill>
                <a:effectLst/>
                <a:uLnTx/>
                <a:uFillTx/>
                <a:latin typeface="+mj-lt"/>
                <a:ea typeface="+mj-ea"/>
                <a:cs typeface="+mj-cs"/>
              </a:rPr>
              <a:t> </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3"/>
          <p:cNvSpPr txBox="1">
            <a:spLocks/>
          </p:cNvSpPr>
          <p:nvPr/>
        </p:nvSpPr>
        <p:spPr>
          <a:xfrm>
            <a:off x="457200" y="1600200"/>
            <a:ext cx="47244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Evaluation of capacity of self-care.</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Demographic factors are considered in this evaluation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Whatever tasks not able to be performed by the patient is a </a:t>
            </a:r>
            <a:r>
              <a:rPr lang="en-US" sz="2600" b="1" i="1" dirty="0" smtClean="0">
                <a:latin typeface="Times New Roman" pitchFamily="18" charset="0"/>
                <a:cs typeface="Times New Roman" pitchFamily="18" charset="0"/>
              </a:rPr>
              <a:t>self-care deficit</a:t>
            </a:r>
            <a:r>
              <a:rPr lang="en-US" sz="2600" dirty="0" smtClean="0">
                <a:latin typeface="Times New Roman" pitchFamily="18" charset="0"/>
                <a:cs typeface="Times New Roman" pitchFamily="18" charset="0"/>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pic>
        <p:nvPicPr>
          <p:cNvPr id="1027" name="Picture 3" descr="C:\Users\Katie\AppData\Local\Microsoft\Windows\Temporary Internet Files\Content.IE5\P6DTJ3H5\MC900233036[1].wmf"/>
          <p:cNvPicPr>
            <a:picLocks noChangeAspect="1" noChangeArrowheads="1"/>
          </p:cNvPicPr>
          <p:nvPr/>
        </p:nvPicPr>
        <p:blipFill>
          <a:blip r:embed="rId3" cstate="print"/>
          <a:srcRect/>
          <a:stretch>
            <a:fillRect/>
          </a:stretch>
        </p:blipFill>
        <p:spPr bwMode="auto">
          <a:xfrm>
            <a:off x="5410200" y="1828800"/>
            <a:ext cx="3420942" cy="3429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5">
      <a:dk1>
        <a:sysClr val="windowText" lastClr="000000"/>
      </a:dk1>
      <a:lt1>
        <a:srgbClr val="FFFFFF"/>
      </a:lt1>
      <a:dk2>
        <a:srgbClr val="000000"/>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721</TotalTime>
  <Words>1611</Words>
  <Application>Microsoft Office PowerPoint</Application>
  <PresentationFormat>On-screen Show (4:3)</PresentationFormat>
  <Paragraphs>134</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Dorothea Orem 1914-2007</vt:lpstr>
      <vt:lpstr>Early in Her Life</vt:lpstr>
      <vt:lpstr>Education</vt:lpstr>
      <vt:lpstr>During her Life</vt:lpstr>
      <vt:lpstr>Slide 5</vt:lpstr>
      <vt:lpstr>Basic Concept of Theory.</vt:lpstr>
      <vt:lpstr>Slide 7</vt:lpstr>
      <vt:lpstr>Slide 8</vt:lpstr>
      <vt:lpstr>Slide 9</vt:lpstr>
      <vt:lpstr>Slide 10</vt:lpstr>
      <vt:lpstr>Slide 11</vt:lpstr>
      <vt:lpstr>Summary of Orem’s Theory</vt:lpstr>
      <vt:lpstr>Summary Continued</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Dorothea Orem 1914-2007</dc:title>
  <dc:creator>labuser</dc:creator>
  <cp:lastModifiedBy>Shelby</cp:lastModifiedBy>
  <cp:revision>75</cp:revision>
  <dcterms:created xsi:type="dcterms:W3CDTF">2011-09-07T21:43:29Z</dcterms:created>
  <dcterms:modified xsi:type="dcterms:W3CDTF">2011-10-06T02:28:29Z</dcterms:modified>
</cp:coreProperties>
</file>