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70" r:id="rId7"/>
    <p:sldId id="265"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90" autoAdjust="0"/>
  </p:normalViewPr>
  <p:slideViewPr>
    <p:cSldViewPr>
      <p:cViewPr>
        <p:scale>
          <a:sx n="66" d="100"/>
          <a:sy n="66" d="100"/>
        </p:scale>
        <p:origin x="-552" y="7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extLst>
      <p:ext uri="{BB962C8B-B14F-4D97-AF65-F5344CB8AC3E}">
        <p14:creationId xmlns="" xmlns:p14="http://schemas.microsoft.com/office/powerpoint/2010/main" val="15661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 was born in Baltimore,</a:t>
            </a:r>
            <a:r>
              <a:rPr lang="en-US" baseline="0" dirty="0" smtClean="0"/>
              <a:t> Maryland in 1914. </a:t>
            </a:r>
            <a:r>
              <a:rPr lang="en-US" dirty="0" smtClean="0"/>
              <a:t>Her family was a</a:t>
            </a:r>
            <a:r>
              <a:rPr lang="en-US" baseline="0" dirty="0" smtClean="0"/>
              <a:t> relatively close family, that sought out education as a very vital role in life. Orem’s parents expected extremely highly of Dorothea and her sisters. Her mother dedicated her life to them, and made sure their education was taken exceptionally serious.</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step is the actual implementation of the assistance with self-care.</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some cases the patient would be performing their own self care correctly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because of the information provided to them. As a nurse, you must constantly evaluate effectiveness of the assistance and the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possiblity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 one day the patient performing these health care rituals by themselves </a:t>
            </a:r>
            <a:r>
              <a:rPr lang="en-US" sz="1200" noProof="0" dirty="0" smtClean="0">
                <a:latin typeface="Times New Roman" pitchFamily="18" charset="0"/>
                <a:cs typeface="Times New Roman" pitchFamily="18" charset="0"/>
              </a:rPr>
              <a:t>(Chitty and Black, 2011, pp.311).</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started</a:t>
            </a:r>
            <a:r>
              <a:rPr lang="en-US" baseline="0" dirty="0" smtClean="0"/>
              <a:t> her nursing education in Washington D.C. at Providence School of Nursing, where she later completed her BSN and MS in nursing education. After, she received these degrees, she started working on her self-care theory. </a:t>
            </a:r>
          </a:p>
          <a:p>
            <a:r>
              <a:rPr lang="en-US" baseline="0" dirty="0" smtClean="0"/>
              <a:t>In 1976, Orem received her honorary Doctorate of Science from Georgetown University.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3</a:t>
            </a:fld>
            <a:endParaRPr lang="en-US"/>
          </a:p>
        </p:txBody>
      </p:sp>
    </p:spTree>
    <p:extLst>
      <p:ext uri="{BB962C8B-B14F-4D97-AF65-F5344CB8AC3E}">
        <p14:creationId xmlns="" xmlns:p14="http://schemas.microsoft.com/office/powerpoint/2010/main" val="44255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self-care theory</a:t>
            </a:r>
            <a:r>
              <a:rPr lang="en-US" baseline="0" dirty="0" smtClean="0"/>
              <a:t> in nursing was started after receiving her BSN and MS in nursing education. Her ultimate goal was to improve the quality of nursing, as a whole. In 1959, her theory was published for the first time.</a:t>
            </a:r>
          </a:p>
          <a:p>
            <a:r>
              <a:rPr lang="en-US" baseline="0" dirty="0" smtClean="0"/>
              <a:t>During her lifetime, she was able to work as a private nurse, staff nurse, an educator in nursing and consultant. This gave her the opportunity to see multiple vital roles within the nursing field.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4</a:t>
            </a:fld>
            <a:endParaRPr lang="en-US"/>
          </a:p>
        </p:txBody>
      </p:sp>
    </p:spTree>
    <p:extLst>
      <p:ext uri="{BB962C8B-B14F-4D97-AF65-F5344CB8AC3E}">
        <p14:creationId xmlns="" xmlns:p14="http://schemas.microsoft.com/office/powerpoint/2010/main" val="244792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(Dead poets,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purpose of Dorothea Orem’s theory of self care deficit is to allow individuals and their families to maintain control of their healthcare.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most important part of Orem’s theory is that it shows when the nurse is needed to help take care of the patient. If there is a problem and the patient can’t fully take care of themselves, nursing care is needed to ensure the person can reach their optimal health</a:t>
            </a:r>
            <a:r>
              <a:rPr lang="en-US" sz="1200" baseline="0" dirty="0" smtClean="0"/>
              <a:t> </a:t>
            </a:r>
            <a:r>
              <a:rPr lang="en-US" sz="1200" dirty="0" smtClean="0"/>
              <a:t>(</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three main goals of this theory are to restore, promote, and maintain the patients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 Care is an ever changing process throughout life and requires constant reassessment</a:t>
            </a:r>
            <a:r>
              <a:rPr lang="en-US" sz="1200" baseline="0" dirty="0" smtClean="0"/>
              <a:t> (</a:t>
            </a:r>
            <a:r>
              <a:rPr lang="en-US" dirty="0" err="1" smtClean="0"/>
              <a:t>Guevarra</a:t>
            </a:r>
            <a:r>
              <a:rPr lang="en-US" dirty="0" smtClean="0"/>
              <a:t>, 2010).</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are three key concepts to the self care deficit theory which are the theory of self-care, theory of self-care deficit , and the theory of nursing system.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Self -care theory states that self-care is learned behaviors that individuals initiate and perform on their own behalf to maintain life, health, and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Self-care deficit theory states that people benefit from nursing because they have health-related limitations in providing self-care.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Nursing system theory suggests that nursing systems form when nurses prescribe, design, and provide nursing that relates the individual's self-care capabilities and meets therapeutic self-care requirements. (</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r>
              <a:rPr lang="en-US" sz="1200" dirty="0" smtClean="0"/>
              <a:t>There are three main components to the Self-care nursing model, the compensatory system, the partial compensatory system and the educative-developmental system</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Compensatory system is when the nurse provides total care for the patient. This patient cannot do anything for them self. The nurse is necessary for survival of the patient because the patient is totally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third of Orem’s systems is the Educative-developmental system. The patient has total control over their health; the nurse just assists with education and promoting  better health care practices. (</a:t>
            </a:r>
            <a:r>
              <a:rPr lang="en-US" dirty="0" err="1" smtClean="0"/>
              <a:t>Guevarra</a:t>
            </a:r>
            <a:r>
              <a:rPr lang="en-US" dirty="0" smtClean="0"/>
              <a:t>,</a:t>
            </a:r>
            <a:r>
              <a:rPr lang="en-US" baseline="0" dirty="0" smtClean="0"/>
              <a:t> 2010)</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theory’s implementation is broken down into a progression of three steps: diagnostic,</a:t>
            </a:r>
            <a:r>
              <a:rPr lang="en-US" sz="1200" baseline="0" dirty="0" smtClean="0">
                <a:latin typeface="Times New Roman" pitchFamily="18" charset="0"/>
                <a:cs typeface="Times New Roman" pitchFamily="18" charset="0"/>
              </a:rPr>
              <a:t> prescriptive and regulatory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BEA4702-AB3C-4ADB-9C25-F25095F50FE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First the nurse must evaluate the patient’s extent to provide their own self care. Age, gender, developmental status, </a:t>
            </a:r>
            <a:r>
              <a:rPr lang="en-US" sz="1200" dirty="0" smtClean="0">
                <a:latin typeface="Times New Roman" pitchFamily="18" charset="0"/>
                <a:cs typeface="Times New Roman" pitchFamily="18" charset="0"/>
              </a:rPr>
              <a:t>socio-cultural </a:t>
            </a:r>
            <a:r>
              <a:rPr lang="en-US" sz="1200" dirty="0" smtClean="0">
                <a:latin typeface="Times New Roman" pitchFamily="18" charset="0"/>
                <a:cs typeface="Times New Roman" pitchFamily="18" charset="0"/>
              </a:rPr>
              <a:t>and environmental factors are all considered in this evaluation. If any area of self-care can’t be properly performed by the patient then this is considered a self-care deficit</a:t>
            </a:r>
            <a:r>
              <a:rPr lang="en-US" sz="1200" baseline="0" dirty="0" smtClean="0">
                <a:latin typeface="Times New Roman" pitchFamily="18" charset="0"/>
                <a:cs typeface="Times New Roman" pitchFamily="18" charset="0"/>
              </a:rPr>
              <a:t>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pitchFamily="18" charset="0"/>
                <a:cs typeface="Times New Roman" pitchFamily="18" charset="0"/>
              </a:rPr>
              <a:t>In this stage, the nurse develops a plan of how to attend to these self-care deficits. </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 </a:t>
            </a:r>
            <a:r>
              <a:rPr lang="en-US" sz="1200" baseline="0" dirty="0" smtClean="0">
                <a:latin typeface="Times New Roman" pitchFamily="18" charset="0"/>
                <a:cs typeface="Times New Roman" pitchFamily="18" charset="0"/>
              </a:rPr>
              <a:t>This may include just educating the patient in how to attend</a:t>
            </a:r>
            <a:r>
              <a:rPr lang="en-US" sz="1200" dirty="0" smtClean="0">
                <a:latin typeface="Times New Roman" pitchFamily="18" charset="0"/>
                <a:cs typeface="Times New Roman" pitchFamily="18" charset="0"/>
              </a:rPr>
              <a:t> to these self-care deficits or the nurse actually attending to these self-care deficits because the patient is just simply not able. </a:t>
            </a:r>
            <a:r>
              <a:rPr lang="en-US" sz="1200" noProof="0" dirty="0" smtClean="0">
                <a:latin typeface="Times New Roman" pitchFamily="18" charset="0"/>
                <a:cs typeface="Times New Roman" pitchFamily="18" charset="0"/>
              </a:rPr>
              <a:t>The nurse then develops a specific plan of care for these needs to be met  and implements this plan (Chitty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jstor.org.proxy.lakeland.cc.il.us:2048/stable/3470054" TargetMode="External"/><Relationship Id="rId7" Type="http://schemas.openxmlformats.org/officeDocument/2006/relationships/hyperlink" Target="http://upoun207tfn.blogspot.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currentnursing.com/nursing_theory/self_care_deficit_theory.html" TargetMode="External"/><Relationship Id="rId5" Type="http://schemas.openxmlformats.org/officeDocument/2006/relationships/hyperlink" Target="http://web.ebscohost.com.proxy.lakeland.cc.il.us:2048/ehost/pdfviewer/pdfviewer?vid=3&amp;hid=15&amp;sid=74260344-5fbb-4e5f-9985-41167f0838a9@sessionmgr13" TargetMode="External"/><Relationship Id="rId4"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533400" y="2209800"/>
            <a:ext cx="5257800" cy="3886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noProof="0" dirty="0" smtClean="0">
                <a:latin typeface="Times New Roman" pitchFamily="18" charset="0"/>
                <a:cs typeface="Times New Roman" pitchFamily="18" charset="0"/>
              </a:rPr>
              <a:t>Creating a plan:</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Considers priorities of self-care</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 methodologies </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Possible education</a:t>
            </a:r>
          </a:p>
        </p:txBody>
      </p:sp>
      <p:pic>
        <p:nvPicPr>
          <p:cNvPr id="2051" name="Picture 3" descr="C:\Users\Katie\AppData\Local\Microsoft\Windows\Temporary Internet Files\Content.IE5\P6DTJ3H5\MC900291990[1].wmf"/>
          <p:cNvPicPr>
            <a:picLocks noChangeAspect="1" noChangeArrowheads="1"/>
          </p:cNvPicPr>
          <p:nvPr/>
        </p:nvPicPr>
        <p:blipFill>
          <a:blip r:embed="rId3"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2057400"/>
            <a:ext cx="4495800" cy="45720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Implementation of plan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8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Method must be monitored for effectiveness</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3"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deficient theory)</a:t>
            </a:r>
          </a:p>
          <a:p>
            <a:r>
              <a:rPr lang="en-US" dirty="0" smtClean="0">
                <a:latin typeface="Times New Roman" pitchFamily="18" charset="0"/>
                <a:cs typeface="Times New Roman" pitchFamily="18" charset="0"/>
              </a:rPr>
              <a:t>The nurses 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systems.</a:t>
            </a:r>
          </a:p>
          <a:p>
            <a:r>
              <a:rPr lang="en-US" dirty="0" smtClean="0">
                <a:latin typeface="Times New Roman" pitchFamily="18" charset="0"/>
                <a:cs typeface="Times New Roman" pitchFamily="18" charset="0"/>
              </a:rPr>
              <a:t>The 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457200"/>
            <a:ext cx="8458200" cy="6400800"/>
          </a:xfrm>
        </p:spPr>
        <p:txBody>
          <a:bodyPr>
            <a:noAutofit/>
          </a:bodyPr>
          <a:lstStyle/>
          <a:p>
            <a:pPr>
              <a:lnSpc>
                <a:spcPct val="200000"/>
              </a:lnSpc>
              <a:spcBef>
                <a:spcPts val="1000"/>
              </a:spcBef>
              <a:spcAft>
                <a:spcPts val="1000"/>
              </a:spcAft>
              <a:buNone/>
            </a:pPr>
            <a:r>
              <a:rPr lang="en-US" sz="1200" dirty="0" smtClean="0">
                <a:latin typeface="Times New Roman" pitchFamily="18" charset="0"/>
                <a:cs typeface="Times New Roman" pitchFamily="18" charset="0"/>
              </a:rPr>
              <a:t>Bromley, B. (1980).Applying Orem's self-care theory in </a:t>
            </a:r>
            <a:r>
              <a:rPr lang="en-US" sz="1200" dirty="0" err="1" smtClean="0">
                <a:latin typeface="Times New Roman" pitchFamily="18" charset="0"/>
                <a:cs typeface="Times New Roman" pitchFamily="18" charset="0"/>
              </a:rPr>
              <a:t>enterostomal</a:t>
            </a:r>
            <a:r>
              <a:rPr lang="en-US" sz="1200" dirty="0" smtClean="0">
                <a:latin typeface="Times New Roman" pitchFamily="18" charset="0"/>
                <a:cs typeface="Times New Roman" pitchFamily="18" charset="0"/>
              </a:rPr>
              <a:t> therapy, </a:t>
            </a:r>
            <a:r>
              <a:rPr lang="en-US" sz="1200" i="1" dirty="0" smtClean="0">
                <a:latin typeface="Times New Roman" pitchFamily="18" charset="0"/>
                <a:cs typeface="Times New Roman" pitchFamily="18" charset="0"/>
              </a:rPr>
              <a:t>American journal of nursing. </a:t>
            </a:r>
            <a:r>
              <a:rPr lang="en-US" sz="1200" dirty="0" smtClean="0">
                <a:latin typeface="Times New Roman" pitchFamily="18" charset="0"/>
                <a:cs typeface="Times New Roman" pitchFamily="18" charset="0"/>
              </a:rPr>
              <a:t>80.2, 245-249. Retrieved from </a:t>
            </a:r>
            <a:r>
              <a:rPr lang="en-US" sz="1200" dirty="0" smtClean="0">
                <a:latin typeface="Times New Roman" pitchFamily="18" charset="0"/>
                <a:cs typeface="Times New Roman" pitchFamily="18" charset="0"/>
                <a:hlinkClick r:id="rId3"/>
              </a:rPr>
              <a:t>http://www.jstor.org.proxy.lakeland.cc.il.us:2048/stable/3470054 </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Clark, M.D.(1986). Application of Orem’s theory of self-care : A case study. </a:t>
            </a:r>
            <a:r>
              <a:rPr lang="en-US" sz="1200" i="1" dirty="0" smtClean="0">
                <a:latin typeface="Times New Roman" pitchFamily="18" charset="0"/>
                <a:cs typeface="Times New Roman" pitchFamily="18" charset="0"/>
              </a:rPr>
              <a:t>Journal of community health nursing</a:t>
            </a:r>
            <a:r>
              <a:rPr lang="en-US" sz="1200" dirty="0" smtClean="0">
                <a:latin typeface="Times New Roman" pitchFamily="18" charset="0"/>
                <a:cs typeface="Times New Roman" pitchFamily="18" charset="0"/>
              </a:rPr>
              <a:t>, 3.3, 127-135.Retreived from </a:t>
            </a:r>
            <a:r>
              <a:rPr lang="en-US" sz="1200" dirty="0" smtClean="0">
                <a:latin typeface="Times New Roman" pitchFamily="18" charset="0"/>
                <a:cs typeface="Times New Roman" pitchFamily="18" charset="0"/>
                <a:hlinkClick r:id="rId4"/>
              </a:rPr>
              <a:t>http://www.jstor.org.proxy.lakeland.cc.il.us:2048/stable/3427521</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Chitty, K. K., &amp; Black, B. P. (2011). </a:t>
            </a:r>
            <a:r>
              <a:rPr lang="en-US" sz="1200" i="1" dirty="0" smtClean="0">
                <a:latin typeface="Times New Roman" pitchFamily="18" charset="0"/>
                <a:cs typeface="Times New Roman" pitchFamily="18" charset="0"/>
              </a:rPr>
              <a:t>Professional nursing: Concepts &amp; challenges</a:t>
            </a:r>
            <a:r>
              <a:rPr lang="en-US" sz="1200" dirty="0" smtClean="0">
                <a:latin typeface="Times New Roman" pitchFamily="18" charset="0"/>
                <a:cs typeface="Times New Roman" pitchFamily="18" charset="0"/>
              </a:rPr>
              <a:t>. (pp. 311). Maryland Heights, MO: Saunders Elsevier.</a:t>
            </a:r>
          </a:p>
          <a:p>
            <a:pPr>
              <a:lnSpc>
                <a:spcPct val="200000"/>
              </a:lnSpc>
              <a:spcBef>
                <a:spcPts val="1000"/>
              </a:spcBef>
              <a:spcAft>
                <a:spcPts val="1000"/>
              </a:spcAft>
              <a:buNone/>
            </a:pPr>
            <a:r>
              <a:rPr lang="en-US" sz="1200" dirty="0" smtClean="0">
                <a:latin typeface="Times New Roman" pitchFamily="18" charset="0"/>
                <a:cs typeface="Times New Roman" pitchFamily="18" charset="0"/>
              </a:rPr>
              <a:t>Pearson, A. (2008). Dead poets, nursing theorists and contemporary nursing practice. </a:t>
            </a:r>
            <a:r>
              <a:rPr lang="en-US" sz="1200" i="1" dirty="0" smtClean="0">
                <a:latin typeface="Times New Roman" pitchFamily="18" charset="0"/>
                <a:cs typeface="Times New Roman" pitchFamily="18" charset="0"/>
              </a:rPr>
              <a:t>International journal of nursing practice</a:t>
            </a:r>
            <a:r>
              <a:rPr lang="en-US" sz="1200" dirty="0" smtClean="0">
                <a:latin typeface="Times New Roman" pitchFamily="18" charset="0"/>
                <a:cs typeface="Times New Roman" pitchFamily="18" charset="0"/>
              </a:rPr>
              <a:t>. 3, 1-2. Retrieved from </a:t>
            </a:r>
            <a:r>
              <a:rPr lang="en-US" sz="1200" dirty="0" smtClean="0">
                <a:latin typeface="Times New Roman" pitchFamily="18" charset="0"/>
                <a:cs typeface="Times New Roman" pitchFamily="18" charset="0"/>
                <a:hlinkClick r:id="rId5"/>
              </a:rPr>
              <a:t>http://web.ebscohost.com.proxy.lakeland.cc.il.us:2048/ehost/pdfviewer/pdfviewer?vid=3&amp;hid=15&amp;sid=74260344-5fbb-4e5f-9985-41167f0838a9%40sessionmgr13</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Dorothea Orem's self-care theory (2010). </a:t>
            </a:r>
            <a:r>
              <a:rPr lang="en-US" sz="1200" i="1" dirty="0" smtClean="0">
                <a:latin typeface="Times New Roman" pitchFamily="18" charset="0"/>
                <a:cs typeface="Times New Roman" pitchFamily="18" charset="0"/>
              </a:rPr>
              <a:t>Nursing theories. </a:t>
            </a:r>
            <a:r>
              <a:rPr lang="en-US" sz="1200" dirty="0" smtClean="0">
                <a:latin typeface="Times New Roman" pitchFamily="18" charset="0"/>
                <a:cs typeface="Times New Roman" pitchFamily="18" charset="0"/>
              </a:rPr>
              <a:t>Retrieved from </a:t>
            </a:r>
            <a:r>
              <a:rPr lang="en-US" sz="1200" i="1" dirty="0" smtClean="0">
                <a:latin typeface="Times New Roman" pitchFamily="18" charset="0"/>
                <a:cs typeface="Times New Roman" pitchFamily="18" charset="0"/>
                <a:hlinkClick r:id="rId6"/>
              </a:rPr>
              <a:t>http://</a:t>
            </a:r>
            <a:r>
              <a:rPr lang="en-US" sz="1200" i="1" dirty="0" smtClean="0">
                <a:latin typeface="Times New Roman" pitchFamily="18" charset="0"/>
                <a:cs typeface="Times New Roman" pitchFamily="18" charset="0"/>
                <a:hlinkClick r:id="rId6"/>
              </a:rPr>
              <a:t>currentnursing.com/nursing_theory/self_care_deficit_theory.html</a:t>
            </a:r>
            <a:endParaRPr lang="en-US" sz="1200" i="1"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err="1" smtClean="0">
                <a:latin typeface="Times New Roman" pitchFamily="18" charset="0"/>
                <a:cs typeface="Times New Roman" pitchFamily="18" charset="0"/>
              </a:rPr>
              <a:t>Guevarra</a:t>
            </a:r>
            <a:r>
              <a:rPr lang="en-US" sz="1200" dirty="0" smtClean="0">
                <a:latin typeface="Times New Roman" pitchFamily="18" charset="0"/>
                <a:cs typeface="Times New Roman" pitchFamily="18" charset="0"/>
              </a:rPr>
              <a:t>, W. (</a:t>
            </a:r>
            <a:r>
              <a:rPr lang="en-US" sz="1200" dirty="0" smtClean="0">
                <a:latin typeface="Times New Roman" pitchFamily="18" charset="0"/>
                <a:cs typeface="Times New Roman" pitchFamily="18" charset="0"/>
              </a:rPr>
              <a:t>2010). </a:t>
            </a:r>
            <a:r>
              <a:rPr lang="en-US" sz="1200" i="1" dirty="0" smtClean="0">
                <a:latin typeface="Times New Roman" pitchFamily="18" charset="0"/>
                <a:cs typeface="Times New Roman" pitchFamily="18" charset="0"/>
              </a:rPr>
              <a:t>Dorothea </a:t>
            </a:r>
            <a:r>
              <a:rPr lang="en-US" sz="1200" i="1" dirty="0" smtClean="0">
                <a:latin typeface="Times New Roman" pitchFamily="18" charset="0"/>
                <a:cs typeface="Times New Roman" pitchFamily="18" charset="0"/>
              </a:rPr>
              <a:t>Elizabeth Orem's </a:t>
            </a:r>
            <a:r>
              <a:rPr lang="en-US" sz="1200" i="1" dirty="0" smtClean="0">
                <a:latin typeface="Times New Roman" pitchFamily="18" charset="0"/>
                <a:cs typeface="Times New Roman" pitchFamily="18" charset="0"/>
              </a:rPr>
              <a:t>theory of </a:t>
            </a:r>
            <a:r>
              <a:rPr lang="en-US" sz="1200" i="1" smtClean="0">
                <a:latin typeface="Times New Roman" pitchFamily="18" charset="0"/>
                <a:cs typeface="Times New Roman" pitchFamily="18" charset="0"/>
              </a:rPr>
              <a:t>Self Care. </a:t>
            </a:r>
            <a:r>
              <a:rPr lang="en-US" sz="1200" smtClean="0">
                <a:latin typeface="Times New Roman" pitchFamily="18" charset="0"/>
                <a:cs typeface="Times New Roman" pitchFamily="18" charset="0"/>
              </a:rPr>
              <a:t>Retrieved </a:t>
            </a:r>
            <a:r>
              <a:rPr lang="en-US" sz="1200" dirty="0" smtClean="0">
                <a:latin typeface="Times New Roman" pitchFamily="18" charset="0"/>
                <a:cs typeface="Times New Roman" pitchFamily="18" charset="0"/>
              </a:rPr>
              <a:t>October 3, 2011, from </a:t>
            </a:r>
            <a:r>
              <a:rPr lang="en-US" sz="1200" dirty="0" smtClean="0">
                <a:latin typeface="Times New Roman" pitchFamily="18" charset="0"/>
                <a:cs typeface="Times New Roman" pitchFamily="18" charset="0"/>
                <a:hlinkClick r:id="rId7"/>
              </a:rPr>
              <a:t>http://</a:t>
            </a:r>
            <a:r>
              <a:rPr lang="en-US" sz="1200" dirty="0" smtClean="0">
                <a:latin typeface="Times New Roman" pitchFamily="18" charset="0"/>
                <a:cs typeface="Times New Roman" pitchFamily="18" charset="0"/>
                <a:hlinkClick r:id="rId7"/>
              </a:rPr>
              <a:t>upoun207tfn.blogspot.com</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solidFill>
                  <a:schemeClr val="tx1"/>
                </a:solidFill>
                <a:latin typeface="Times New Roman" pitchFamily="18" charset="0"/>
                <a:cs typeface="Times New Roman" pitchFamily="18" charset="0"/>
              </a:rPr>
              <a:t>Early in Her Life</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She was born in Baltimore, MD in 1914. She lived with her mother, father and two older sisters.</a:t>
            </a:r>
          </a:p>
          <a:p>
            <a:r>
              <a:rPr lang="en-US" dirty="0" smtClean="0">
                <a:latin typeface="Times New Roman" pitchFamily="18" charset="0"/>
                <a:cs typeface="Times New Roman" pitchFamily="18" charset="0"/>
              </a:rPr>
              <a:t>Her father was a construction worker, and her mother stayed at home to take care of her and </a:t>
            </a:r>
          </a:p>
          <a:p>
            <a:pPr marL="0" indent="0">
              <a:buNone/>
            </a:pPr>
            <a:r>
              <a:rPr lang="en-US" dirty="0" smtClean="0">
                <a:latin typeface="Times New Roman" pitchFamily="18" charset="0"/>
                <a:cs typeface="Times New Roman" pitchFamily="18" charset="0"/>
              </a:rPr>
              <a:t>    her sisters. </a:t>
            </a:r>
          </a:p>
          <a:p>
            <a:r>
              <a:rPr lang="en-US" dirty="0" smtClean="0">
                <a:latin typeface="Times New Roman" pitchFamily="18" charset="0"/>
                <a:cs typeface="Times New Roman" pitchFamily="18" charset="0"/>
              </a:rPr>
              <a:t>They were a family that thought highly </a:t>
            </a:r>
          </a:p>
          <a:p>
            <a:pPr marL="0" indent="0">
              <a:buNone/>
            </a:pPr>
            <a:r>
              <a:rPr lang="en-US" dirty="0" smtClean="0">
                <a:latin typeface="Times New Roman" pitchFamily="18" charset="0"/>
                <a:cs typeface="Times New Roman" pitchFamily="18" charset="0"/>
              </a:rPr>
              <a:t>    of proper education.</a:t>
            </a:r>
          </a:p>
        </p:txBody>
      </p:sp>
      <p:pic>
        <p:nvPicPr>
          <p:cNvPr id="6" name="Picture 5"/>
          <p:cNvPicPr>
            <a:picLocks noChangeAspect="1"/>
          </p:cNvPicPr>
          <p:nvPr/>
        </p:nvPicPr>
        <p:blipFill>
          <a:blip r:embed="rId3" cstate="print"/>
          <a:stretch>
            <a:fillRect/>
          </a:stretch>
        </p:blipFill>
        <p:spPr>
          <a:xfrm>
            <a:off x="6324600" y="3657600"/>
            <a:ext cx="2011172" cy="2819400"/>
          </a:xfrm>
          <a:prstGeom prst="rect">
            <a:avLst/>
          </a:prstGeom>
        </p:spPr>
      </p:pic>
    </p:spTree>
    <p:extLst>
      <p:ext uri="{BB962C8B-B14F-4D97-AF65-F5344CB8AC3E}">
        <p14:creationId xmlns="" xmlns:p14="http://schemas.microsoft.com/office/powerpoint/2010/main"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971800"/>
            <a:ext cx="4953000" cy="2209800"/>
          </a:xfrm>
        </p:spPr>
        <p:txBody>
          <a:bodyPr>
            <a:normAutofit/>
          </a:bodyPr>
          <a:lstStyle/>
          <a:p>
            <a:r>
              <a:rPr lang="en-US" dirty="0" smtClean="0">
                <a:latin typeface="Times New Roman" pitchFamily="18" charset="0"/>
                <a:cs typeface="Times New Roman" pitchFamily="18" charset="0"/>
              </a:rPr>
              <a:t>Providence School of Nursing</a:t>
            </a:r>
          </a:p>
          <a:p>
            <a:endParaRPr lang="en-US" dirty="0">
              <a:latin typeface="Times New Roman" pitchFamily="18" charset="0"/>
              <a:cs typeface="Times New Roman" pitchFamily="18" charset="0"/>
            </a:endParaRPr>
          </a:p>
          <a:p>
            <a:r>
              <a:rPr lang="en-US" dirty="0" smtClean="0"/>
              <a:t>Georgetown University</a:t>
            </a:r>
            <a:endParaRPr lang="en-US" dirty="0"/>
          </a:p>
        </p:txBody>
      </p:sp>
      <p:pic>
        <p:nvPicPr>
          <p:cNvPr id="4" name="Picture 3"/>
          <p:cNvPicPr>
            <a:picLocks noChangeAspect="1"/>
          </p:cNvPicPr>
          <p:nvPr/>
        </p:nvPicPr>
        <p:blipFill>
          <a:blip r:embed="rId3" cstate="print"/>
          <a:stretch>
            <a:fillRect/>
          </a:stretch>
        </p:blipFill>
        <p:spPr>
          <a:xfrm>
            <a:off x="6248400" y="2057400"/>
            <a:ext cx="2286000" cy="3836839"/>
          </a:xfrm>
          <a:prstGeom prst="rect">
            <a:avLst/>
          </a:prstGeom>
        </p:spPr>
      </p:pic>
    </p:spTree>
    <p:extLst>
      <p:ext uri="{BB962C8B-B14F-4D97-AF65-F5344CB8AC3E}">
        <p14:creationId xmlns="" xmlns:p14="http://schemas.microsoft.com/office/powerpoint/2010/main"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During her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3" cstate="print"/>
          <a:stretch>
            <a:fillRect/>
          </a:stretch>
        </p:blipFill>
        <p:spPr bwMode="auto">
          <a:xfrm>
            <a:off x="5334000" y="1219200"/>
            <a:ext cx="3352800" cy="5404945"/>
          </a:xfrm>
          <a:prstGeom prst="rect">
            <a:avLst/>
          </a:prstGeom>
          <a:noFill/>
        </p:spPr>
      </p:pic>
      <p:sp>
        <p:nvSpPr>
          <p:cNvPr id="5" name="TextBox 4"/>
          <p:cNvSpPr txBox="1"/>
          <p:nvPr/>
        </p:nvSpPr>
        <p:spPr>
          <a:xfrm>
            <a:off x="533400" y="2286000"/>
            <a:ext cx="4876800" cy="1384995"/>
          </a:xfrm>
          <a:prstGeom prst="rect">
            <a:avLst/>
          </a:prstGeom>
          <a:noFill/>
        </p:spPr>
        <p:txBody>
          <a:bodyPr wrap="square" rtlCol="0">
            <a:spAutoFit/>
          </a:bodyPr>
          <a:lstStyle/>
          <a:p>
            <a:pPr marL="457200" indent="-457200">
              <a:buFont typeface="Arial"/>
              <a:buChar char="•"/>
            </a:pPr>
            <a:r>
              <a:rPr lang="en-US" sz="2800" dirty="0" smtClean="0">
                <a:latin typeface="Times New Roman" pitchFamily="18" charset="0"/>
                <a:cs typeface="Times New Roman" pitchFamily="18" charset="0"/>
              </a:rPr>
              <a:t>In 1958, Orem started working on the self-care theory.</a:t>
            </a:r>
            <a:endParaRPr lang="en-US" sz="2800" dirty="0">
              <a:latin typeface="Times New Roman" pitchFamily="18" charset="0"/>
              <a:cs typeface="Times New Roman" pitchFamily="18" charset="0"/>
            </a:endParaRPr>
          </a:p>
        </p:txBody>
      </p:sp>
      <p:sp>
        <p:nvSpPr>
          <p:cNvPr id="6" name="TextBox 5"/>
          <p:cNvSpPr txBox="1"/>
          <p:nvPr/>
        </p:nvSpPr>
        <p:spPr>
          <a:xfrm>
            <a:off x="533400" y="4114800"/>
            <a:ext cx="4495800" cy="875111"/>
          </a:xfrm>
          <a:prstGeom prst="rect">
            <a:avLst/>
          </a:prstGeom>
          <a:noFill/>
        </p:spPr>
        <p:txBody>
          <a:bodyPr wrap="square" rtlCol="0">
            <a:spAutoFit/>
          </a:bodyPr>
          <a:lstStyle/>
          <a:p>
            <a:pPr marL="457200" indent="-457200">
              <a:lnSpc>
                <a:spcPct val="90000"/>
              </a:lnSpc>
              <a:buFont typeface="Arial"/>
              <a:buChar char="•"/>
            </a:pPr>
            <a:r>
              <a:rPr lang="en-US" sz="2800" dirty="0" smtClean="0">
                <a:latin typeface="Times New Roman" pitchFamily="18" charset="0"/>
                <a:cs typeface="Times New Roman" pitchFamily="18" charset="0"/>
              </a:rPr>
              <a:t>She worked in many different areas of nursing.</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latin typeface="Times New Roman"/>
                <a:cs typeface="Times New Roman"/>
              </a:rPr>
              <a:t>Experience</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Indiana State Board of Health and goals</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Dean and Professor</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Concept of Nursing  </a:t>
            </a:r>
            <a:br>
              <a:rPr lang="en-US" dirty="0" smtClean="0">
                <a:latin typeface="Times New Roman"/>
                <a:cs typeface="Times New Roman"/>
              </a:rPr>
            </a:br>
            <a:endParaRPr lang="en-US" dirty="0" smtClean="0">
              <a:latin typeface="Times New Roman"/>
              <a:cs typeface="Times New Roman"/>
            </a:endParaRP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 of Theory.</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Arial" pitchFamily="34" charset="0"/>
              <a:buChar char="•"/>
            </a:pPr>
            <a:r>
              <a:rPr lang="en-US" sz="2800" dirty="0" smtClean="0"/>
              <a:t>Purpose</a:t>
            </a:r>
          </a:p>
          <a:p>
            <a:endParaRPr lang="en-US" sz="2800" dirty="0" smtClean="0"/>
          </a:p>
          <a:p>
            <a:pPr>
              <a:buFont typeface="Arial" pitchFamily="34" charset="0"/>
              <a:buChar char="•"/>
            </a:pPr>
            <a:r>
              <a:rPr lang="en-US" sz="2800" dirty="0" smtClean="0"/>
              <a:t>The importance of the theory</a:t>
            </a:r>
          </a:p>
          <a:p>
            <a:endParaRPr lang="en-US" sz="2800" dirty="0" smtClean="0"/>
          </a:p>
          <a:p>
            <a:pPr>
              <a:buFont typeface="Arial" pitchFamily="34" charset="0"/>
              <a:buChar char="•"/>
            </a:pPr>
            <a:r>
              <a:rPr lang="en-US" sz="2800" dirty="0" smtClean="0"/>
              <a:t>Main Goals </a:t>
            </a:r>
          </a:p>
          <a:p>
            <a:endParaRPr lang="en-US" sz="2800" dirty="0" smtClean="0"/>
          </a:p>
          <a:p>
            <a:pPr>
              <a:buFont typeface="Arial" pitchFamily="34" charset="0"/>
              <a:buChar char="•"/>
            </a:pPr>
            <a:r>
              <a:rPr lang="en-US" sz="2800" dirty="0" smtClean="0"/>
              <a:t>Continuous Process</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c2VIUh4psKE/TE0R4v-UPFI/AAAAAAAAAZI/UDJqj76t5tY/s400/orem06.jpg"/>
          <p:cNvPicPr>
            <a:picLocks noChangeAspect="1" noChangeArrowheads="1"/>
          </p:cNvPicPr>
          <p:nvPr/>
        </p:nvPicPr>
        <p:blipFill>
          <a:blip r:embed="rId3" cstate="print"/>
          <a:srcRect/>
          <a:stretch>
            <a:fillRect/>
          </a:stretch>
        </p:blipFill>
        <p:spPr bwMode="auto">
          <a:xfrm>
            <a:off x="1752600" y="0"/>
            <a:ext cx="6096000" cy="1981200"/>
          </a:xfrm>
          <a:prstGeom prst="rect">
            <a:avLst/>
          </a:prstGeom>
          <a:noFill/>
        </p:spPr>
      </p:pic>
      <p:sp>
        <p:nvSpPr>
          <p:cNvPr id="4" name="Rectangle 3"/>
          <p:cNvSpPr/>
          <p:nvPr/>
        </p:nvSpPr>
        <p:spPr>
          <a:xfrm>
            <a:off x="609600" y="1828799"/>
            <a:ext cx="6248400" cy="4031873"/>
          </a:xfrm>
          <a:prstGeom prst="rect">
            <a:avLst/>
          </a:prstGeom>
        </p:spPr>
        <p:txBody>
          <a:bodyPr wrap="square">
            <a:spAutoFit/>
          </a:bodyPr>
          <a:lstStyle/>
          <a:p>
            <a:r>
              <a:rPr lang="en-US" sz="3200" dirty="0" smtClean="0"/>
              <a:t>Key Concepts</a:t>
            </a:r>
          </a:p>
          <a:p>
            <a:pPr>
              <a:buFont typeface="Arial" pitchFamily="34" charset="0"/>
              <a:buChar char="•"/>
            </a:pPr>
            <a:r>
              <a:rPr lang="en-US" sz="3200" dirty="0" smtClean="0"/>
              <a:t> Self- care theory</a:t>
            </a:r>
          </a:p>
          <a:p>
            <a:pPr>
              <a:buFont typeface="Arial" pitchFamily="34" charset="0"/>
              <a:buChar char="•"/>
            </a:pPr>
            <a:r>
              <a:rPr lang="en-US" sz="3200" dirty="0" smtClean="0"/>
              <a:t>Self- care deficit theory</a:t>
            </a:r>
          </a:p>
          <a:p>
            <a:pPr>
              <a:buFont typeface="Arial" pitchFamily="34" charset="0"/>
              <a:buChar char="•"/>
            </a:pPr>
            <a:r>
              <a:rPr lang="en-US" sz="3200" dirty="0" smtClean="0"/>
              <a:t>Nursing system theory</a:t>
            </a:r>
          </a:p>
          <a:p>
            <a:pPr lvl="1">
              <a:buFont typeface="Arial" pitchFamily="34" charset="0"/>
              <a:buChar char="•"/>
            </a:pPr>
            <a:r>
              <a:rPr lang="en-US" sz="3200" dirty="0" smtClean="0"/>
              <a:t> Compensatory system</a:t>
            </a:r>
          </a:p>
          <a:p>
            <a:pPr lvl="1">
              <a:buFont typeface="Arial" pitchFamily="34" charset="0"/>
              <a:buChar char="•"/>
            </a:pPr>
            <a:r>
              <a:rPr lang="en-US" sz="3200" dirty="0" smtClean="0"/>
              <a:t>Partial compensatory system</a:t>
            </a:r>
          </a:p>
          <a:p>
            <a:pPr lvl="1">
              <a:buFont typeface="Arial" pitchFamily="34" charset="0"/>
              <a:buChar char="•"/>
            </a:pPr>
            <a:r>
              <a:rPr lang="en-US" sz="3200" dirty="0" smtClean="0"/>
              <a:t>Educative- developmental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Evaluation of capacity of self-care.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Demographic factors are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Whatever tasks not able to be performed by the patient is a </a:t>
            </a:r>
            <a:r>
              <a:rPr lang="en-US" sz="2600" b="1" i="1" dirty="0" smtClean="0">
                <a:latin typeface="Times New Roman" pitchFamily="18" charset="0"/>
                <a:cs typeface="Times New Roman" pitchFamily="18" charset="0"/>
              </a:rPr>
              <a:t>self-care deficit</a:t>
            </a:r>
            <a:r>
              <a:rPr lang="en-US" sz="2600" dirty="0" smtClean="0">
                <a:latin typeface="Times New Roman" pitchFamily="18" charset="0"/>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3"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614</TotalTime>
  <Words>1565</Words>
  <Application>Microsoft Office PowerPoint</Application>
  <PresentationFormat>On-screen Show (4:3)</PresentationFormat>
  <Paragraphs>135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During her Life</vt:lpstr>
      <vt:lpstr>Slide 5</vt:lpstr>
      <vt:lpstr>Basic Concept of Theory.</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Shelby</cp:lastModifiedBy>
  <cp:revision>63</cp:revision>
  <dcterms:created xsi:type="dcterms:W3CDTF">2011-09-07T21:43:29Z</dcterms:created>
  <dcterms:modified xsi:type="dcterms:W3CDTF">2011-10-04T18:27:07Z</dcterms:modified>
</cp:coreProperties>
</file>