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3" r:id="rId6"/>
    <p:sldId id="265" r:id="rId7"/>
    <p:sldId id="264" r:id="rId8"/>
    <p:sldId id="266" r:id="rId9"/>
    <p:sldId id="267" r:id="rId10"/>
    <p:sldId id="268" r:id="rId11"/>
    <p:sldId id="269" r:id="rId12"/>
    <p:sldId id="260" r:id="rId13"/>
    <p:sldId id="26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42" autoAdjust="0"/>
  </p:normalViewPr>
  <p:slideViewPr>
    <p:cSldViewPr>
      <p:cViewPr>
        <p:scale>
          <a:sx n="50" d="100"/>
          <a:sy n="50" d="100"/>
        </p:scale>
        <p:origin x="-1504" y="-9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19A6-8B9B-456F-9669-E74CBE2C8B6A}" type="datetimeFigureOut">
              <a:rPr lang="en-US" smtClean="0"/>
              <a:pPr/>
              <a:t>10/3/11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A4702-AB3C-4ADB-9C25-F25095F50FED}" type="slidenum">
              <a:rPr lang="en-US" smtClean="0"/>
              <a:pPr/>
              <a:t>‹#›</a:t>
            </a:fld>
            <a:endParaRPr lang="en-US"/>
          </a:p>
        </p:txBody>
      </p:sp>
    </p:spTree>
    <p:extLst>
      <p:ext uri="{BB962C8B-B14F-4D97-AF65-F5344CB8AC3E}">
        <p14:creationId xmlns:p14="http://schemas.microsoft.com/office/powerpoint/2010/main" val="156613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 was born in Baltimore,</a:t>
            </a:r>
            <a:r>
              <a:rPr lang="en-US" baseline="0" dirty="0" smtClean="0"/>
              <a:t> Maryland in 1914. </a:t>
            </a:r>
            <a:r>
              <a:rPr lang="en-US" dirty="0" smtClean="0"/>
              <a:t>Her family was a</a:t>
            </a:r>
            <a:r>
              <a:rPr lang="en-US" baseline="0" dirty="0" smtClean="0"/>
              <a:t> relatively close family, that sought out education as a very vital role in life. Orem’s parents expected extremely highly of Dorothea and her sisters. Her mother dedicated her life to them, and made sure their education was taken exceptionally serious.</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started</a:t>
            </a:r>
            <a:r>
              <a:rPr lang="en-US" baseline="0" dirty="0" smtClean="0"/>
              <a:t> her nursing education in Washington D.C. at Providence School of Nursing, where she later completed her BSN and MS in nursing education. After, she received these degrees, she started working on her self-care theory. </a:t>
            </a:r>
          </a:p>
          <a:p>
            <a:r>
              <a:rPr lang="en-US" baseline="0" dirty="0" smtClean="0"/>
              <a:t>In 1976, Orem received her honorary Doctorate of Science from Georgetown University. </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3</a:t>
            </a:fld>
            <a:endParaRPr lang="en-US"/>
          </a:p>
        </p:txBody>
      </p:sp>
    </p:spTree>
    <p:extLst>
      <p:ext uri="{BB962C8B-B14F-4D97-AF65-F5344CB8AC3E}">
        <p14:creationId xmlns:p14="http://schemas.microsoft.com/office/powerpoint/2010/main" val="44255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self-care theory</a:t>
            </a:r>
            <a:r>
              <a:rPr lang="en-US" baseline="0" dirty="0" smtClean="0"/>
              <a:t> in nursing was started after receiving her BSN and MS in nursing education. Her ultimate goal was to improve the quality of nursing, as a whole. In 1959, her theory was published for the first time.</a:t>
            </a:r>
          </a:p>
          <a:p>
            <a:r>
              <a:rPr lang="en-US" baseline="0" dirty="0" smtClean="0"/>
              <a:t>During her lifetime, she was able to work as a private nurse, staff nurse, an educator in nursing and consultant. This gave her the opportunity to see multiple vital roles within the nursing field. </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4</a:t>
            </a:fld>
            <a:endParaRPr lang="en-US"/>
          </a:p>
        </p:txBody>
      </p:sp>
    </p:spTree>
    <p:extLst>
      <p:ext uri="{BB962C8B-B14F-4D97-AF65-F5344CB8AC3E}">
        <p14:creationId xmlns:p14="http://schemas.microsoft.com/office/powerpoint/2010/main" val="244792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development of this theory took many years and experience being a nurse. Orem had</a:t>
            </a:r>
            <a:r>
              <a:rPr lang="en-US" baseline="0" dirty="0" smtClean="0"/>
              <a:t> many jobs relating to the nursing profession that gave her the knowledge to develop this theory.</a:t>
            </a:r>
          </a:p>
          <a:p>
            <a:r>
              <a:rPr lang="en-US" baseline="0" dirty="0" smtClean="0"/>
              <a:t> </a:t>
            </a:r>
            <a:r>
              <a:rPr lang="en-US" dirty="0" smtClean="0"/>
              <a:t> </a:t>
            </a:r>
          </a:p>
          <a:p>
            <a:r>
              <a:rPr lang="en-US" dirty="0" smtClean="0"/>
              <a:t>Orem first worked for the Division of Hospital and Institutional Services of the Indiana State Board of Health from 1494-1957 (Nursing Theories, 2011).</a:t>
            </a:r>
          </a:p>
          <a:p>
            <a:endParaRPr lang="en-US" dirty="0" smtClean="0"/>
          </a:p>
          <a:p>
            <a:r>
              <a:rPr lang="en-US" dirty="0" smtClean="0"/>
              <a:t>During this time her goal was to increase the quality of nursing in general hospitals throughout the state. She also developed her definition of nursing practice (Nursing Theories, 2011).</a:t>
            </a:r>
          </a:p>
          <a:p>
            <a:endParaRPr lang="en-US" dirty="0" smtClean="0"/>
          </a:p>
          <a:p>
            <a:r>
              <a:rPr lang="en-US" dirty="0" smtClean="0"/>
              <a:t>Orem later served as acting dean of the school of Nursing and as an assistant professor of nursing education at CUA in 1959 (Nursing Theories, 2011).</a:t>
            </a:r>
          </a:p>
          <a:p>
            <a:r>
              <a:rPr lang="en-US" dirty="0" smtClean="0"/>
              <a:t> </a:t>
            </a:r>
          </a:p>
          <a:p>
            <a:r>
              <a:rPr lang="en-US" dirty="0" smtClean="0"/>
              <a:t>She continued to develop her concept of nursing and self care during this time. Orem’s Nursing: Concept of Practice was first published in 1971 and then in 1980, 1985, 1991, 1995, and 2001(Nursing Theories, 2011).</a:t>
            </a:r>
          </a:p>
          <a:p>
            <a:endParaRPr lang="en-US" dirty="0" smtClean="0"/>
          </a:p>
          <a:p>
            <a:r>
              <a:rPr lang="en-US" sz="1200" kern="1200" dirty="0" smtClean="0">
                <a:solidFill>
                  <a:schemeClr val="tx1"/>
                </a:solidFill>
                <a:latin typeface="+mn-lt"/>
                <a:ea typeface="+mn-ea"/>
                <a:cs typeface="+mn-cs"/>
              </a:rPr>
              <a:t>“In her seminal work ‘Nursing: Concepts of Practice’, Dorothea Orem drew on the work of Levin, Katz and </a:t>
            </a:r>
            <a:r>
              <a:rPr lang="en-US" sz="1200" kern="1200" dirty="0" err="1" smtClean="0">
                <a:solidFill>
                  <a:schemeClr val="tx1"/>
                </a:solidFill>
                <a:latin typeface="+mn-lt"/>
                <a:ea typeface="+mn-ea"/>
                <a:cs typeface="+mn-cs"/>
              </a:rPr>
              <a:t>Holst</a:t>
            </a:r>
            <a:r>
              <a:rPr lang="en-US" sz="1200" kern="1200" dirty="0" smtClean="0">
                <a:solidFill>
                  <a:schemeClr val="tx1"/>
                </a:solidFill>
                <a:latin typeface="+mn-lt"/>
                <a:ea typeface="+mn-ea"/>
                <a:cs typeface="+mn-cs"/>
              </a:rPr>
              <a:t> (1976).and others to </a:t>
            </a:r>
            <a:r>
              <a:rPr lang="en-US" sz="1200" kern="1200" dirty="0" err="1" smtClean="0">
                <a:solidFill>
                  <a:schemeClr val="tx1"/>
                </a:solidFill>
                <a:latin typeface="+mn-lt"/>
                <a:ea typeface="+mn-ea"/>
                <a:cs typeface="+mn-cs"/>
              </a:rPr>
              <a:t>deﬁne</a:t>
            </a:r>
            <a:r>
              <a:rPr lang="en-US" sz="1200" kern="1200" dirty="0" smtClean="0">
                <a:solidFill>
                  <a:schemeClr val="tx1"/>
                </a:solidFill>
                <a:latin typeface="+mn-lt"/>
                <a:ea typeface="+mn-ea"/>
                <a:cs typeface="+mn-cs"/>
              </a:rPr>
              <a:t> the concept and construct a self-care model of nursing. This model assumes that all individuals have self-care needs, and that they have the right and ability to meet these needs themselves, except when their ability is in some way compromised” (Dead poets, 2008).</a:t>
            </a:r>
            <a:r>
              <a:rPr lang="en-US" sz="1200" kern="1200" baseline="0" dirty="0" smtClean="0">
                <a:solidFill>
                  <a:schemeClr val="tx1"/>
                </a:solidFill>
                <a:latin typeface="+mn-lt"/>
                <a:ea typeface="+mn-ea"/>
                <a:cs typeface="+mn-cs"/>
              </a:rPr>
              <a:t> Before Orem made the self-deficit theory, she created the Nursing: Concerts of practice. This theory then lead into more detailed theories like theory of self care deficit.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Clark (1986) Orem's theory is</a:t>
            </a:r>
            <a:r>
              <a:rPr lang="en-US" baseline="0" dirty="0" smtClean="0"/>
              <a:t> </a:t>
            </a:r>
            <a:r>
              <a:rPr lang="en-US" dirty="0" smtClean="0"/>
              <a:t>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 (pp 125-135)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Bromley (1980) 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effects.(pp 245-249)</a:t>
            </a: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According to Clark</a:t>
            </a:r>
            <a:r>
              <a:rPr lang="en-US" baseline="0" dirty="0" smtClean="0"/>
              <a:t> (1986)</a:t>
            </a:r>
            <a:r>
              <a:rPr lang="en-US" dirty="0" smtClean="0"/>
              <a:t> wholly compensatory</a:t>
            </a:r>
            <a:r>
              <a:rPr lang="en-US" baseline="0" dirty="0" smtClean="0"/>
              <a:t> is when</a:t>
            </a:r>
            <a:r>
              <a:rPr lang="en-US" dirty="0" smtClean="0"/>
              <a:t> the patient has no role in self care. Examples</a:t>
            </a:r>
            <a:r>
              <a:rPr lang="en-US" baseline="0" dirty="0" smtClean="0"/>
              <a:t> include a</a:t>
            </a:r>
            <a:r>
              <a:rPr lang="en-US" dirty="0" smtClean="0"/>
              <a:t> incapacitated patient(mentally and physically). A patient who is unable to move, but senses environment. A patient whose psychomotor skills cannot respond to the needs of life. Partly compensatory</a:t>
            </a:r>
            <a:r>
              <a:rPr lang="en-US" baseline="0" dirty="0" smtClean="0"/>
              <a:t> is when b</a:t>
            </a:r>
            <a:r>
              <a:rPr lang="en-US" dirty="0" smtClean="0"/>
              <a:t>oth the nurse and patient perform self care measurements. The nurse compensates for the patients inability to maintain self care.</a:t>
            </a:r>
            <a:r>
              <a:rPr lang="en-US" baseline="0" dirty="0" smtClean="0"/>
              <a:t> </a:t>
            </a:r>
            <a:r>
              <a:rPr lang="en-US" dirty="0" smtClean="0"/>
              <a:t>Supportive education is</a:t>
            </a:r>
            <a:r>
              <a:rPr lang="en-US" baseline="0" dirty="0" smtClean="0"/>
              <a:t> when</a:t>
            </a:r>
            <a:r>
              <a:rPr lang="en-US" dirty="0" smtClean="0"/>
              <a:t> the patient is physically and psychologically capable of maintaining self care. The role of the nurse is to support,</a:t>
            </a:r>
            <a:r>
              <a:rPr lang="en-US" baseline="0" dirty="0" smtClean="0"/>
              <a:t> guide, and teach. (127-135)</a:t>
            </a:r>
          </a:p>
          <a:p>
            <a:pPr lvl="1"/>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10/3/11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10/3/11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www.jstor.org.proxy.lakeland.cc.il.us:2048/stable/3470054" TargetMode="External"/><Relationship Id="rId4" Type="http://schemas.openxmlformats.org/officeDocument/2006/relationships/hyperlink" Target="http://www.jstor.org.proxy.lakeland.cc.il.us:2048/stable/3427521" TargetMode="External"/><Relationship Id="rId5" Type="http://schemas.openxmlformats.org/officeDocument/2006/relationships/hyperlink" Target="http://web.ebscohost.com.proxy.lakeland.cc.il.us:2048/ehost/pdfviewer/pdfviewer?vid=3&amp;hid=15&amp;sid=74260344-5fbb-4e5f-9985-41167f0838a9@sessionmgr13" TargetMode="External"/><Relationship Id="rId6" Type="http://schemas.openxmlformats.org/officeDocument/2006/relationships/hyperlink" Target="http://currentnursing.com/nursing_theory/self_care_deficit_theory.html" TargetMode="Externa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tx1"/>
                </a:solidFill>
                <a:latin typeface="Times New Roman" pitchFamily="18" charset="0"/>
                <a:cs typeface="Times New Roman" pitchFamily="18" charset="0"/>
              </a:rPr>
              <a:t>Dorothea Orem</a:t>
            </a:r>
            <a:br>
              <a:rPr lang="en-US"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1914-2007</a:t>
            </a:r>
            <a:endParaRPr 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62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Prescriptive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371600"/>
            <a:ext cx="5257800" cy="5257800"/>
          </a:xfrm>
          <a:prstGeom prst="rect">
            <a:avLst/>
          </a:prstGeom>
        </p:spPr>
        <p:txBody>
          <a:bodyPr>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latin typeface="Times New Roman" pitchFamily="18" charset="0"/>
                <a:cs typeface="Times New Roman" pitchFamily="18" charset="0"/>
              </a:rPr>
              <a:t>In this stage, the nurse develops a plan of how to attend to these self-care deficits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nurse reviews</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methodologies as to how these self-care deficits can be met and which one of these deficits should be met first.</a:t>
            </a:r>
          </a:p>
          <a:p>
            <a:pPr marL="731520" lvl="1" indent="-274320">
              <a:spcBef>
                <a:spcPct val="20000"/>
              </a:spcBef>
              <a:buClr>
                <a:schemeClr val="accent3"/>
              </a:buClr>
              <a:buSzPct val="95000"/>
              <a:buFont typeface="Wingdings 2"/>
              <a:buChar char=""/>
            </a:pPr>
            <a:r>
              <a:rPr lang="en-US" sz="2600" baseline="0" dirty="0" smtClean="0">
                <a:latin typeface="Times New Roman" pitchFamily="18" charset="0"/>
                <a:cs typeface="Times New Roman" pitchFamily="18" charset="0"/>
              </a:rPr>
              <a:t>This may include just educating the patient in how to attend</a:t>
            </a:r>
            <a:r>
              <a:rPr lang="en-US" sz="2600" dirty="0" smtClean="0">
                <a:latin typeface="Times New Roman" pitchFamily="18" charset="0"/>
                <a:cs typeface="Times New Roman" pitchFamily="18" charset="0"/>
              </a:rPr>
              <a:t> to these self-care deficits or the nurse actually attending to these self-care deficits because the patient is just simply not able.</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latin typeface="Times New Roman" pitchFamily="18" charset="0"/>
                <a:cs typeface="Times New Roman" pitchFamily="18" charset="0"/>
              </a:rPr>
              <a:t>The nurse then develops a specific plan of care for these needs to be met  and implements this plan.</a:t>
            </a:r>
          </a:p>
        </p:txBody>
      </p:sp>
      <p:pic>
        <p:nvPicPr>
          <p:cNvPr id="2051" name="Picture 3" descr="C:\Users\Katie\AppData\Local\Microsoft\Windows\Temporary Internet Files\Content.IE5\P6DTJ3H5\MC900291990[1].wmf"/>
          <p:cNvPicPr>
            <a:picLocks noChangeAspect="1" noChangeArrowheads="1"/>
          </p:cNvPicPr>
          <p:nvPr/>
        </p:nvPicPr>
        <p:blipFill>
          <a:blip r:embed="rId2" cstate="print"/>
          <a:srcRect/>
          <a:stretch>
            <a:fillRect/>
          </a:stretch>
        </p:blipFill>
        <p:spPr bwMode="auto">
          <a:xfrm>
            <a:off x="5486400" y="2133599"/>
            <a:ext cx="3048000" cy="32257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Regulatory</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44958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step is the actual implementation of the assistance with self-care </a:t>
            </a:r>
          </a:p>
          <a:p>
            <a:pPr marL="731520" lvl="1" indent="-274320">
              <a:spcBef>
                <a:spcPct val="20000"/>
              </a:spcBef>
              <a:buClr>
                <a:schemeClr val="accent3"/>
              </a:buClr>
              <a:buSzPct val="95000"/>
              <a:buFont typeface="Wingdings 2"/>
              <a:buChar char=""/>
            </a:pPr>
            <a:r>
              <a:rPr lang="en-US" sz="2600" dirty="0" smtClean="0">
                <a:latin typeface="Times New Roman" pitchFamily="18" charset="0"/>
                <a:cs typeface="Times New Roman" pitchFamily="18" charset="0"/>
              </a:rPr>
              <a:t>In some cases the patient would be performing their own self care correctly</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descr="C:\Users\Katie\AppData\Local\Microsoft\Windows\Temporary Internet Files\Content.IE5\OHJP4AVL\MP900443920[1].jpg"/>
          <p:cNvPicPr>
            <a:picLocks noChangeAspect="1" noChangeArrowheads="1"/>
          </p:cNvPicPr>
          <p:nvPr/>
        </p:nvPicPr>
        <p:blipFill>
          <a:blip r:embed="rId2" cstate="print"/>
          <a:srcRect/>
          <a:stretch>
            <a:fillRect/>
          </a:stretch>
        </p:blipFill>
        <p:spPr bwMode="auto">
          <a:xfrm>
            <a:off x="5105400" y="1143000"/>
            <a:ext cx="3124200" cy="4647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latin typeface="Times New Roman" pitchFamily="18" charset="0"/>
                <a:cs typeface="Times New Roman" pitchFamily="18" charset="0"/>
              </a:rPr>
              <a:t>Summary of Orem’s Theory</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600200"/>
            <a:ext cx="5029200" cy="5029200"/>
          </a:xfrm>
        </p:spPr>
        <p:txBody>
          <a:bodyPr>
            <a:normAutofit/>
          </a:bodyPr>
          <a:lstStyle/>
          <a:p>
            <a:r>
              <a:rPr lang="en-US" dirty="0" smtClean="0">
                <a:latin typeface="Times New Roman" pitchFamily="18" charset="0"/>
                <a:cs typeface="Times New Roman" pitchFamily="18" charset="0"/>
              </a:rPr>
              <a:t>Orem's theory (Self-care deficient theory)</a:t>
            </a:r>
          </a:p>
          <a:p>
            <a:r>
              <a:rPr lang="en-US" dirty="0" smtClean="0">
                <a:latin typeface="Times New Roman" pitchFamily="18" charset="0"/>
                <a:cs typeface="Times New Roman" pitchFamily="18" charset="0"/>
              </a:rPr>
              <a:t>The nurses role in the theory, and when nursing is needed.</a:t>
            </a:r>
          </a:p>
          <a:p>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latin typeface="Times New Roman" pitchFamily="18" charset="0"/>
                <a:cs typeface="Times New Roman" pitchFamily="18" charset="0"/>
              </a:rPr>
              <a:t>Summary Continued</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838200"/>
            <a:ext cx="3810000" cy="6019800"/>
          </a:xfrm>
        </p:spPr>
        <p:txBody>
          <a:bodyPr>
            <a:normAutofit/>
          </a:bodyPr>
          <a:lstStyle/>
          <a:p>
            <a:r>
              <a:rPr lang="en-US" dirty="0" smtClean="0">
                <a:latin typeface="Times New Roman" pitchFamily="18" charset="0"/>
                <a:cs typeface="Times New Roman" pitchFamily="18" charset="0"/>
              </a:rPr>
              <a:t>Orem's 3 nursing systems.</a:t>
            </a:r>
          </a:p>
          <a:p>
            <a:r>
              <a:rPr lang="en-US" dirty="0" smtClean="0">
                <a:latin typeface="Times New Roman" pitchFamily="18" charset="0"/>
                <a:cs typeface="Times New Roman" pitchFamily="18" charset="0"/>
              </a:rPr>
              <a:t>The modern self care plans evolved from Orem’s theory.</a:t>
            </a:r>
            <a:endParaRPr lang="en-US" dirty="0">
              <a:latin typeface="Times New Roman" pitchFamily="18" charset="0"/>
              <a:cs typeface="Times New Roman" pitchFamily="18" charset="0"/>
            </a:endParaRPr>
          </a:p>
        </p:txBody>
      </p:sp>
      <p:pic>
        <p:nvPicPr>
          <p:cNvPr id="14338" name="Picture 2" descr="Image Detail"/>
          <p:cNvPicPr>
            <a:picLocks noChangeAspect="1" noChangeArrowheads="1"/>
          </p:cNvPicPr>
          <p:nvPr/>
        </p:nvPicPr>
        <p:blipFill>
          <a:blip r:embed="rId3" cstate="print"/>
          <a:srcRect/>
          <a:stretch>
            <a:fillRect/>
          </a:stretch>
        </p:blipFill>
        <p:spPr bwMode="auto">
          <a:xfrm>
            <a:off x="4038600" y="914400"/>
            <a:ext cx="4953000" cy="5362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09600"/>
          </a:xfrm>
        </p:spPr>
        <p:txBody>
          <a:bodyPr>
            <a:normAutofit fontScale="90000"/>
          </a:bodyPr>
          <a:lstStyle/>
          <a:p>
            <a:r>
              <a:rPr lang="en-US" dirty="0" smtClean="0">
                <a:latin typeface="Times New Roman" pitchFamily="18" charset="0"/>
                <a:cs typeface="Times New Roman" pitchFamily="18" charset="0"/>
              </a:rPr>
              <a:t>Resources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457200"/>
            <a:ext cx="8458200" cy="6400800"/>
          </a:xfrm>
        </p:spPr>
        <p:txBody>
          <a:bodyPr>
            <a:noAutofit/>
          </a:bodyPr>
          <a:lstStyle/>
          <a:p>
            <a:pPr>
              <a:lnSpc>
                <a:spcPct val="200000"/>
              </a:lnSpc>
              <a:spcBef>
                <a:spcPts val="1000"/>
              </a:spcBef>
              <a:spcAft>
                <a:spcPts val="1000"/>
              </a:spcAft>
              <a:buNone/>
            </a:pPr>
            <a:r>
              <a:rPr lang="en-US" sz="1200" dirty="0" smtClean="0">
                <a:latin typeface="Times New Roman" pitchFamily="18" charset="0"/>
                <a:cs typeface="Times New Roman" pitchFamily="18" charset="0"/>
              </a:rPr>
              <a:t>Bromley, B. (1980).Applying Orem's self-care theory in </a:t>
            </a:r>
            <a:r>
              <a:rPr lang="en-US" sz="1200" dirty="0" err="1" smtClean="0">
                <a:latin typeface="Times New Roman" pitchFamily="18" charset="0"/>
                <a:cs typeface="Times New Roman" pitchFamily="18" charset="0"/>
              </a:rPr>
              <a:t>enterostomal</a:t>
            </a:r>
            <a:r>
              <a:rPr lang="en-US" sz="1200" dirty="0" smtClean="0">
                <a:latin typeface="Times New Roman" pitchFamily="18" charset="0"/>
                <a:cs typeface="Times New Roman" pitchFamily="18" charset="0"/>
              </a:rPr>
              <a:t> therapy, </a:t>
            </a:r>
            <a:r>
              <a:rPr lang="en-US" sz="1200" i="1" dirty="0" smtClean="0">
                <a:latin typeface="Times New Roman" pitchFamily="18" charset="0"/>
                <a:cs typeface="Times New Roman" pitchFamily="18" charset="0"/>
              </a:rPr>
              <a:t>American journal of nursing. </a:t>
            </a:r>
            <a:r>
              <a:rPr lang="en-US" sz="1200" dirty="0" smtClean="0">
                <a:latin typeface="Times New Roman" pitchFamily="18" charset="0"/>
                <a:cs typeface="Times New Roman" pitchFamily="18" charset="0"/>
              </a:rPr>
              <a:t>80.2, 245-249. Retrieved from </a:t>
            </a:r>
            <a:r>
              <a:rPr lang="en-US" sz="1200" dirty="0" smtClean="0">
                <a:latin typeface="Times New Roman" pitchFamily="18" charset="0"/>
                <a:cs typeface="Times New Roman" pitchFamily="18" charset="0"/>
                <a:hlinkClick r:id="rId3"/>
              </a:rPr>
              <a:t>http://www.jstor.org.proxy.lakeland.cc.il.us:2048/stable/3470054 </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Clark, M.D.(1986). Application of Orem’s theory of self-care : A case study. </a:t>
            </a:r>
            <a:r>
              <a:rPr lang="en-US" sz="1200" i="1" dirty="0" smtClean="0">
                <a:latin typeface="Times New Roman" pitchFamily="18" charset="0"/>
                <a:cs typeface="Times New Roman" pitchFamily="18" charset="0"/>
              </a:rPr>
              <a:t>Journal of community health nursing</a:t>
            </a:r>
            <a:r>
              <a:rPr lang="en-US" sz="1200" dirty="0" smtClean="0">
                <a:latin typeface="Times New Roman" pitchFamily="18" charset="0"/>
                <a:cs typeface="Times New Roman" pitchFamily="18" charset="0"/>
              </a:rPr>
              <a:t>, 3.3, 127-135.Retreived from </a:t>
            </a:r>
            <a:r>
              <a:rPr lang="en-US" sz="1200" dirty="0" smtClean="0">
                <a:latin typeface="Times New Roman" pitchFamily="18" charset="0"/>
                <a:cs typeface="Times New Roman" pitchFamily="18" charset="0"/>
                <a:hlinkClick r:id="rId4"/>
              </a:rPr>
              <a:t>http://www.jstor.org.proxy.lakeland.cc.il.us:2048/stable/3427521</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Chitty, K. K., &amp; Black, B. P. (2011). </a:t>
            </a:r>
            <a:r>
              <a:rPr lang="en-US" sz="1200" i="1" dirty="0" smtClean="0">
                <a:latin typeface="Times New Roman" pitchFamily="18" charset="0"/>
                <a:cs typeface="Times New Roman" pitchFamily="18" charset="0"/>
              </a:rPr>
              <a:t>Professional nursing: Concepts &amp; challenges</a:t>
            </a:r>
            <a:r>
              <a:rPr lang="en-US" sz="1200" dirty="0" smtClean="0">
                <a:latin typeface="Times New Roman" pitchFamily="18" charset="0"/>
                <a:cs typeface="Times New Roman" pitchFamily="18" charset="0"/>
              </a:rPr>
              <a:t>. (pp. 311). Maryland Heights, MO: Saunders Elsevier.</a:t>
            </a:r>
          </a:p>
          <a:p>
            <a:pPr>
              <a:lnSpc>
                <a:spcPct val="200000"/>
              </a:lnSpc>
              <a:spcBef>
                <a:spcPts val="1000"/>
              </a:spcBef>
              <a:spcAft>
                <a:spcPts val="1000"/>
              </a:spcAft>
              <a:buNone/>
            </a:pPr>
            <a:r>
              <a:rPr lang="en-US" sz="1200" dirty="0" smtClean="0">
                <a:latin typeface="Times New Roman" pitchFamily="18" charset="0"/>
                <a:cs typeface="Times New Roman" pitchFamily="18" charset="0"/>
              </a:rPr>
              <a:t>Pearson, A. (2008). Dead poets, nursing theorists and contemporary nursing practice. </a:t>
            </a:r>
            <a:r>
              <a:rPr lang="en-US" sz="1200" i="1" dirty="0" smtClean="0">
                <a:latin typeface="Times New Roman" pitchFamily="18" charset="0"/>
                <a:cs typeface="Times New Roman" pitchFamily="18" charset="0"/>
              </a:rPr>
              <a:t>International journal of nursing practice</a:t>
            </a:r>
            <a:r>
              <a:rPr lang="en-US" sz="1200" dirty="0" smtClean="0">
                <a:latin typeface="Times New Roman" pitchFamily="18" charset="0"/>
                <a:cs typeface="Times New Roman" pitchFamily="18" charset="0"/>
              </a:rPr>
              <a:t>. 3, 1-2. Retrieved from </a:t>
            </a:r>
            <a:r>
              <a:rPr lang="en-US" sz="1200" dirty="0" smtClean="0">
                <a:latin typeface="Times New Roman" pitchFamily="18" charset="0"/>
                <a:cs typeface="Times New Roman" pitchFamily="18" charset="0"/>
                <a:hlinkClick r:id="rId5"/>
              </a:rPr>
              <a:t>http://web.ebscohost.com.proxy.lakeland.cc.il.us:2048/ehost/pdfviewer/pdfviewer?vid=3&amp;hid=15&amp;sid=74260344-5fbb-4e5f-9985-41167f0838a9%40sessionmgr13</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Dorothea Orem's self-care theory (2010). </a:t>
            </a:r>
            <a:r>
              <a:rPr lang="en-US" sz="1200" i="1" dirty="0" smtClean="0">
                <a:latin typeface="Times New Roman" pitchFamily="18" charset="0"/>
                <a:cs typeface="Times New Roman" pitchFamily="18" charset="0"/>
              </a:rPr>
              <a:t>Nursing theories. </a:t>
            </a:r>
            <a:r>
              <a:rPr lang="en-US" sz="1200" dirty="0" smtClean="0">
                <a:latin typeface="Times New Roman" pitchFamily="18" charset="0"/>
                <a:cs typeface="Times New Roman" pitchFamily="18" charset="0"/>
              </a:rPr>
              <a:t>Retrieved from </a:t>
            </a:r>
            <a:r>
              <a:rPr lang="en-US" sz="1200" i="1" dirty="0" smtClean="0">
                <a:latin typeface="Times New Roman" pitchFamily="18" charset="0"/>
                <a:cs typeface="Times New Roman" pitchFamily="18" charset="0"/>
                <a:hlinkClick r:id="rId6"/>
              </a:rPr>
              <a:t>http://currentnursing.com/nursing_theory/self_care_deficit_theory.html</a:t>
            </a:r>
            <a:endParaRPr lang="en-US" sz="1200" i="1" dirty="0" smtClean="0">
              <a:latin typeface="Times New Roman" pitchFamily="18" charset="0"/>
              <a:cs typeface="Times New Roman" pitchFamily="18" charset="0"/>
            </a:endParaRPr>
          </a:p>
          <a:p>
            <a:pPr>
              <a:lnSpc>
                <a:spcPct val="200000"/>
              </a:lnSpc>
              <a:buNone/>
            </a:pPr>
            <a:endParaRPr lang="en-US" sz="1200" dirty="0" smtClean="0"/>
          </a:p>
          <a:p>
            <a:pPr>
              <a:lnSpc>
                <a:spcPct val="200000"/>
              </a:lnSpc>
              <a:buNone/>
            </a:pPr>
            <a:endParaRPr lang="en-US" sz="1200" dirty="0" smtClean="0">
              <a:latin typeface="Times New Roman" pitchFamily="18" charset="0"/>
              <a:cs typeface="Times New Roman" pitchFamily="18" charset="0"/>
            </a:endParaRPr>
          </a:p>
          <a:p>
            <a:pPr>
              <a:lnSpc>
                <a:spcPct val="200000"/>
              </a:lnSpc>
              <a:buNone/>
            </a:pPr>
            <a:r>
              <a:rPr lang="en-US" sz="1200" dirty="0" smtClean="0">
                <a:latin typeface="Times New Roman" pitchFamily="18" charset="0"/>
                <a:cs typeface="Times New Roman" pitchFamily="18" charset="0"/>
              </a:rPr>
              <a:t> </a:t>
            </a:r>
          </a:p>
          <a:p>
            <a:pPr>
              <a:lnSpc>
                <a:spcPct val="200000"/>
              </a:lnSpc>
              <a:buNone/>
            </a:pPr>
            <a:endParaRPr lang="en-US" sz="1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solidFill>
                  <a:schemeClr val="tx1"/>
                </a:solidFill>
                <a:latin typeface="Times New Roman" pitchFamily="18" charset="0"/>
                <a:cs typeface="Times New Roman" pitchFamily="18" charset="0"/>
              </a:rPr>
              <a:t>Early in Her Life</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She was born in Baltimore, MD in 1914. She lived with her mother, father and two older sisters.</a:t>
            </a:r>
          </a:p>
          <a:p>
            <a:r>
              <a:rPr lang="en-US" dirty="0" smtClean="0">
                <a:latin typeface="Times New Roman" pitchFamily="18" charset="0"/>
                <a:cs typeface="Times New Roman" pitchFamily="18" charset="0"/>
              </a:rPr>
              <a:t>Her father was a construction worker, and her mother stayed at home to take care of her and </a:t>
            </a:r>
          </a:p>
          <a:p>
            <a:pPr marL="0" indent="0">
              <a:buNone/>
            </a:pPr>
            <a:r>
              <a:rPr lang="en-US" dirty="0" smtClean="0">
                <a:latin typeface="Times New Roman" pitchFamily="18" charset="0"/>
                <a:cs typeface="Times New Roman" pitchFamily="18" charset="0"/>
              </a:rPr>
              <a:t>    her sisters. </a:t>
            </a:r>
          </a:p>
          <a:p>
            <a:r>
              <a:rPr lang="en-US" dirty="0" smtClean="0">
                <a:latin typeface="Times New Roman" pitchFamily="18" charset="0"/>
                <a:cs typeface="Times New Roman" pitchFamily="18" charset="0"/>
              </a:rPr>
              <a:t>They were a family that thought highly </a:t>
            </a:r>
          </a:p>
          <a:p>
            <a:pPr marL="0" indent="0">
              <a:buNone/>
            </a:pPr>
            <a:r>
              <a:rPr lang="en-US" dirty="0" smtClean="0">
                <a:latin typeface="Times New Roman" pitchFamily="18" charset="0"/>
                <a:cs typeface="Times New Roman" pitchFamily="18" charset="0"/>
              </a:rPr>
              <a:t>    of proper education.</a:t>
            </a:r>
          </a:p>
        </p:txBody>
      </p:sp>
      <p:pic>
        <p:nvPicPr>
          <p:cNvPr id="6" name="Picture 5"/>
          <p:cNvPicPr>
            <a:picLocks noChangeAspect="1"/>
          </p:cNvPicPr>
          <p:nvPr/>
        </p:nvPicPr>
        <p:blipFill>
          <a:blip r:embed="rId3"/>
          <a:stretch>
            <a:fillRect/>
          </a:stretch>
        </p:blipFill>
        <p:spPr>
          <a:xfrm>
            <a:off x="6324600" y="3657600"/>
            <a:ext cx="2011172" cy="2819400"/>
          </a:xfrm>
          <a:prstGeom prst="rect">
            <a:avLst/>
          </a:prstGeom>
        </p:spPr>
      </p:pic>
    </p:spTree>
    <p:extLst>
      <p:ext uri="{BB962C8B-B14F-4D97-AF65-F5344CB8AC3E}">
        <p14:creationId xmlns:p14="http://schemas.microsoft.com/office/powerpoint/2010/main" val="18037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Education</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971800"/>
            <a:ext cx="4953000" cy="2209800"/>
          </a:xfrm>
        </p:spPr>
        <p:txBody>
          <a:bodyPr>
            <a:normAutofit/>
          </a:bodyPr>
          <a:lstStyle/>
          <a:p>
            <a:r>
              <a:rPr lang="en-US" dirty="0" smtClean="0">
                <a:latin typeface="Times New Roman" pitchFamily="18" charset="0"/>
                <a:cs typeface="Times New Roman" pitchFamily="18" charset="0"/>
              </a:rPr>
              <a:t>Providence School of Nursing</a:t>
            </a:r>
          </a:p>
          <a:p>
            <a:endParaRPr lang="en-US" dirty="0">
              <a:latin typeface="Times New Roman" pitchFamily="18" charset="0"/>
              <a:cs typeface="Times New Roman" pitchFamily="18" charset="0"/>
            </a:endParaRPr>
          </a:p>
          <a:p>
            <a:r>
              <a:rPr lang="en-US" dirty="0" smtClean="0"/>
              <a:t>Georgetown University</a:t>
            </a:r>
            <a:endParaRPr lang="en-US" dirty="0"/>
          </a:p>
        </p:txBody>
      </p:sp>
      <p:pic>
        <p:nvPicPr>
          <p:cNvPr id="4" name="Picture 3"/>
          <p:cNvPicPr>
            <a:picLocks noChangeAspect="1"/>
          </p:cNvPicPr>
          <p:nvPr/>
        </p:nvPicPr>
        <p:blipFill>
          <a:blip r:embed="rId3"/>
          <a:stretch>
            <a:fillRect/>
          </a:stretch>
        </p:blipFill>
        <p:spPr>
          <a:xfrm>
            <a:off x="6248400" y="2057400"/>
            <a:ext cx="2286000" cy="3836839"/>
          </a:xfrm>
          <a:prstGeom prst="rect">
            <a:avLst/>
          </a:prstGeom>
        </p:spPr>
      </p:pic>
    </p:spTree>
    <p:extLst>
      <p:ext uri="{BB962C8B-B14F-4D97-AF65-F5344CB8AC3E}">
        <p14:creationId xmlns:p14="http://schemas.microsoft.com/office/powerpoint/2010/main" val="19073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During her Life</a:t>
            </a:r>
            <a:endParaRPr lang="en-US" dirty="0">
              <a:solidFill>
                <a:schemeClr val="tx1"/>
              </a:solidFill>
              <a:latin typeface="Times New Roman" pitchFamily="18" charset="0"/>
              <a:cs typeface="Times New Roman" pitchFamily="18" charset="0"/>
            </a:endParaRPr>
          </a:p>
        </p:txBody>
      </p:sp>
      <p:pic>
        <p:nvPicPr>
          <p:cNvPr id="4" name="Picture 2" descr="http://www4.alibris-static.com/isbn/9780826117250.gif"/>
          <p:cNvPicPr>
            <a:picLocks noGrp="1" noChangeAspect="1" noChangeArrowheads="1"/>
          </p:cNvPicPr>
          <p:nvPr>
            <p:ph idx="1"/>
          </p:nvPr>
        </p:nvPicPr>
        <p:blipFill>
          <a:blip r:embed="rId3" cstate="print"/>
          <a:stretch>
            <a:fillRect/>
          </a:stretch>
        </p:blipFill>
        <p:spPr bwMode="auto">
          <a:xfrm>
            <a:off x="5334000" y="1219200"/>
            <a:ext cx="3352800" cy="5404945"/>
          </a:xfrm>
          <a:prstGeom prst="rect">
            <a:avLst/>
          </a:prstGeom>
          <a:noFill/>
        </p:spPr>
      </p:pic>
      <p:sp>
        <p:nvSpPr>
          <p:cNvPr id="5" name="TextBox 4"/>
          <p:cNvSpPr txBox="1"/>
          <p:nvPr/>
        </p:nvSpPr>
        <p:spPr>
          <a:xfrm>
            <a:off x="533400" y="2286000"/>
            <a:ext cx="4876800" cy="1384995"/>
          </a:xfrm>
          <a:prstGeom prst="rect">
            <a:avLst/>
          </a:prstGeom>
          <a:noFill/>
        </p:spPr>
        <p:txBody>
          <a:bodyPr wrap="square" rtlCol="0">
            <a:spAutoFit/>
          </a:bodyPr>
          <a:lstStyle/>
          <a:p>
            <a:pPr marL="457200" indent="-457200">
              <a:buFont typeface="Arial"/>
              <a:buChar char="•"/>
            </a:pPr>
            <a:r>
              <a:rPr lang="en-US" sz="2800" dirty="0" smtClean="0">
                <a:latin typeface="Times New Roman" pitchFamily="18" charset="0"/>
                <a:cs typeface="Times New Roman" pitchFamily="18" charset="0"/>
              </a:rPr>
              <a:t>In </a:t>
            </a:r>
            <a:r>
              <a:rPr lang="en-US" sz="2800" dirty="0" smtClean="0">
                <a:latin typeface="Times New Roman" pitchFamily="18" charset="0"/>
                <a:cs typeface="Times New Roman" pitchFamily="18" charset="0"/>
              </a:rPr>
              <a:t>1958, Orem started working on the self-care </a:t>
            </a:r>
            <a:r>
              <a:rPr lang="en-US" sz="2800" dirty="0" smtClean="0">
                <a:latin typeface="Times New Roman" pitchFamily="18" charset="0"/>
                <a:cs typeface="Times New Roman" pitchFamily="18" charset="0"/>
              </a:rPr>
              <a:t>theory.</a:t>
            </a:r>
            <a:endParaRPr lang="en-US" sz="2800" dirty="0">
              <a:latin typeface="Times New Roman" pitchFamily="18" charset="0"/>
              <a:cs typeface="Times New Roman" pitchFamily="18" charset="0"/>
            </a:endParaRPr>
          </a:p>
        </p:txBody>
      </p:sp>
      <p:sp>
        <p:nvSpPr>
          <p:cNvPr id="6" name="TextBox 5"/>
          <p:cNvSpPr txBox="1"/>
          <p:nvPr/>
        </p:nvSpPr>
        <p:spPr>
          <a:xfrm>
            <a:off x="533400" y="4114800"/>
            <a:ext cx="4495800" cy="875111"/>
          </a:xfrm>
          <a:prstGeom prst="rect">
            <a:avLst/>
          </a:prstGeom>
          <a:noFill/>
        </p:spPr>
        <p:txBody>
          <a:bodyPr wrap="square" rtlCol="0">
            <a:spAutoFit/>
          </a:bodyPr>
          <a:lstStyle/>
          <a:p>
            <a:pPr marL="457200" indent="-457200">
              <a:lnSpc>
                <a:spcPct val="90000"/>
              </a:lnSpc>
              <a:buFont typeface="Arial"/>
              <a:buChar char="•"/>
            </a:pPr>
            <a:r>
              <a:rPr lang="en-US" sz="2800" dirty="0" smtClean="0">
                <a:latin typeface="Times New Roman" pitchFamily="18" charset="0"/>
                <a:cs typeface="Times New Roman" pitchFamily="18" charset="0"/>
              </a:rPr>
              <a:t>She worked in many different areas </a:t>
            </a:r>
            <a:r>
              <a:rPr lang="en-US" sz="2800" dirty="0" smtClean="0">
                <a:latin typeface="Times New Roman" pitchFamily="18" charset="0"/>
                <a:cs typeface="Times New Roman" pitchFamily="18" charset="0"/>
              </a:rPr>
              <a:t>of nursing.</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5943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a:t>
            </a:r>
            <a:endParaRPr lang="en-US" sz="3200" dirty="0">
              <a:latin typeface="Times New Roman" pitchFamily="18" charset="0"/>
              <a:cs typeface="Times New Roman" pitchFamily="18" charset="0"/>
            </a:endParaRPr>
          </a:p>
        </p:txBody>
      </p:sp>
      <p:sp>
        <p:nvSpPr>
          <p:cNvPr id="4" name="TextBox 3"/>
          <p:cNvSpPr txBox="1"/>
          <p:nvPr/>
        </p:nvSpPr>
        <p:spPr>
          <a:xfrm>
            <a:off x="533400" y="1524000"/>
            <a:ext cx="8153400" cy="2862322"/>
          </a:xfrm>
          <a:prstGeom prst="rect">
            <a:avLst/>
          </a:prstGeom>
          <a:noFill/>
        </p:spPr>
        <p:txBody>
          <a:bodyPr wrap="square" rtlCol="0">
            <a:spAutoFit/>
          </a:bodyPr>
          <a:lstStyle/>
          <a:p>
            <a:pPr>
              <a:buFont typeface="Arial" pitchFamily="34" charset="0"/>
              <a:buChar char="•"/>
            </a:pPr>
            <a:r>
              <a:rPr lang="en-US" dirty="0" smtClean="0">
                <a:latin typeface="Times New Roman"/>
                <a:cs typeface="Times New Roman"/>
              </a:rPr>
              <a:t>Experience</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Indiana State Board of Health and goals</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Dean and Professor</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Concept of Nursing  </a:t>
            </a:r>
            <a:br>
              <a:rPr lang="en-US" dirty="0" smtClean="0">
                <a:latin typeface="Times New Roman"/>
                <a:cs typeface="Times New Roman"/>
              </a:rPr>
            </a:br>
            <a:endParaRPr lang="en-US" dirty="0" smtClean="0">
              <a:latin typeface="Times New Roman"/>
              <a:cs typeface="Times New Roman"/>
            </a:endParaRP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9144000" cy="4431983"/>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There are three key concepts to the self care deficit theory which are the theory of self-care, theory of self-care deficit , and the theory of nursing system.</a:t>
            </a:r>
          </a:p>
          <a:p>
            <a:pPr>
              <a:buFont typeface="Arial" pitchFamily="34" charset="0"/>
              <a:buChar char="•"/>
            </a:pPr>
            <a:r>
              <a:rPr lang="en-US" sz="2400" dirty="0" smtClean="0">
                <a:latin typeface="Times New Roman" pitchFamily="18" charset="0"/>
                <a:cs typeface="Times New Roman" pitchFamily="18" charset="0"/>
              </a:rPr>
              <a:t>The Self -care theory states that self-care is learned behaviors that individuals initiate and perform on their own behalf to maintain life, health, and well-being.</a:t>
            </a:r>
          </a:p>
          <a:p>
            <a:pPr>
              <a:buFont typeface="Arial" pitchFamily="34" charset="0"/>
              <a:buChar char="•"/>
            </a:pPr>
            <a:r>
              <a:rPr lang="en-US" sz="2400" dirty="0" smtClean="0">
                <a:latin typeface="Times New Roman" pitchFamily="18" charset="0"/>
                <a:cs typeface="Times New Roman" pitchFamily="18" charset="0"/>
              </a:rPr>
              <a:t>Self-care deficit theory states that people benefit from nursing because they have health-related limitations in providing self-care.</a:t>
            </a:r>
          </a:p>
          <a:p>
            <a:pPr>
              <a:buFont typeface="Arial" pitchFamily="34" charset="0"/>
              <a:buChar char="•"/>
            </a:pPr>
            <a:r>
              <a:rPr lang="en-US" sz="2400" dirty="0" smtClean="0">
                <a:latin typeface="Times New Roman" pitchFamily="18" charset="0"/>
                <a:cs typeface="Times New Roman" pitchFamily="18" charset="0"/>
              </a:rPr>
              <a:t>Nursing system theory suggests that nursing systems form when nurses prescribe, design, and provide nursing that relates the individual's self-care capabilities and meets therapeutic self-care requirements.</a:t>
            </a:r>
          </a:p>
          <a:p>
            <a:endParaRPr lang="en-US" dirty="0"/>
          </a:p>
        </p:txBody>
      </p:sp>
      <p:pic>
        <p:nvPicPr>
          <p:cNvPr id="1028" name="Picture 4" descr="http://2.bp.blogspot.com/_c2VIUh4psKE/TE0R4v-UPFI/AAAAAAAAAZI/UDJqj76t5tY/s400/orem06.jpg"/>
          <p:cNvPicPr>
            <a:picLocks noChangeAspect="1" noChangeArrowheads="1"/>
          </p:cNvPicPr>
          <p:nvPr/>
        </p:nvPicPr>
        <p:blipFill>
          <a:blip r:embed="rId2" cstate="print"/>
          <a:srcRect/>
          <a:stretch>
            <a:fillRect/>
          </a:stretch>
        </p:blipFill>
        <p:spPr bwMode="auto">
          <a:xfrm>
            <a:off x="1752600" y="0"/>
            <a:ext cx="6096000" cy="198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7543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 Continued</a:t>
            </a:r>
            <a:endParaRPr lang="en-US" sz="3200" dirty="0">
              <a:latin typeface="Times New Roman" pitchFamily="18" charset="0"/>
              <a:cs typeface="Times New Roman" pitchFamily="18" charset="0"/>
            </a:endParaRPr>
          </a:p>
        </p:txBody>
      </p:sp>
      <p:sp>
        <p:nvSpPr>
          <p:cNvPr id="4" name="TextBox 3"/>
          <p:cNvSpPr txBox="1"/>
          <p:nvPr/>
        </p:nvSpPr>
        <p:spPr>
          <a:xfrm>
            <a:off x="609600" y="1295400"/>
            <a:ext cx="8153400" cy="4647426"/>
          </a:xfrm>
          <a:prstGeom prst="rect">
            <a:avLst/>
          </a:prstGeom>
          <a:noFill/>
        </p:spPr>
        <p:txBody>
          <a:bodyPr wrap="square" rtlCol="0">
            <a:spAutoFit/>
          </a:bodyPr>
          <a:lstStyle/>
          <a:p>
            <a:pPr>
              <a:buFont typeface="Arial" pitchFamily="34" charset="0"/>
              <a:buChar char="•"/>
            </a:pPr>
            <a:r>
              <a:rPr lang="en-US" sz="2000" dirty="0" smtClean="0">
                <a:latin typeface="Times New Roman" pitchFamily="18" charset="0"/>
                <a:cs typeface="Times New Roman" pitchFamily="18" charset="0"/>
              </a:rPr>
              <a:t>There are three main components to the Self-care nursing model, the compensatory system, the partial compensatory system and the educative-developmental system. </a:t>
            </a:r>
          </a:p>
          <a:p>
            <a:pPr>
              <a:buFont typeface="Arial" pitchFamily="34" charset="0"/>
              <a:buChar char="•"/>
            </a:pPr>
            <a:r>
              <a:rPr lang="en-US" sz="2000" dirty="0" smtClean="0">
                <a:latin typeface="Times New Roman" pitchFamily="18" charset="0"/>
                <a:cs typeface="Times New Roman" pitchFamily="18" charset="0"/>
              </a:rPr>
              <a:t>The Compensatory system is when the nurse provides total care for the patient. This patient cannot do anything for them self. The nurse is necessary for survival of the patient because the patient is totally independent.</a:t>
            </a:r>
          </a:p>
          <a:p>
            <a:pPr>
              <a:buFont typeface="Arial" pitchFamily="34" charset="0"/>
              <a:buChar char="•"/>
            </a:pPr>
            <a:r>
              <a:rPr lang="en-US" sz="2000" dirty="0" smtClean="0">
                <a:latin typeface="Times New Roman" pitchFamily="18" charset="0"/>
                <a:cs typeface="Times New Roman" pitchFamily="18" charset="0"/>
              </a:rPr>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a:buFont typeface="Arial" pitchFamily="34" charset="0"/>
              <a:buChar char="•"/>
            </a:pPr>
            <a:r>
              <a:rPr lang="en-US" sz="2000" dirty="0" smtClean="0">
                <a:latin typeface="Times New Roman" pitchFamily="18" charset="0"/>
                <a:cs typeface="Times New Roman" pitchFamily="18" charset="0"/>
              </a:rPr>
              <a:t>The third of Orem’s systems is the Educative-developmental system. The patient has total control over their health; the nurse just assists with education and promoting  better health care practices.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Theor</a:t>
            </a:r>
            <a:r>
              <a:rPr lang="en-US" sz="5000" dirty="0" err="1" smtClean="0">
                <a:solidFill>
                  <a:schemeClr val="tx2"/>
                </a:solidFill>
                <a:latin typeface="Times New Roman" pitchFamily="18" charset="0"/>
                <a:ea typeface="+mj-ea"/>
                <a:cs typeface="Times New Roman" pitchFamily="18" charset="0"/>
              </a:rPr>
              <a:t>y’s</a:t>
            </a:r>
            <a:r>
              <a:rPr lang="en-US" sz="5000" dirty="0" smtClean="0">
                <a:solidFill>
                  <a:schemeClr val="tx2"/>
                </a:solidFill>
                <a:latin typeface="Times New Roman" pitchFamily="18" charset="0"/>
                <a:ea typeface="+mj-ea"/>
                <a:cs typeface="Times New Roman" pitchFamily="18" charset="0"/>
              </a:rPr>
              <a:t> implementation in nursing practice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80772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theory’s implementation is broken down into a progression of three steps:</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Diagnostic</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731520" lvl="1" indent="-274320">
              <a:spcBef>
                <a:spcPct val="20000"/>
              </a:spcBef>
              <a:buClr>
                <a:schemeClr val="accent3"/>
              </a:buClr>
              <a:buSzPct val="95000"/>
              <a:buFont typeface="Wingdings 2"/>
              <a:buChar char=""/>
            </a:pPr>
            <a:r>
              <a:rPr lang="en-US" sz="2600" noProof="0" dirty="0" smtClean="0">
                <a:latin typeface="Times New Roman" pitchFamily="18" charset="0"/>
                <a:cs typeface="Times New Roman" pitchFamily="18" charset="0"/>
              </a:rPr>
              <a:t>Prescriptive </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Regulatory</a:t>
            </a:r>
            <a:r>
              <a:rPr kumimoji="0" lang="en-US" sz="2600" b="0" i="0" u="none" strike="noStrike" kern="1200" cap="none" spc="0" normalizeH="0" dirty="0" smtClean="0">
                <a:ln>
                  <a:noFill/>
                </a:ln>
                <a:solidFill>
                  <a:schemeClr val="tx1"/>
                </a:solidFill>
                <a:effectLst/>
                <a:uLnTx/>
                <a:uFillTx/>
                <a:latin typeface="Times New Roman" pitchFamily="18" charset="0"/>
                <a:cs typeface="Times New Roman" pitchFamily="18" charset="0"/>
              </a:rPr>
              <a:t>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Diagnostic</a:t>
            </a:r>
            <a:r>
              <a:rPr kumimoji="0" lang="en-US" sz="5000" b="0" i="0" u="none" strike="noStrike" kern="1200" cap="none" spc="0" normalizeH="0" noProof="0" dirty="0" smtClean="0">
                <a:ln>
                  <a:noFill/>
                </a:ln>
                <a:solidFill>
                  <a:schemeClr val="tx2"/>
                </a:solidFill>
                <a:effectLst/>
                <a:uLnTx/>
                <a:uFillTx/>
                <a:latin typeface="+mj-lt"/>
                <a:ea typeface="+mj-ea"/>
                <a:cs typeface="+mj-cs"/>
              </a:rPr>
              <a:t>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7244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First the nurse must evaluate the patient’s extent to provide their own self care.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Age, gender, developmental status, </a:t>
            </a:r>
            <a:r>
              <a:rPr lang="en-US" sz="2600" dirty="0" err="1" smtClean="0">
                <a:latin typeface="Times New Roman" pitchFamily="18" charset="0"/>
                <a:cs typeface="Times New Roman" pitchFamily="18" charset="0"/>
              </a:rPr>
              <a:t>sociocultural</a:t>
            </a:r>
            <a:r>
              <a:rPr lang="en-US" sz="2600" dirty="0" smtClean="0">
                <a:latin typeface="Times New Roman" pitchFamily="18" charset="0"/>
                <a:cs typeface="Times New Roman" pitchFamily="18" charset="0"/>
              </a:rPr>
              <a:t> and environmental factors are all considered in this evaluation.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If any area of self-care can’t be properly performed by the patient then this is considered a self-care deficit.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1027" name="Picture 3" descr="C:\Users\Katie\AppData\Local\Microsoft\Windows\Temporary Internet Files\Content.IE5\P6DTJ3H5\MC900233036[1].wmf"/>
          <p:cNvPicPr>
            <a:picLocks noChangeAspect="1" noChangeArrowheads="1"/>
          </p:cNvPicPr>
          <p:nvPr/>
        </p:nvPicPr>
        <p:blipFill>
          <a:blip r:embed="rId2" cstate="print"/>
          <a:srcRect/>
          <a:stretch>
            <a:fillRect/>
          </a:stretch>
        </p:blipFill>
        <p:spPr bwMode="auto">
          <a:xfrm>
            <a:off x="5410200" y="1828800"/>
            <a:ext cx="3420942"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rgbClr val="FFFFFF"/>
      </a:lt1>
      <a:dk2>
        <a:srgbClr val="00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583</TotalTime>
  <Words>1375</Words>
  <Application>Microsoft Macintosh PowerPoint</Application>
  <PresentationFormat>On-screen Show (4:3)</PresentationFormat>
  <Paragraphs>92</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Dorothea Orem 1914-2007</vt:lpstr>
      <vt:lpstr>Early in Her Life</vt:lpstr>
      <vt:lpstr>Education</vt:lpstr>
      <vt:lpstr>During her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Orem’s Theory</vt:lpstr>
      <vt:lpstr>Summary Continued</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Sigma Kappa Gamma Mu Chapter</cp:lastModifiedBy>
  <cp:revision>59</cp:revision>
  <dcterms:created xsi:type="dcterms:W3CDTF">2011-09-07T21:43:29Z</dcterms:created>
  <dcterms:modified xsi:type="dcterms:W3CDTF">2011-10-03T21:36:00Z</dcterms:modified>
</cp:coreProperties>
</file>