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65" r:id="rId7"/>
    <p:sldId id="264"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42" autoAdjust="0"/>
  </p:normalViewPr>
  <p:slideViewPr>
    <p:cSldViewPr>
      <p:cViewPr>
        <p:scale>
          <a:sx n="50" d="100"/>
          <a:sy n="50" d="100"/>
        </p:scale>
        <p:origin x="-1002" y="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ctr">
              <a:buNone/>
            </a:pPr>
            <a:r>
              <a:rPr lang="en-US" dirty="0" smtClean="0">
                <a:latin typeface="Times New Roman" pitchFamily="18" charset="0"/>
                <a:cs typeface="Times New Roman" pitchFamily="18" charset="0"/>
              </a:rPr>
              <a:t>Born in Baltimore, MD in 1914</a:t>
            </a:r>
          </a:p>
          <a:p>
            <a:pPr marL="0" indent="0" algn="ctr">
              <a:buNone/>
            </a:pPr>
            <a:r>
              <a:rPr lang="en-US" dirty="0" smtClean="0">
                <a:latin typeface="Times New Roman" pitchFamily="18" charset="0"/>
                <a:cs typeface="Times New Roman" pitchFamily="18" charset="0"/>
              </a:rPr>
              <a:t>-Youngest of two sisters</a:t>
            </a:r>
          </a:p>
          <a:p>
            <a:pPr marL="0" indent="0" algn="ctr">
              <a:buNone/>
            </a:pPr>
            <a:r>
              <a:rPr lang="en-US" dirty="0" smtClean="0">
                <a:latin typeface="Times New Roman" pitchFamily="18" charset="0"/>
                <a:cs typeface="Times New Roman" pitchFamily="18" charset="0"/>
              </a:rPr>
              <a:t>- Father was construction worker and Mother as a house mother/wife</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(Dead poets,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jstor.org.proxy.lakeland.cc.il.us:2048/stable/347005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40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371600"/>
            <a:ext cx="5257800" cy="5257800"/>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latin typeface="Times New Roman" pitchFamily="18" charset="0"/>
                <a:cs typeface="Times New Roman" pitchFamily="18" charset="0"/>
              </a:rPr>
              <a:t>In this stage, the nurse develops a plan of how to attend to these self-care deficits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a:t>
            </a:r>
          </a:p>
          <a:p>
            <a:pPr marL="731520" lvl="1" indent="-274320">
              <a:spcBef>
                <a:spcPct val="20000"/>
              </a:spcBef>
              <a:buClr>
                <a:schemeClr val="accent3"/>
              </a:buClr>
              <a:buSzPct val="95000"/>
              <a:buFont typeface="Wingdings 2"/>
              <a:buChar char=""/>
            </a:pPr>
            <a:r>
              <a:rPr lang="en-US" sz="2600" baseline="0" dirty="0" smtClean="0">
                <a:latin typeface="Times New Roman" pitchFamily="18" charset="0"/>
                <a:cs typeface="Times New Roman" pitchFamily="18" charset="0"/>
              </a:rPr>
              <a:t>This may include just educating the patient in how to attend</a:t>
            </a:r>
            <a:r>
              <a:rPr lang="en-US" sz="2600" dirty="0" smtClean="0">
                <a:latin typeface="Times New Roman" pitchFamily="18" charset="0"/>
                <a:cs typeface="Times New Roman" pitchFamily="18" charset="0"/>
              </a:rPr>
              <a:t> to these self-care deficits or the nurse actually attending to these self-care deficits because the patient is just simply not able.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latin typeface="Times New Roman" pitchFamily="18" charset="0"/>
                <a:cs typeface="Times New Roman" pitchFamily="18" charset="0"/>
              </a:rPr>
              <a:t>The nurse then develops a specific plan of care for these needs to be met  and implements this plan.</a:t>
            </a:r>
          </a:p>
        </p:txBody>
      </p:sp>
      <p:pic>
        <p:nvPicPr>
          <p:cNvPr id="2051" name="Picture 3" descr="C:\Users\Katie\AppData\Local\Microsoft\Windows\Temporary Internet Files\Content.IE5\P6DTJ3H5\MC900291990[1].wmf"/>
          <p:cNvPicPr>
            <a:picLocks noChangeAspect="1" noChangeArrowheads="1"/>
          </p:cNvPicPr>
          <p:nvPr/>
        </p:nvPicPr>
        <p:blipFill>
          <a:blip r:embed="rId2"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44958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step is the actual implementation of the assistance with self-care </a:t>
            </a:r>
          </a:p>
          <a:p>
            <a:pPr marL="731520" lvl="1" indent="-274320">
              <a:spcBef>
                <a:spcPct val="20000"/>
              </a:spcBef>
              <a:buClr>
                <a:schemeClr val="accent3"/>
              </a:buClr>
              <a:buSzPct val="95000"/>
              <a:buFont typeface="Wingdings 2"/>
              <a:buChar char=""/>
            </a:pPr>
            <a:r>
              <a:rPr lang="en-US" sz="2600" dirty="0" smtClean="0">
                <a:latin typeface="Times New Roman" pitchFamily="18" charset="0"/>
                <a:cs typeface="Times New Roman" pitchFamily="18" charset="0"/>
              </a:rPr>
              <a:t>In some cases the patient would be performing their own self care correctly</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2"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a:t>
            </a:r>
            <a:r>
              <a:rPr lang="en-US" dirty="0" smtClean="0">
                <a:latin typeface="Times New Roman" pitchFamily="18" charset="0"/>
                <a:cs typeface="Times New Roman" pitchFamily="18" charset="0"/>
              </a:rPr>
              <a:t>deficient theory)</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nurses </a:t>
            </a:r>
            <a:r>
              <a:rPr lang="en-US" dirty="0" smtClean="0">
                <a:latin typeface="Times New Roman" pitchFamily="18" charset="0"/>
                <a:cs typeface="Times New Roman" pitchFamily="18" charset="0"/>
              </a:rPr>
              <a:t>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a:t>
            </a:r>
            <a:r>
              <a:rPr lang="en-US" dirty="0" smtClean="0">
                <a:latin typeface="Times New Roman" pitchFamily="18" charset="0"/>
                <a:cs typeface="Times New Roman" pitchFamily="18" charset="0"/>
              </a:rPr>
              <a:t>systems.</a:t>
            </a:r>
          </a:p>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457200"/>
            <a:ext cx="8458200" cy="6400800"/>
          </a:xfrm>
        </p:spPr>
        <p:txBody>
          <a:bodyPr>
            <a:noAutofit/>
          </a:bodyPr>
          <a:lstStyle/>
          <a:p>
            <a:pPr>
              <a:lnSpc>
                <a:spcPct val="200000"/>
              </a:lnSpc>
              <a:spcBef>
                <a:spcPts val="1000"/>
              </a:spcBef>
              <a:spcAft>
                <a:spcPts val="1000"/>
              </a:spcAft>
              <a:buNone/>
            </a:pPr>
            <a:r>
              <a:rPr lang="en-US" sz="1200" dirty="0" smtClean="0">
                <a:latin typeface="Times New Roman" pitchFamily="18" charset="0"/>
                <a:cs typeface="Times New Roman" pitchFamily="18" charset="0"/>
              </a:rPr>
              <a:t>Bromley</a:t>
            </a:r>
            <a:r>
              <a:rPr lang="en-US" sz="1200" dirty="0" smtClean="0">
                <a:latin typeface="Times New Roman" pitchFamily="18" charset="0"/>
                <a:cs typeface="Times New Roman" pitchFamily="18" charset="0"/>
              </a:rPr>
              <a:t>, B. (1980).Applying Orem's self-care theory in </a:t>
            </a:r>
            <a:r>
              <a:rPr lang="en-US" sz="1200" dirty="0" err="1" smtClean="0">
                <a:latin typeface="Times New Roman" pitchFamily="18" charset="0"/>
                <a:cs typeface="Times New Roman" pitchFamily="18" charset="0"/>
              </a:rPr>
              <a:t>enterostomal</a:t>
            </a:r>
            <a:r>
              <a:rPr lang="en-US" sz="1200" dirty="0" smtClean="0">
                <a:latin typeface="Times New Roman" pitchFamily="18" charset="0"/>
                <a:cs typeface="Times New Roman" pitchFamily="18" charset="0"/>
              </a:rPr>
              <a:t> therapy, </a:t>
            </a:r>
            <a:r>
              <a:rPr lang="en-US" sz="1200" i="1" dirty="0" smtClean="0">
                <a:latin typeface="Times New Roman" pitchFamily="18" charset="0"/>
                <a:cs typeface="Times New Roman" pitchFamily="18" charset="0"/>
              </a:rPr>
              <a:t>American journal of nursing. </a:t>
            </a:r>
            <a:r>
              <a:rPr lang="en-US" sz="1200" dirty="0" smtClean="0">
                <a:latin typeface="Times New Roman" pitchFamily="18" charset="0"/>
                <a:cs typeface="Times New Roman" pitchFamily="18" charset="0"/>
              </a:rPr>
              <a:t>80.2, 245-249. Retrieved from </a:t>
            </a:r>
            <a:r>
              <a:rPr lang="en-US" sz="1200" dirty="0" smtClean="0">
                <a:latin typeface="Times New Roman" pitchFamily="18" charset="0"/>
                <a:cs typeface="Times New Roman" pitchFamily="18" charset="0"/>
                <a:hlinkClick r:id="rId3"/>
              </a:rPr>
              <a:t>http://www.jstor.org.proxy.lakeland.cc.il.us:2048/stable/3470054 </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Clark</a:t>
            </a:r>
            <a:r>
              <a:rPr lang="en-US" sz="1200" dirty="0" smtClean="0">
                <a:latin typeface="Times New Roman" pitchFamily="18" charset="0"/>
                <a:cs typeface="Times New Roman" pitchFamily="18" charset="0"/>
              </a:rPr>
              <a:t>, M.D.(1986). Application of Orem’s theory of self-care : A case study. </a:t>
            </a:r>
            <a:r>
              <a:rPr lang="en-US" sz="1200" i="1" dirty="0" smtClean="0">
                <a:latin typeface="Times New Roman" pitchFamily="18" charset="0"/>
                <a:cs typeface="Times New Roman" pitchFamily="18" charset="0"/>
              </a:rPr>
              <a:t>Journal of </a:t>
            </a:r>
            <a:r>
              <a:rPr lang="en-US" sz="1200" i="1" dirty="0" smtClean="0">
                <a:latin typeface="Times New Roman" pitchFamily="18" charset="0"/>
                <a:cs typeface="Times New Roman" pitchFamily="18" charset="0"/>
              </a:rPr>
              <a:t>community </a:t>
            </a:r>
            <a:r>
              <a:rPr lang="en-US" sz="1200" i="1" dirty="0" smtClean="0">
                <a:latin typeface="Times New Roman" pitchFamily="18" charset="0"/>
                <a:cs typeface="Times New Roman" pitchFamily="18" charset="0"/>
              </a:rPr>
              <a:t>h</a:t>
            </a:r>
            <a:r>
              <a:rPr lang="en-US" sz="1200" i="1" dirty="0" smtClean="0">
                <a:latin typeface="Times New Roman" pitchFamily="18" charset="0"/>
                <a:cs typeface="Times New Roman" pitchFamily="18" charset="0"/>
              </a:rPr>
              <a:t>ealth </a:t>
            </a:r>
            <a:r>
              <a:rPr lang="en-US" sz="1200" i="1" dirty="0" smtClean="0">
                <a:latin typeface="Times New Roman" pitchFamily="18" charset="0"/>
                <a:cs typeface="Times New Roman" pitchFamily="18" charset="0"/>
              </a:rPr>
              <a:t>n</a:t>
            </a:r>
            <a:r>
              <a:rPr lang="en-US" sz="1200" i="1" dirty="0" smtClean="0">
                <a:latin typeface="Times New Roman" pitchFamily="18" charset="0"/>
                <a:cs typeface="Times New Roman" pitchFamily="18" charset="0"/>
              </a:rPr>
              <a:t>ursing</a:t>
            </a:r>
            <a:r>
              <a:rPr lang="en-US" sz="1200" dirty="0" smtClean="0">
                <a:latin typeface="Times New Roman" pitchFamily="18" charset="0"/>
                <a:cs typeface="Times New Roman" pitchFamily="18" charset="0"/>
              </a:rPr>
              <a:t>, 3.3, 127-135.Retreived from </a:t>
            </a:r>
            <a:r>
              <a:rPr lang="en-US" sz="1200" dirty="0" smtClean="0">
                <a:latin typeface="Times New Roman" pitchFamily="18" charset="0"/>
                <a:cs typeface="Times New Roman" pitchFamily="18" charset="0"/>
                <a:hlinkClick r:id="rId4"/>
              </a:rPr>
              <a:t>http</a:t>
            </a:r>
            <a:r>
              <a:rPr lang="en-US" sz="1200" dirty="0" smtClean="0">
                <a:latin typeface="Times New Roman" pitchFamily="18" charset="0"/>
                <a:cs typeface="Times New Roman" pitchFamily="18" charset="0"/>
                <a:hlinkClick r:id="rId4"/>
              </a:rPr>
              <a:t>://</a:t>
            </a:r>
            <a:r>
              <a:rPr lang="en-US" sz="1200" dirty="0" smtClean="0">
                <a:latin typeface="Times New Roman" pitchFamily="18" charset="0"/>
                <a:cs typeface="Times New Roman" pitchFamily="18" charset="0"/>
                <a:hlinkClick r:id="rId4"/>
              </a:rPr>
              <a:t>www.jstor.org.proxy.lakeland.cc.il.us:2048/stable/3427521</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Chitty, K. K., &amp; Black, B. P. (2011). </a:t>
            </a:r>
            <a:r>
              <a:rPr lang="en-US" sz="1200" i="1" dirty="0" smtClean="0">
                <a:latin typeface="Times New Roman" pitchFamily="18" charset="0"/>
                <a:cs typeface="Times New Roman" pitchFamily="18" charset="0"/>
              </a:rPr>
              <a:t>Professional nursing: Concepts &amp; </a:t>
            </a:r>
            <a:r>
              <a:rPr lang="en-US" sz="1200" i="1" dirty="0" smtClean="0">
                <a:latin typeface="Times New Roman" pitchFamily="18" charset="0"/>
                <a:cs typeface="Times New Roman" pitchFamily="18" charset="0"/>
              </a:rPr>
              <a:t>challenges</a:t>
            </a:r>
            <a:r>
              <a:rPr lang="en-US" sz="1200" dirty="0" smtClean="0">
                <a:latin typeface="Times New Roman" pitchFamily="18" charset="0"/>
                <a:cs typeface="Times New Roman" pitchFamily="18" charset="0"/>
              </a:rPr>
              <a:t>. (pp. 311). Maryland Heights, MO: Saunders </a:t>
            </a:r>
            <a:r>
              <a:rPr lang="en-US" sz="1200" dirty="0" smtClean="0">
                <a:latin typeface="Times New Roman" pitchFamily="18" charset="0"/>
                <a:cs typeface="Times New Roman" pitchFamily="18" charset="0"/>
              </a:rPr>
              <a:t>Elsevier.</a:t>
            </a:r>
          </a:p>
          <a:p>
            <a:pPr>
              <a:lnSpc>
                <a:spcPct val="200000"/>
              </a:lnSpc>
              <a:spcBef>
                <a:spcPts val="1000"/>
              </a:spcBef>
              <a:spcAft>
                <a:spcPts val="1000"/>
              </a:spcAft>
              <a:buNone/>
            </a:pPr>
            <a:r>
              <a:rPr lang="en-US" sz="1200" dirty="0" smtClean="0">
                <a:latin typeface="Times New Roman" pitchFamily="18" charset="0"/>
                <a:cs typeface="Times New Roman" pitchFamily="18" charset="0"/>
              </a:rPr>
              <a:t>Pearson</a:t>
            </a:r>
            <a:r>
              <a:rPr lang="en-US" sz="1200" dirty="0" smtClean="0">
                <a:latin typeface="Times New Roman" pitchFamily="18" charset="0"/>
                <a:cs typeface="Times New Roman" pitchFamily="18" charset="0"/>
              </a:rPr>
              <a:t>, A. (</a:t>
            </a:r>
            <a:r>
              <a:rPr lang="en-US" sz="1200" dirty="0" smtClean="0">
                <a:latin typeface="Times New Roman" pitchFamily="18" charset="0"/>
                <a:cs typeface="Times New Roman" pitchFamily="18" charset="0"/>
              </a:rPr>
              <a:t>2008). </a:t>
            </a:r>
            <a:r>
              <a:rPr lang="en-US" sz="1200" dirty="0" smtClean="0">
                <a:latin typeface="Times New Roman" pitchFamily="18" charset="0"/>
                <a:cs typeface="Times New Roman" pitchFamily="18" charset="0"/>
              </a:rPr>
              <a:t>Dead poets, nursing theorists and contemporary nursing </a:t>
            </a:r>
            <a:r>
              <a:rPr lang="en-US" sz="1200" dirty="0" smtClean="0">
                <a:latin typeface="Times New Roman" pitchFamily="18" charset="0"/>
                <a:cs typeface="Times New Roman" pitchFamily="18" charset="0"/>
              </a:rPr>
              <a:t>practice. </a:t>
            </a:r>
            <a:r>
              <a:rPr lang="en-US" sz="1200" i="1" dirty="0" smtClean="0">
                <a:latin typeface="Times New Roman" pitchFamily="18" charset="0"/>
                <a:cs typeface="Times New Roman" pitchFamily="18" charset="0"/>
              </a:rPr>
              <a:t>International </a:t>
            </a:r>
            <a:r>
              <a:rPr lang="en-US" sz="1200" i="1" dirty="0" smtClean="0">
                <a:latin typeface="Times New Roman" pitchFamily="18" charset="0"/>
                <a:cs typeface="Times New Roman" pitchFamily="18" charset="0"/>
              </a:rPr>
              <a:t>journal </a:t>
            </a:r>
            <a:r>
              <a:rPr lang="en-US" sz="1200" i="1" dirty="0" smtClean="0">
                <a:latin typeface="Times New Roman" pitchFamily="18" charset="0"/>
                <a:cs typeface="Times New Roman" pitchFamily="18" charset="0"/>
              </a:rPr>
              <a:t>of </a:t>
            </a:r>
            <a:r>
              <a:rPr lang="en-US" sz="1200" i="1" dirty="0" smtClean="0">
                <a:latin typeface="Times New Roman" pitchFamily="18" charset="0"/>
                <a:cs typeface="Times New Roman" pitchFamily="18" charset="0"/>
              </a:rPr>
              <a:t>nursing practice</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3, 1-2</a:t>
            </a:r>
            <a:r>
              <a:rPr lang="en-US" sz="1200" dirty="0" smtClean="0">
                <a:latin typeface="Times New Roman" pitchFamily="18" charset="0"/>
                <a:cs typeface="Times New Roman" pitchFamily="18" charset="0"/>
              </a:rPr>
              <a:t>. Retrieved </a:t>
            </a:r>
            <a:r>
              <a:rPr lang="en-US" sz="1200" dirty="0" smtClean="0">
                <a:latin typeface="Times New Roman" pitchFamily="18" charset="0"/>
                <a:cs typeface="Times New Roman" pitchFamily="18" charset="0"/>
              </a:rPr>
              <a:t>from </a:t>
            </a:r>
            <a:r>
              <a:rPr lang="en-US" sz="1200" dirty="0" smtClean="0">
                <a:latin typeface="Times New Roman" pitchFamily="18" charset="0"/>
                <a:cs typeface="Times New Roman" pitchFamily="18" charset="0"/>
                <a:hlinkClick r:id="rId5"/>
              </a:rPr>
              <a:t>http</a:t>
            </a:r>
            <a:r>
              <a:rPr lang="en-US" sz="1200" dirty="0" smtClean="0">
                <a:latin typeface="Times New Roman" pitchFamily="18" charset="0"/>
                <a:cs typeface="Times New Roman" pitchFamily="18" charset="0"/>
                <a:hlinkClick r:id="rId5"/>
              </a:rPr>
              <a:t>://</a:t>
            </a:r>
            <a:r>
              <a:rPr lang="en-US" sz="1200" dirty="0" smtClean="0">
                <a:latin typeface="Times New Roman" pitchFamily="18" charset="0"/>
                <a:cs typeface="Times New Roman" pitchFamily="18" charset="0"/>
                <a:hlinkClick r:id="rId5"/>
              </a:rPr>
              <a:t>web.ebscohost.com.proxy.lakeland.cc.il.us:2048/ehost/pdfviewer/pdfviewer?vid=3&amp;hid=15&amp;sid=74260344-5fbb-4e5f-9985-41167f0838a9%40sessionmgr13</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Dorothea </a:t>
            </a:r>
            <a:r>
              <a:rPr lang="en-US" sz="1200" dirty="0" smtClean="0">
                <a:latin typeface="Times New Roman" pitchFamily="18" charset="0"/>
                <a:cs typeface="Times New Roman" pitchFamily="18" charset="0"/>
              </a:rPr>
              <a:t>Orem's </a:t>
            </a:r>
            <a:r>
              <a:rPr lang="en-US" sz="1200" dirty="0" smtClean="0">
                <a:latin typeface="Times New Roman" pitchFamily="18" charset="0"/>
                <a:cs typeface="Times New Roman" pitchFamily="18" charset="0"/>
              </a:rPr>
              <a:t>self-care theory </a:t>
            </a:r>
            <a:r>
              <a:rPr lang="en-US" sz="1200" dirty="0" smtClean="0">
                <a:latin typeface="Times New Roman" pitchFamily="18" charset="0"/>
                <a:cs typeface="Times New Roman" pitchFamily="18" charset="0"/>
              </a:rPr>
              <a:t>(2010). </a:t>
            </a:r>
            <a:r>
              <a:rPr lang="en-US" sz="1200" i="1" dirty="0" smtClean="0">
                <a:latin typeface="Times New Roman" pitchFamily="18" charset="0"/>
                <a:cs typeface="Times New Roman" pitchFamily="18" charset="0"/>
              </a:rPr>
              <a:t>N</a:t>
            </a:r>
            <a:r>
              <a:rPr lang="en-US" sz="1200" i="1" dirty="0" smtClean="0">
                <a:latin typeface="Times New Roman" pitchFamily="18" charset="0"/>
                <a:cs typeface="Times New Roman" pitchFamily="18" charset="0"/>
              </a:rPr>
              <a:t>ursing </a:t>
            </a:r>
            <a:r>
              <a:rPr lang="en-US" sz="1200" i="1" dirty="0" smtClean="0">
                <a:latin typeface="Times New Roman" pitchFamily="18" charset="0"/>
                <a:cs typeface="Times New Roman" pitchFamily="18" charset="0"/>
              </a:rPr>
              <a:t>t</a:t>
            </a:r>
            <a:r>
              <a:rPr lang="en-US" sz="1200" i="1" dirty="0" smtClean="0">
                <a:latin typeface="Times New Roman" pitchFamily="18" charset="0"/>
                <a:cs typeface="Times New Roman" pitchFamily="18" charset="0"/>
              </a:rPr>
              <a:t>heories</a:t>
            </a:r>
            <a:r>
              <a:rPr lang="en-US" sz="1200" i="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Retrieved </a:t>
            </a:r>
            <a:r>
              <a:rPr lang="en-US" sz="1200" dirty="0" smtClean="0">
                <a:latin typeface="Times New Roman" pitchFamily="18" charset="0"/>
                <a:cs typeface="Times New Roman" pitchFamily="18" charset="0"/>
              </a:rPr>
              <a:t>from </a:t>
            </a:r>
            <a:r>
              <a:rPr lang="en-US" sz="1200" i="1" dirty="0" smtClean="0">
                <a:latin typeface="Times New Roman" pitchFamily="18" charset="0"/>
                <a:cs typeface="Times New Roman" pitchFamily="18" charset="0"/>
                <a:hlinkClick r:id="rId6"/>
              </a:rPr>
              <a:t>http://</a:t>
            </a:r>
            <a:r>
              <a:rPr lang="en-US" sz="1200" i="1" dirty="0" smtClean="0">
                <a:latin typeface="Times New Roman" pitchFamily="18" charset="0"/>
                <a:cs typeface="Times New Roman" pitchFamily="18" charset="0"/>
                <a:hlinkClick r:id="rId6"/>
              </a:rPr>
              <a:t>currentnursing.com/nursing_theory/self_care_deficit_theory.html</a:t>
            </a: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endParaRPr lang="en-US" sz="1200" dirty="0" smtClean="0">
              <a:latin typeface="Times New Roman" pitchFamily="18" charset="0"/>
              <a:cs typeface="Times New Roman" pitchFamily="18" charset="0"/>
            </a:endParaRP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Early in Her Life</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itchFamily="18" charset="0"/>
                <a:cs typeface="Times New Roman" pitchFamily="18" charset="0"/>
              </a:rPr>
              <a:t>-Born in Baltimore, MD in 1914</a:t>
            </a:r>
          </a:p>
          <a:p>
            <a:pPr marL="0" indent="0" algn="ctr">
              <a:buNone/>
            </a:pPr>
            <a:r>
              <a:rPr lang="en-US" dirty="0" smtClean="0">
                <a:latin typeface="Times New Roman" pitchFamily="18" charset="0"/>
                <a:cs typeface="Times New Roman" pitchFamily="18" charset="0"/>
              </a:rPr>
              <a:t>-Youngest of two sisters</a:t>
            </a:r>
          </a:p>
          <a:p>
            <a:pPr marL="0" indent="0" algn="ctr">
              <a:buNone/>
            </a:pPr>
            <a:r>
              <a:rPr lang="en-US" dirty="0" smtClean="0">
                <a:latin typeface="Times New Roman" pitchFamily="18" charset="0"/>
                <a:cs typeface="Times New Roman" pitchFamily="18" charset="0"/>
              </a:rPr>
              <a:t>- Father was construction worker and Mother as a house mother/wife</a:t>
            </a:r>
          </a:p>
        </p:txBody>
      </p:sp>
      <p:pic>
        <p:nvPicPr>
          <p:cNvPr id="2050" name="Picture 2" descr="C:\Users\Greg Janes\AppData\Local\Microsoft\Windows\Temporary Internet Files\Content.IE5\ECG4P28L\MP900439446[1].jpg"/>
          <p:cNvPicPr>
            <a:picLocks noChangeAspect="1" noChangeArrowheads="1"/>
          </p:cNvPicPr>
          <p:nvPr/>
        </p:nvPicPr>
        <p:blipFill>
          <a:blip r:embed="rId3" cstate="print"/>
          <a:srcRect/>
          <a:stretch>
            <a:fillRect/>
          </a:stretch>
        </p:blipFill>
        <p:spPr bwMode="auto">
          <a:xfrm>
            <a:off x="2743200" y="4038600"/>
            <a:ext cx="3810000" cy="2517321"/>
          </a:xfrm>
          <a:prstGeom prst="rect">
            <a:avLst/>
          </a:prstGeom>
          <a:noFill/>
        </p:spPr>
      </p:pic>
    </p:spTree>
    <p:extLst>
      <p:ext uri="{BB962C8B-B14F-4D97-AF65-F5344CB8AC3E}">
        <p14:creationId xmlns:p14="http://schemas.microsoft.com/office/powerpoint/2010/main" xmlns=""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676400"/>
            <a:ext cx="5486400" cy="4800600"/>
          </a:xfrm>
        </p:spPr>
        <p:txBody>
          <a:bodyPr>
            <a:normAutofit/>
          </a:bodyPr>
          <a:lstStyle/>
          <a:p>
            <a:r>
              <a:rPr lang="en-US" dirty="0" smtClean="0">
                <a:latin typeface="Times New Roman" pitchFamily="18" charset="0"/>
                <a:cs typeface="Times New Roman" pitchFamily="18" charset="0"/>
              </a:rPr>
              <a:t>Received degrees in BSN Ed. And MSN Ed. at Catholic University of America in Washington DC</a:t>
            </a:r>
          </a:p>
          <a:p>
            <a:r>
              <a:rPr lang="en-US" dirty="0" smtClean="0">
                <a:latin typeface="Times New Roman" pitchFamily="18" charset="0"/>
                <a:cs typeface="Times New Roman" pitchFamily="18" charset="0"/>
              </a:rPr>
              <a:t>Went on to finish her Doctor of Humane Letters at Illinois Wesleyan</a:t>
            </a:r>
          </a:p>
          <a:p>
            <a:r>
              <a:rPr lang="en-US" dirty="0" smtClean="0">
                <a:latin typeface="Times New Roman" pitchFamily="18" charset="0"/>
                <a:cs typeface="Times New Roman" pitchFamily="18" charset="0"/>
              </a:rPr>
              <a:t>Graduated from University of Missouri in Columbia as a Doctor </a:t>
            </a:r>
            <a:r>
              <a:rPr lang="en-US" dirty="0" err="1" smtClean="0">
                <a:latin typeface="Times New Roman" pitchFamily="18" charset="0"/>
                <a:cs typeface="Times New Roman" pitchFamily="18" charset="0"/>
              </a:rPr>
              <a:t>Honoris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Causae</a:t>
            </a:r>
            <a:r>
              <a:rPr lang="en-US"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xmlns=""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Later in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2" cstate="print"/>
          <a:stretch>
            <a:fillRect/>
          </a:stretch>
        </p:blipFill>
        <p:spPr bwMode="auto">
          <a:xfrm>
            <a:off x="6019800" y="1905000"/>
            <a:ext cx="2221617" cy="3581400"/>
          </a:xfrm>
          <a:prstGeom prst="rect">
            <a:avLst/>
          </a:prstGeom>
          <a:noFill/>
        </p:spPr>
      </p:pic>
      <p:sp>
        <p:nvSpPr>
          <p:cNvPr id="5" name="TextBox 4"/>
          <p:cNvSpPr txBox="1"/>
          <p:nvPr/>
        </p:nvSpPr>
        <p:spPr>
          <a:xfrm>
            <a:off x="533400" y="2286000"/>
            <a:ext cx="4876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609600" y="4114800"/>
            <a:ext cx="4495800" cy="1643527"/>
          </a:xfrm>
          <a:prstGeom prst="rect">
            <a:avLst/>
          </a:prstGeom>
          <a:noFill/>
        </p:spPr>
        <p:txBody>
          <a:bodyPr wrap="square" rtlCol="0">
            <a:spAutoFit/>
          </a:bodyPr>
          <a:lstStyle/>
          <a:p>
            <a:pPr>
              <a:lnSpc>
                <a:spcPct val="90000"/>
              </a:lnSpc>
            </a:pPr>
            <a:r>
              <a:rPr lang="en-US" sz="2800" dirty="0" smtClean="0">
                <a:latin typeface="Times New Roman" pitchFamily="18" charset="0"/>
                <a:cs typeface="Times New Roman" pitchFamily="18" charset="0"/>
              </a:rPr>
              <a:t>- In 1976, Orem received the honorary Doctorate of Science from Georgetown University</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t>Experience</a:t>
            </a:r>
          </a:p>
          <a:p>
            <a:pPr>
              <a:buFont typeface="Arial" pitchFamily="34" charset="0"/>
              <a:buChar char="•"/>
            </a:pPr>
            <a:endParaRPr lang="en-US" dirty="0" smtClean="0"/>
          </a:p>
          <a:p>
            <a:pPr>
              <a:buFont typeface="Arial" pitchFamily="34" charset="0"/>
              <a:buChar char="•"/>
            </a:pPr>
            <a:r>
              <a:rPr lang="en-US" dirty="0" smtClean="0"/>
              <a:t>Indiana </a:t>
            </a:r>
            <a:r>
              <a:rPr lang="en-US" dirty="0" smtClean="0"/>
              <a:t>State Board of Health and </a:t>
            </a:r>
            <a:r>
              <a:rPr lang="en-US" dirty="0" smtClean="0"/>
              <a:t>goals</a:t>
            </a:r>
          </a:p>
          <a:p>
            <a:pPr>
              <a:buFont typeface="Arial" pitchFamily="34" charset="0"/>
              <a:buChar char="•"/>
            </a:pPr>
            <a:endParaRPr lang="en-US" dirty="0" smtClean="0"/>
          </a:p>
          <a:p>
            <a:pPr>
              <a:buFont typeface="Arial" pitchFamily="34" charset="0"/>
              <a:buChar char="•"/>
            </a:pPr>
            <a:r>
              <a:rPr lang="en-US" dirty="0" smtClean="0"/>
              <a:t>Dean </a:t>
            </a:r>
            <a:r>
              <a:rPr lang="en-US" dirty="0" smtClean="0"/>
              <a:t>and </a:t>
            </a:r>
            <a:r>
              <a:rPr lang="en-US" dirty="0" smtClean="0"/>
              <a:t>Professor</a:t>
            </a:r>
          </a:p>
          <a:p>
            <a:pPr>
              <a:buFont typeface="Arial" pitchFamily="34" charset="0"/>
              <a:buChar char="•"/>
            </a:pPr>
            <a:endParaRPr lang="en-US" dirty="0" smtClean="0"/>
          </a:p>
          <a:p>
            <a:pPr>
              <a:buFont typeface="Arial" pitchFamily="34" charset="0"/>
              <a:buChar char="•"/>
            </a:pPr>
            <a:r>
              <a:rPr lang="en-US" dirty="0" smtClean="0"/>
              <a:t>Concept </a:t>
            </a:r>
            <a:r>
              <a:rPr lang="en-US" dirty="0" smtClean="0"/>
              <a:t>of Nursing  </a:t>
            </a:r>
            <a:r>
              <a:rPr lang="en-US" dirty="0" smtClean="0"/>
              <a:t/>
            </a:r>
            <a:br>
              <a:rPr lang="en-US" dirty="0" smtClean="0"/>
            </a:br>
            <a:endParaRPr lang="en-US" dirty="0" smtClean="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4431983"/>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There are three key concepts to the self care deficit theory which are the theory of self-care, theory of self-care deficit , and the theory of nursing system.</a:t>
            </a:r>
          </a:p>
          <a:p>
            <a:pPr>
              <a:buFont typeface="Arial" pitchFamily="34" charset="0"/>
              <a:buChar char="•"/>
            </a:pPr>
            <a:r>
              <a:rPr lang="en-US" sz="2400" dirty="0" smtClean="0">
                <a:latin typeface="Times New Roman" pitchFamily="18" charset="0"/>
                <a:cs typeface="Times New Roman" pitchFamily="18" charset="0"/>
              </a:rPr>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latin typeface="Times New Roman" pitchFamily="18" charset="0"/>
                <a:cs typeface="Times New Roman" pitchFamily="18" charset="0"/>
              </a:rPr>
              <a:t>Self-care deficit theory states that people benefit from nursing because they have health-related limitations in providing self-care.</a:t>
            </a:r>
          </a:p>
          <a:p>
            <a:pPr>
              <a:buFont typeface="Arial" pitchFamily="34" charset="0"/>
              <a:buChar char="•"/>
            </a:pPr>
            <a:r>
              <a:rPr lang="en-US" sz="2400" dirty="0" smtClean="0">
                <a:latin typeface="Times New Roman" pitchFamily="18" charset="0"/>
                <a:cs typeface="Times New Roman" pitchFamily="18" charset="0"/>
              </a:rPr>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cstate="print"/>
          <a:srcRect/>
          <a:stretch>
            <a:fillRect/>
          </a:stretch>
        </p:blipFill>
        <p:spPr bwMode="auto">
          <a:xfrm>
            <a:off x="1752600" y="0"/>
            <a:ext cx="6096000"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 Continued</a:t>
            </a:r>
            <a:endParaRPr lang="en-US" sz="3200" dirty="0">
              <a:latin typeface="Times New Roman" pitchFamily="18" charset="0"/>
              <a:cs typeface="Times New Roman" pitchFamily="18" charset="0"/>
            </a:endParaRPr>
          </a:p>
        </p:txBody>
      </p:sp>
      <p:sp>
        <p:nvSpPr>
          <p:cNvPr id="4" name="TextBox 3"/>
          <p:cNvSpPr txBox="1"/>
          <p:nvPr/>
        </p:nvSpPr>
        <p:spPr>
          <a:xfrm>
            <a:off x="609600" y="1295400"/>
            <a:ext cx="8153400" cy="4647426"/>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latin typeface="Times New Roman" pitchFamily="18" charset="0"/>
                <a:cs typeface="Times New Roman" pitchFamily="18" charset="0"/>
              </a:rPr>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latin typeface="Times New Roman" pitchFamily="18" charset="0"/>
                <a:cs typeface="Times New Roman" pitchFamily="18" charset="0"/>
              </a:rPr>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latin typeface="Times New Roman" pitchFamily="18" charset="0"/>
                <a:cs typeface="Times New Roman" pitchFamily="18" charset="0"/>
              </a:rPr>
              <a:t>The third of Orem’s systems is the Educative-developmental system. The patient has total control over their health; the nurse just assists with education and promoting  better health care practices.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First the nurse must evaluate the patient’s extent to provide their own self care.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Age, gender, developmental status, </a:t>
            </a:r>
            <a:r>
              <a:rPr lang="en-US" sz="2600" dirty="0" err="1" smtClean="0">
                <a:latin typeface="Times New Roman" pitchFamily="18" charset="0"/>
                <a:cs typeface="Times New Roman" pitchFamily="18" charset="0"/>
              </a:rPr>
              <a:t>sociocultural</a:t>
            </a:r>
            <a:r>
              <a:rPr lang="en-US" sz="2600" dirty="0" smtClean="0">
                <a:latin typeface="Times New Roman" pitchFamily="18" charset="0"/>
                <a:cs typeface="Times New Roman" pitchFamily="18" charset="0"/>
              </a:rPr>
              <a:t> and environmental factors are all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If any area of self-care can’t be properly performed by the patient then this is considered a self-care deficit.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2"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550</TotalTime>
  <Words>1068</Words>
  <Application>Microsoft Office PowerPoint</Application>
  <PresentationFormat>On-screen Show (4:3)</PresentationFormat>
  <Paragraphs>86</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Later in Life</vt:lpstr>
      <vt:lpstr>Slide 5</vt:lpstr>
      <vt:lpstr>Slide 6</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Shelby</cp:lastModifiedBy>
  <cp:revision>55</cp:revision>
  <dcterms:created xsi:type="dcterms:W3CDTF">2011-09-07T21:43:29Z</dcterms:created>
  <dcterms:modified xsi:type="dcterms:W3CDTF">2011-10-03T19:36:44Z</dcterms:modified>
</cp:coreProperties>
</file>