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68" r:id="rId4"/>
    <p:sldId id="258" r:id="rId5"/>
    <p:sldId id="259" r:id="rId6"/>
    <p:sldId id="266" r:id="rId7"/>
    <p:sldId id="260" r:id="rId8"/>
    <p:sldId id="261" r:id="rId9"/>
    <p:sldId id="267" r:id="rId10"/>
    <p:sldId id="262" r:id="rId11"/>
    <p:sldId id="263" r:id="rId12"/>
    <p:sldId id="264" r:id="rId13"/>
    <p:sldId id="265"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414" autoAdjust="0"/>
  </p:normalViewPr>
  <p:slideViewPr>
    <p:cSldViewPr>
      <p:cViewPr>
        <p:scale>
          <a:sx n="68" d="100"/>
          <a:sy n="68" d="100"/>
        </p:scale>
        <p:origin x="-576" y="55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7A847738-20F3-423C-82A8-09655924B857}" type="datetimeFigureOut">
              <a:rPr lang="en-US"/>
              <a:pPr>
                <a:defRPr/>
              </a:pPr>
              <a:t>12/7/2010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DE6B3E31-3722-49B7-AC82-FDB3BD3246F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purpose of this presentation is to provide information on Sarah Bush Lincoln hospital, </a:t>
            </a:r>
            <a:r>
              <a:rPr lang="en-US" dirty="0" smtClean="0"/>
              <a:t>the </a:t>
            </a:r>
            <a:r>
              <a:rPr lang="en-US" dirty="0" smtClean="0"/>
              <a:t>Joint Commission, and the correlation of the use of certain protocols pertaining to heart failure patients. Along with understanding if research and research guidelines are used as part of their practice and protocols. Each protocol that Sarah Bush Lincoln hospital and The Joint Commission follows are explained in order to understand why each of the four specific protocols are practiced and their benefits, followed by the supporting research data that focused solely on the hospitals ability to accurately and effectively comply to the protocols and its comparison to nationally gathered numbers. </a:t>
            </a:r>
          </a:p>
        </p:txBody>
      </p:sp>
      <p:sp>
        <p:nvSpPr>
          <p:cNvPr id="16387" name="Slide Number Placeholder 3"/>
          <p:cNvSpPr>
            <a:spLocks noGrp="1"/>
          </p:cNvSpPr>
          <p:nvPr>
            <p:ph type="sldNum" sz="quarter" idx="5"/>
          </p:nvPr>
        </p:nvSpPr>
        <p:spPr bwMode="auto">
          <a:noFill/>
          <a:ln>
            <a:miter lim="800000"/>
            <a:headEnd/>
            <a:tailEnd/>
          </a:ln>
        </p:spPr>
        <p:txBody>
          <a:bodyPr/>
          <a:lstStyle/>
          <a:p>
            <a:fld id="{197EE005-6E54-4748-B04A-4223A60D5166}" type="slidenum">
              <a:rPr lang="en-US" smtClean="0"/>
              <a:pPr/>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Newhouse, </a:t>
            </a:r>
            <a:r>
              <a:rPr lang="en-US" sz="1200" dirty="0" err="1" smtClean="0"/>
              <a:t>Dearholt</a:t>
            </a:r>
            <a:r>
              <a:rPr lang="en-US" sz="1200" dirty="0" smtClean="0"/>
              <a:t>, Poe, Pugh &amp; White (2010) stated </a:t>
            </a:r>
            <a:r>
              <a:rPr lang="en-US" dirty="0" smtClean="0"/>
              <a:t>“Within a health-care environment of ever-increasing scrutiny and heightened expectations, nurses, physicians, public health scientists, and other health-care professionals must continually explore what works best in patient care based on the best evidence available.” (Newhouse et al.</a:t>
            </a:r>
            <a:r>
              <a:rPr lang="en-US" sz="1200" dirty="0" smtClean="0"/>
              <a:t>,</a:t>
            </a:r>
            <a:r>
              <a:rPr lang="en-US" sz="1200" baseline="0" dirty="0" smtClean="0"/>
              <a:t> </a:t>
            </a:r>
            <a:r>
              <a:rPr lang="en-US" dirty="0" smtClean="0"/>
              <a:t>2010)</a:t>
            </a:r>
          </a:p>
        </p:txBody>
      </p:sp>
      <p:sp>
        <p:nvSpPr>
          <p:cNvPr id="4" name="Slide Number Placeholder 3"/>
          <p:cNvSpPr>
            <a:spLocks noGrp="1"/>
          </p:cNvSpPr>
          <p:nvPr>
            <p:ph type="sldNum" sz="quarter" idx="10"/>
          </p:nvPr>
        </p:nvSpPr>
        <p:spPr/>
        <p:txBody>
          <a:bodyPr/>
          <a:lstStyle/>
          <a:p>
            <a:pPr>
              <a:defRPr/>
            </a:pPr>
            <a:fld id="{DE6B3E31-3722-49B7-AC82-FDB3BD3246FA}"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Sarah Bush Lincoln is located in Mattoon Illinois and is a non-for-profit hospital that never turns away a patient, because of inability to pay </a:t>
            </a:r>
            <a:r>
              <a:rPr lang="en-US" dirty="0" smtClean="0"/>
              <a:t>(SBLHC, 2009). </a:t>
            </a:r>
            <a:r>
              <a:rPr lang="en-US" dirty="0" smtClean="0"/>
              <a:t>The hospital has a total of 128 beds throughout the facility </a:t>
            </a:r>
            <a:r>
              <a:rPr lang="en-US" dirty="0" smtClean="0"/>
              <a:t>(SBLHC, 2009). </a:t>
            </a:r>
            <a:r>
              <a:rPr lang="en-US" dirty="0" smtClean="0"/>
              <a:t>Sarah Bush Lincoln employs  about 1600 area residents, with 145 provides representing 28 specialties </a:t>
            </a:r>
            <a:r>
              <a:rPr lang="en-US" dirty="0" smtClean="0"/>
              <a:t>(SBLHC, 2009).  </a:t>
            </a:r>
            <a:r>
              <a:rPr lang="en-US" dirty="0" smtClean="0"/>
              <a:t>In the fiscal 2009 year Sarah Bush Lincoln had 7,167 inpatients and 417,652 outpatients </a:t>
            </a:r>
            <a:r>
              <a:rPr lang="en-US" dirty="0" smtClean="0"/>
              <a:t>(SBLHC, 2009). </a:t>
            </a:r>
            <a:endParaRPr lang="en-US" dirty="0" smtClean="0"/>
          </a:p>
        </p:txBody>
      </p:sp>
      <p:sp>
        <p:nvSpPr>
          <p:cNvPr id="18435" name="Slide Number Placeholder 3"/>
          <p:cNvSpPr>
            <a:spLocks noGrp="1"/>
          </p:cNvSpPr>
          <p:nvPr>
            <p:ph type="sldNum" sz="quarter" idx="5"/>
          </p:nvPr>
        </p:nvSpPr>
        <p:spPr bwMode="auto">
          <a:noFill/>
          <a:ln>
            <a:miter lim="800000"/>
            <a:headEnd/>
            <a:tailEnd/>
          </a:ln>
        </p:spPr>
        <p:txBody>
          <a:bodyPr/>
          <a:lstStyle/>
          <a:p>
            <a:fld id="{0DC751AF-D97D-4384-B589-C9EA87982FD1}"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Joint Commission uses four core measure standards for heart failure. The first is discharge instruction, which has six instructions that the hospital must go through with the patients </a:t>
            </a:r>
            <a:r>
              <a:rPr lang="en-US" dirty="0" smtClean="0"/>
              <a:t>(Joint </a:t>
            </a:r>
            <a:r>
              <a:rPr lang="en-US" dirty="0" smtClean="0"/>
              <a:t>Commission, </a:t>
            </a:r>
            <a:r>
              <a:rPr lang="en-US" dirty="0" smtClean="0"/>
              <a:t>2002). </a:t>
            </a:r>
            <a:r>
              <a:rPr lang="en-US" dirty="0" smtClean="0"/>
              <a:t>The instructions include an understanding of the prognosis of heart failure, the rationale for pharmacotherapy and prescribed medication regimen, dietary restrictions, activity recommendations, and the signs and symptoms of deteriorating condition </a:t>
            </a:r>
            <a:r>
              <a:rPr lang="en-US" dirty="0" smtClean="0"/>
              <a:t>(Joint </a:t>
            </a:r>
            <a:r>
              <a:rPr lang="en-US" dirty="0" smtClean="0"/>
              <a:t>Commission, </a:t>
            </a:r>
            <a:r>
              <a:rPr lang="en-US" dirty="0" smtClean="0"/>
              <a:t>2002).  </a:t>
            </a:r>
            <a:r>
              <a:rPr lang="en-US" dirty="0" smtClean="0"/>
              <a:t>The second is LVF or left ventricular performance assessment. “The combined use of history, physical examination, chest x-ray, and electrocardiography cannot reliably distinguish between the major categories of HF: left ventricular systolic dysfunction, left ventricular diastolic dysfunction, or a non-cardiac etiology</a:t>
            </a:r>
            <a:r>
              <a:rPr lang="en-US" dirty="0" smtClean="0"/>
              <a:t>” (Joint </a:t>
            </a:r>
            <a:r>
              <a:rPr lang="en-US" dirty="0" smtClean="0"/>
              <a:t>Commission, 2002, p.27). </a:t>
            </a:r>
          </a:p>
        </p:txBody>
      </p:sp>
      <p:sp>
        <p:nvSpPr>
          <p:cNvPr id="20483" name="Slide Number Placeholder 3"/>
          <p:cNvSpPr>
            <a:spLocks noGrp="1"/>
          </p:cNvSpPr>
          <p:nvPr>
            <p:ph type="sldNum" sz="quarter" idx="5"/>
          </p:nvPr>
        </p:nvSpPr>
        <p:spPr bwMode="auto">
          <a:noFill/>
          <a:ln>
            <a:miter lim="800000"/>
            <a:headEnd/>
            <a:tailEnd/>
          </a:ln>
        </p:spPr>
        <p:txBody>
          <a:bodyPr/>
          <a:lstStyle/>
          <a:p>
            <a:fld id="{CF942F51-7F99-406E-977D-9A67E13AC36D}"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US" dirty="0" smtClean="0"/>
              <a:t>The third is a </a:t>
            </a:r>
            <a:r>
              <a:rPr lang="en-US" dirty="0" err="1" smtClean="0"/>
              <a:t>angiotensin</a:t>
            </a:r>
            <a:r>
              <a:rPr lang="en-US" dirty="0" smtClean="0"/>
              <a:t> converting enzyme evaluation for left ventricular systolic dysfunction. This assesses whether ACEI medications were appropriately prescribed at discharge </a:t>
            </a:r>
            <a:r>
              <a:rPr lang="en-US" dirty="0" smtClean="0"/>
              <a:t>(Joint </a:t>
            </a:r>
            <a:r>
              <a:rPr lang="en-US" dirty="0" smtClean="0"/>
              <a:t>Commission, 2002). The fourth and final core measure is adult smoking cessation advice/counseling. One third to one half of cardiovascular patients begin smoking again within six to 12 months of their diagnosis, it is important to provide cessation advice and/or counseling to the patient to prevent further complications. </a:t>
            </a:r>
            <a:r>
              <a:rPr lang="en-US" dirty="0" smtClean="0"/>
              <a:t>(Joint </a:t>
            </a:r>
            <a:r>
              <a:rPr lang="en-US" dirty="0" smtClean="0"/>
              <a:t>Commission, 2002). </a:t>
            </a:r>
          </a:p>
          <a:p>
            <a:pPr eaLnBrk="1" hangingPunct="1">
              <a:spcBef>
                <a:spcPct val="0"/>
              </a:spcBef>
            </a:pPr>
            <a:endParaRPr lang="en-US" dirty="0" smtClean="0"/>
          </a:p>
          <a:p>
            <a:pPr eaLnBrk="1" hangingPunct="1">
              <a:spcBef>
                <a:spcPct val="0"/>
              </a:spcBef>
            </a:pPr>
            <a:r>
              <a:rPr lang="en-US" dirty="0" smtClean="0"/>
              <a:t> </a:t>
            </a:r>
          </a:p>
          <a:p>
            <a:pPr eaLnBrk="1" hangingPunct="1">
              <a:spcBef>
                <a:spcPct val="0"/>
              </a:spcBef>
            </a:pPr>
            <a:endParaRPr lang="en-US" dirty="0" smtClean="0"/>
          </a:p>
        </p:txBody>
      </p:sp>
      <p:sp>
        <p:nvSpPr>
          <p:cNvPr id="22531" name="Slide Number Placeholder 3"/>
          <p:cNvSpPr>
            <a:spLocks noGrp="1"/>
          </p:cNvSpPr>
          <p:nvPr>
            <p:ph type="sldNum" sz="quarter" idx="5"/>
          </p:nvPr>
        </p:nvSpPr>
        <p:spPr bwMode="auto">
          <a:noFill/>
          <a:ln>
            <a:miter lim="800000"/>
            <a:headEnd/>
            <a:tailEnd/>
          </a:ln>
        </p:spPr>
        <p:txBody>
          <a:bodyPr/>
          <a:lstStyle/>
          <a:p>
            <a:fld id="{3C48C842-C88B-4DE0-BD02-F1807D042068}"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Overall, the Sarah Bush Lincoln Center in Mattoon has higher percentage rates than that of the national average for treating patients with heart failure. On a regional level comparison, it faired average across the board with </a:t>
            </a:r>
            <a:r>
              <a:rPr lang="en-US" dirty="0" err="1" smtClean="0"/>
              <a:t>Provena</a:t>
            </a:r>
            <a:r>
              <a:rPr lang="en-US" dirty="0" smtClean="0"/>
              <a:t> Covenant Medical Center and Carle Foundation hospital. Carle had the only slightly higher average for the LVF assessment being 100% and </a:t>
            </a:r>
            <a:r>
              <a:rPr lang="en-US" dirty="0" err="1" smtClean="0"/>
              <a:t>Provena</a:t>
            </a:r>
            <a:r>
              <a:rPr lang="en-US" dirty="0" smtClean="0"/>
              <a:t> and Sarah Bush at 99% </a:t>
            </a:r>
            <a:r>
              <a:rPr lang="en-US" dirty="0" smtClean="0"/>
              <a:t>(Joint Commission, </a:t>
            </a:r>
            <a:r>
              <a:rPr lang="en-US" dirty="0" smtClean="0"/>
              <a:t>2010).</a:t>
            </a:r>
          </a:p>
        </p:txBody>
      </p:sp>
      <p:sp>
        <p:nvSpPr>
          <p:cNvPr id="25603" name="Slide Number Placeholder 3"/>
          <p:cNvSpPr>
            <a:spLocks noGrp="1"/>
          </p:cNvSpPr>
          <p:nvPr>
            <p:ph type="sldNum" sz="quarter" idx="5"/>
          </p:nvPr>
        </p:nvSpPr>
        <p:spPr bwMode="auto">
          <a:noFill/>
          <a:ln>
            <a:miter lim="800000"/>
            <a:headEnd/>
            <a:tailEnd/>
          </a:ln>
        </p:spPr>
        <p:txBody>
          <a:bodyPr/>
          <a:lstStyle/>
          <a:p>
            <a:fld id="{155B9950-AD99-49B9-83F7-6BAC3F9DD27C}" type="slidenum">
              <a:rPr lang="en-US" smtClean="0"/>
              <a:pPr/>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7651" name="Slide Number Placeholder 3"/>
          <p:cNvSpPr>
            <a:spLocks noGrp="1"/>
          </p:cNvSpPr>
          <p:nvPr>
            <p:ph type="sldNum" sz="quarter" idx="5"/>
          </p:nvPr>
        </p:nvSpPr>
        <p:spPr bwMode="auto">
          <a:noFill/>
          <a:ln>
            <a:miter lim="800000"/>
            <a:headEnd/>
            <a:tailEnd/>
          </a:ln>
        </p:spPr>
        <p:txBody>
          <a:bodyPr/>
          <a:lstStyle/>
          <a:p>
            <a:fld id="{72484EED-C0CD-4111-AA62-0364CE5C71AB}" type="slidenum">
              <a:rPr lang="en-US" smtClean="0"/>
              <a:pPr/>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noTextEdi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There are four main protocols that Sarah Bush hospital takes upon a patient entering and getting discharged. Then it is monitored by a quality report done by the Joint Commission. Upon discharge, the hospital is required to give the patient who has experienced heart failure a prescription for either an ACE inhibitor, or a ARB. When given early this can drastically reduce their risk of death from future heart </a:t>
            </a:r>
            <a:r>
              <a:rPr lang="en-US" dirty="0" smtClean="0"/>
              <a:t>attacks (Joint </a:t>
            </a:r>
            <a:r>
              <a:rPr lang="en-US" dirty="0" smtClean="0"/>
              <a:t>Commission, 2010).  Smoking cessation is another key component that is monitored in order to help prevent or increase the risk blood clots and heart disease, in turn can ultimately lead to heart attack, heart failure, and stroke. In depth, discharge instructions are given in order to help the patient manage their symptoms when they return home, such as activity level, diet, medications, weight, follow up appointments, and what do to if symptoms get worse. Finally, an important test is done to check how your heart is pumping. This test is called an “evaluation of the left ventricular systolic function.” It can tell your health care provider whether the left side of your heart is pumping properly </a:t>
            </a:r>
            <a:r>
              <a:rPr lang="en-US" dirty="0" smtClean="0"/>
              <a:t>(Joint </a:t>
            </a:r>
            <a:r>
              <a:rPr lang="en-US" dirty="0" smtClean="0"/>
              <a:t>Commission, 2010).</a:t>
            </a:r>
          </a:p>
          <a:p>
            <a:endParaRPr lang="en-US" dirty="0" smtClean="0"/>
          </a:p>
        </p:txBody>
      </p:sp>
      <p:sp>
        <p:nvSpPr>
          <p:cNvPr id="29699" name="Slide Number Placeholder 3"/>
          <p:cNvSpPr>
            <a:spLocks noGrp="1"/>
          </p:cNvSpPr>
          <p:nvPr>
            <p:ph type="sldNum" sz="quarter" idx="5"/>
          </p:nvPr>
        </p:nvSpPr>
        <p:spPr bwMode="auto">
          <a:noFill/>
          <a:ln>
            <a:miter lim="800000"/>
            <a:headEnd/>
            <a:tailEnd/>
          </a:ln>
        </p:spPr>
        <p:txBody>
          <a:bodyPr/>
          <a:lstStyle/>
          <a:p>
            <a:fld id="{A3501AA8-354C-4AA1-92AE-13A5DDEDCAEC}" type="slidenum">
              <a:rPr lang="en-US" smtClean="0"/>
              <a:pPr/>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spect="1" noTextEdit="1"/>
          </p:cNvSpPr>
          <p:nvPr>
            <p:ph type="sldImg"/>
          </p:nvPr>
        </p:nvSpPr>
        <p:spPr bwMode="auto">
          <a:noFill/>
          <a:ln>
            <a:solidFill>
              <a:srgbClr val="000000"/>
            </a:solidFill>
            <a:miter lim="800000"/>
            <a:headEnd/>
            <a:tailEnd/>
          </a:ln>
        </p:spPr>
      </p:sp>
      <p:sp>
        <p:nvSpPr>
          <p:cNvPr id="31746" name="Rectangle 3"/>
          <p:cNvSpPr>
            <a:spLocks noGrp="1"/>
          </p:cNvSpPr>
          <p:nvPr>
            <p:ph type="body" idx="1"/>
          </p:nvPr>
        </p:nvSpPr>
        <p:spPr bwMode="auto">
          <a:noFill/>
        </p:spPr>
        <p:txBody>
          <a:bodyPr wrap="square" numCol="1" anchor="t" anchorCtr="0" compatLnSpc="1">
            <a:prstTxWarp prst="textNoShape">
              <a:avLst/>
            </a:prstTxWarp>
          </a:bodyPr>
          <a:lstStyle/>
          <a:p>
            <a:r>
              <a:rPr lang="en-US" dirty="0" smtClean="0"/>
              <a:t>The Joint </a:t>
            </a:r>
            <a:r>
              <a:rPr lang="en-US" dirty="0" smtClean="0"/>
              <a:t>commission </a:t>
            </a:r>
            <a:r>
              <a:rPr lang="en-US" dirty="0" smtClean="0"/>
              <a:t>evaluates and rates hospitals on the following criteria above. These are the main protocols and requirements that both Sara Bush Lincoln and the Joint Commission abide by and follow. Sarah Bush follows the step by step procedure when heart failure patients and admitted and discharged from the hospital. Sara Bush was rated above the national average in proper protocol evaluation and almost equal across the board in regional comparison. This goes to show that they properly follow the guidelines that are established by </a:t>
            </a:r>
            <a:r>
              <a:rPr lang="en-US" dirty="0" smtClean="0"/>
              <a:t>the </a:t>
            </a:r>
            <a:r>
              <a:rPr lang="en-US" dirty="0" smtClean="0"/>
              <a:t>Joint Commission.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ctrTitle"/>
          </p:nvPr>
        </p:nvSpPr>
        <p:spPr>
          <a:xfrm>
            <a:off x="381000" y="4853411"/>
            <a:ext cx="8458200" cy="1222375"/>
          </a:xfrm>
        </p:spPr>
        <p:txBody>
          <a:bodyPr anchor="t"/>
          <a:lstStyle/>
          <a:p>
            <a:r>
              <a:rPr lang="en-US" smtClean="0"/>
              <a:t>Click to edit Master title style</a:t>
            </a:r>
            <a:endParaRPr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15"/>
          <p:cNvSpPr>
            <a:spLocks noGrp="1"/>
          </p:cNvSpPr>
          <p:nvPr>
            <p:ph type="dt" sz="half" idx="10"/>
          </p:nvPr>
        </p:nvSpPr>
        <p:spPr/>
        <p:txBody>
          <a:bodyPr/>
          <a:lstStyle>
            <a:lvl1pPr>
              <a:defRPr/>
            </a:lvl1pPr>
          </a:lstStyle>
          <a:p>
            <a:pPr>
              <a:defRPr/>
            </a:pPr>
            <a:fld id="{F6BE531A-AC26-4F30-AEA9-B70A36FEF3B8}" type="datetimeFigureOut">
              <a:rPr lang="en-US"/>
              <a:pPr>
                <a:defRPr/>
              </a:pPr>
              <a:t>12/7/2010</a:t>
            </a:fld>
            <a:endParaRPr lang="en-US"/>
          </a:p>
        </p:txBody>
      </p:sp>
      <p:sp>
        <p:nvSpPr>
          <p:cNvPr id="6" name="Footer Placeholder 1"/>
          <p:cNvSpPr>
            <a:spLocks noGrp="1"/>
          </p:cNvSpPr>
          <p:nvPr>
            <p:ph type="ftr" sz="quarter" idx="11"/>
          </p:nvPr>
        </p:nvSpPr>
        <p:spPr/>
        <p:txBody>
          <a:bodyPr/>
          <a:lstStyle>
            <a:lvl1pPr>
              <a:defRPr/>
            </a:lvl1pPr>
          </a:lstStyle>
          <a:p>
            <a:pPr>
              <a:defRPr/>
            </a:pPr>
            <a:endParaRPr lang="en-US"/>
          </a:p>
        </p:txBody>
      </p:sp>
      <p:sp>
        <p:nvSpPr>
          <p:cNvPr id="7" name="Slide Number Placeholder 14"/>
          <p:cNvSpPr>
            <a:spLocks noGrp="1"/>
          </p:cNvSpPr>
          <p:nvPr>
            <p:ph type="sldNum" sz="quarter" idx="12"/>
          </p:nvPr>
        </p:nvSpPr>
        <p:spPr>
          <a:xfrm>
            <a:off x="8229600" y="6473825"/>
            <a:ext cx="758825" cy="247650"/>
          </a:xfrm>
        </p:spPr>
        <p:txBody>
          <a:bodyPr/>
          <a:lstStyle>
            <a:lvl1pPr>
              <a:defRPr/>
            </a:lvl1pPr>
          </a:lstStyle>
          <a:p>
            <a:pPr>
              <a:defRPr/>
            </a:pPr>
            <a:fld id="{313D040C-96A5-4B05-BC5F-6836CA14706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0"/>
          <p:cNvSpPr>
            <a:spLocks noGrp="1"/>
          </p:cNvSpPr>
          <p:nvPr>
            <p:ph type="dt" sz="half" idx="10"/>
          </p:nvPr>
        </p:nvSpPr>
        <p:spPr/>
        <p:txBody>
          <a:bodyPr/>
          <a:lstStyle>
            <a:lvl1pPr>
              <a:defRPr/>
            </a:lvl1pPr>
          </a:lstStyle>
          <a:p>
            <a:pPr>
              <a:defRPr/>
            </a:pPr>
            <a:fld id="{33DCAEF7-7724-4905-9B9C-48CCD6286506}" type="datetimeFigureOut">
              <a:rPr lang="en-US"/>
              <a:pPr>
                <a:defRPr/>
              </a:pPr>
              <a:t>12/7/2010</a:t>
            </a:fld>
            <a:endParaRPr lang="en-US"/>
          </a:p>
        </p:txBody>
      </p:sp>
      <p:sp>
        <p:nvSpPr>
          <p:cNvPr id="5" name="Footer Placeholder 27"/>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2BBD6D30-79AD-4D48-9D86-3FF9C63C14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7786103-C3DE-419F-8DC5-1A75234300BC}" type="datetimeFigureOut">
              <a:rPr lang="en-US"/>
              <a:pPr>
                <a:defRPr/>
              </a:pPr>
              <a:t>12/7/2010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92E83A-E4B2-4F6B-8EA9-D25D2623EAB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smtClean="0"/>
              <a:t>Click to edit Master title style</a:t>
            </a:r>
            <a:endParaRPr lang="en-US"/>
          </a:p>
        </p:txBody>
      </p:sp>
      <p:sp>
        <p:nvSpPr>
          <p:cNvPr id="27" name="Content Placeholder 26"/>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DBB6E2A5-0F07-4044-83FA-DBA2CFA74DB2}" type="datetimeFigureOut">
              <a:rPr lang="en-US"/>
              <a:pPr>
                <a:defRPr/>
              </a:pPr>
              <a:t>12/7/2010</a:t>
            </a:fld>
            <a:endParaRPr lang="en-US"/>
          </a:p>
        </p:txBody>
      </p:sp>
      <p:sp>
        <p:nvSpPr>
          <p:cNvPr id="5" name="Footer Placeholder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p:cNvSpPr>
            <a:spLocks noGrp="1"/>
          </p:cNvSpPr>
          <p:nvPr>
            <p:ph type="sldNum" sz="quarter" idx="12"/>
          </p:nvPr>
        </p:nvSpPr>
        <p:spPr>
          <a:xfrm>
            <a:off x="8229600" y="6473825"/>
            <a:ext cx="758825" cy="247650"/>
          </a:xfrm>
        </p:spPr>
        <p:txBody>
          <a:bodyPr/>
          <a:lstStyle>
            <a:lvl1pPr>
              <a:defRPr/>
            </a:lvl1pPr>
          </a:lstStyle>
          <a:p>
            <a:pPr>
              <a:defRPr/>
            </a:pPr>
            <a:fld id="{F4272356-BA07-4516-90C8-E9D156E0DD8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Straight Connector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smtClean="0"/>
              <a:t>Click to edit Master title style</a:t>
            </a:r>
            <a:endParaRPr lang="en-US"/>
          </a:p>
        </p:txBody>
      </p:sp>
      <p:sp>
        <p:nvSpPr>
          <p:cNvPr id="5" name="Date Placeholder 18"/>
          <p:cNvSpPr>
            <a:spLocks noGrp="1"/>
          </p:cNvSpPr>
          <p:nvPr>
            <p:ph type="dt" sz="half" idx="10"/>
          </p:nvPr>
        </p:nvSpPr>
        <p:spPr/>
        <p:txBody>
          <a:bodyPr/>
          <a:lstStyle>
            <a:lvl1pPr>
              <a:defRPr/>
            </a:lvl1pPr>
          </a:lstStyle>
          <a:p>
            <a:pPr>
              <a:defRPr/>
            </a:pPr>
            <a:fld id="{80B9872F-E7DD-4948-A673-BBED73AE8864}" type="datetimeFigureOut">
              <a:rPr lang="en-US"/>
              <a:pPr>
                <a:defRPr/>
              </a:pPr>
              <a:t>12/7/2010</a:t>
            </a:fld>
            <a:endParaRPr lang="en-US"/>
          </a:p>
        </p:txBody>
      </p:sp>
      <p:sp>
        <p:nvSpPr>
          <p:cNvPr id="7" name="Footer Placeholder 10"/>
          <p:cNvSpPr>
            <a:spLocks noGrp="1"/>
          </p:cNvSpPr>
          <p:nvPr>
            <p:ph type="ftr" sz="quarter" idx="11"/>
          </p:nvPr>
        </p:nvSpPr>
        <p:spPr/>
        <p:txBody>
          <a:bodyPr/>
          <a:lstStyle>
            <a:lvl1pPr>
              <a:defRPr/>
            </a:lvl1pPr>
          </a:lstStyle>
          <a:p>
            <a:pPr>
              <a:defRPr/>
            </a:pPr>
            <a:endParaRPr lang="en-US"/>
          </a:p>
        </p:txBody>
      </p:sp>
      <p:sp>
        <p:nvSpPr>
          <p:cNvPr id="9" name="Slide Number Placeholder 15"/>
          <p:cNvSpPr>
            <a:spLocks noGrp="1"/>
          </p:cNvSpPr>
          <p:nvPr>
            <p:ph type="sldNum" sz="quarter" idx="12"/>
          </p:nvPr>
        </p:nvSpPr>
        <p:spPr/>
        <p:txBody>
          <a:bodyPr/>
          <a:lstStyle>
            <a:lvl1pPr>
              <a:defRPr/>
            </a:lvl1pPr>
          </a:lstStyle>
          <a:p>
            <a:pPr>
              <a:defRPr/>
            </a:pPr>
            <a:fld id="{49DB3E4F-7146-4B4C-BEBE-14A64D181AF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0"/>
          <p:cNvSpPr>
            <a:spLocks noGrp="1"/>
          </p:cNvSpPr>
          <p:nvPr>
            <p:ph type="dt" sz="half" idx="10"/>
          </p:nvPr>
        </p:nvSpPr>
        <p:spPr/>
        <p:txBody>
          <a:bodyPr/>
          <a:lstStyle>
            <a:lvl1pPr>
              <a:defRPr/>
            </a:lvl1pPr>
          </a:lstStyle>
          <a:p>
            <a:pPr>
              <a:defRPr/>
            </a:pPr>
            <a:fld id="{AE759C71-E37D-4840-BAAB-0896C954E873}" type="datetimeFigureOut">
              <a:rPr lang="en-US"/>
              <a:pPr>
                <a:defRPr/>
              </a:pPr>
              <a:t>12/7/2010</a:t>
            </a:fld>
            <a:endParaRPr lang="en-US"/>
          </a:p>
        </p:txBody>
      </p:sp>
      <p:sp>
        <p:nvSpPr>
          <p:cNvPr id="6" name="Footer Placeholder 27"/>
          <p:cNvSpPr>
            <a:spLocks noGrp="1"/>
          </p:cNvSpPr>
          <p:nvPr>
            <p:ph type="ftr" sz="quarter" idx="11"/>
          </p:nvPr>
        </p:nvSpPr>
        <p:spPr/>
        <p:txBody>
          <a:bodyPr/>
          <a:lstStyle>
            <a:lvl1pPr>
              <a:defRPr/>
            </a:lvl1pPr>
          </a:lstStyle>
          <a:p>
            <a:pPr>
              <a:defRPr/>
            </a:pPr>
            <a:endParaRPr lang="en-US"/>
          </a:p>
        </p:txBody>
      </p:sp>
      <p:sp>
        <p:nvSpPr>
          <p:cNvPr id="7" name="Slide Number Placeholder 4"/>
          <p:cNvSpPr>
            <a:spLocks noGrp="1"/>
          </p:cNvSpPr>
          <p:nvPr>
            <p:ph type="sldNum" sz="quarter" idx="12"/>
          </p:nvPr>
        </p:nvSpPr>
        <p:spPr/>
        <p:txBody>
          <a:bodyPr/>
          <a:lstStyle>
            <a:lvl1pPr>
              <a:defRPr/>
            </a:lvl1pPr>
          </a:lstStyle>
          <a:p>
            <a:pPr>
              <a:defRPr/>
            </a:pPr>
            <a:fld id="{522F60EC-6F11-4E98-BBAD-132DF3149A7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smtClean="0"/>
              <a:t>Click to edit Master title style</a:t>
            </a:r>
            <a:endParaRPr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9"/>
          <p:cNvSpPr>
            <a:spLocks noGrp="1"/>
          </p:cNvSpPr>
          <p:nvPr>
            <p:ph type="dt" sz="half" idx="10"/>
          </p:nvPr>
        </p:nvSpPr>
        <p:spPr/>
        <p:txBody>
          <a:bodyPr/>
          <a:lstStyle>
            <a:lvl1pPr>
              <a:defRPr/>
            </a:lvl1pPr>
          </a:lstStyle>
          <a:p>
            <a:pPr>
              <a:defRPr/>
            </a:pPr>
            <a:fld id="{63C27B4C-E8BE-4856-9B7E-934611020583}" type="datetimeFigureOut">
              <a:rPr lang="en-US"/>
              <a:pPr>
                <a:defRPr/>
              </a:pPr>
              <a:t>12/7/2010</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8229600" y="6477000"/>
            <a:ext cx="762000" cy="247650"/>
          </a:xfrm>
        </p:spPr>
        <p:txBody>
          <a:bodyPr/>
          <a:lstStyle>
            <a:lvl1pPr>
              <a:defRPr/>
            </a:lvl1pPr>
          </a:lstStyle>
          <a:p>
            <a:pPr>
              <a:defRPr/>
            </a:pPr>
            <a:fld id="{20E4BC51-FEB6-4C68-9F7D-DE0CBD0C36A1}"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smtClean="0"/>
              <a:t>Click to edit Master title style</a:t>
            </a:r>
            <a:endParaRPr lang="en-US"/>
          </a:p>
        </p:txBody>
      </p:sp>
      <p:sp>
        <p:nvSpPr>
          <p:cNvPr id="3" name="Date Placeholder 10"/>
          <p:cNvSpPr>
            <a:spLocks noGrp="1"/>
          </p:cNvSpPr>
          <p:nvPr>
            <p:ph type="dt" sz="half" idx="10"/>
          </p:nvPr>
        </p:nvSpPr>
        <p:spPr/>
        <p:txBody>
          <a:bodyPr/>
          <a:lstStyle>
            <a:lvl1pPr>
              <a:defRPr/>
            </a:lvl1pPr>
          </a:lstStyle>
          <a:p>
            <a:pPr>
              <a:defRPr/>
            </a:pPr>
            <a:fld id="{4F4B64EC-8CAC-4946-9E74-ED675E49D2C6}" type="datetimeFigureOut">
              <a:rPr lang="en-US"/>
              <a:pPr>
                <a:defRPr/>
              </a:pPr>
              <a:t>12/7/2010</a:t>
            </a:fld>
            <a:endParaRPr lang="en-US"/>
          </a:p>
        </p:txBody>
      </p:sp>
      <p:sp>
        <p:nvSpPr>
          <p:cNvPr id="4" name="Footer Placeholder 27"/>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3E4792C3-EF26-4449-9261-1A7B5586A35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p:cNvSpPr>
            <a:spLocks noGrp="1"/>
          </p:cNvSpPr>
          <p:nvPr>
            <p:ph type="dt" sz="half" idx="10"/>
          </p:nvPr>
        </p:nvSpPr>
        <p:spPr/>
        <p:txBody>
          <a:bodyPr/>
          <a:lstStyle>
            <a:lvl1pPr>
              <a:defRPr/>
            </a:lvl1pPr>
          </a:lstStyle>
          <a:p>
            <a:pPr>
              <a:defRPr/>
            </a:pPr>
            <a:fld id="{3EF7A750-B021-4134-B1B6-AF692F16EE55}" type="datetimeFigureOut">
              <a:rPr lang="en-US"/>
              <a:pPr>
                <a:defRPr/>
              </a:pPr>
              <a:t>12/7/2010</a:t>
            </a:fld>
            <a:endParaRPr lang="en-US"/>
          </a:p>
        </p:txBody>
      </p:sp>
      <p:sp>
        <p:nvSpPr>
          <p:cNvPr id="3" name="Footer Placeholder 23"/>
          <p:cNvSpPr>
            <a:spLocks noGrp="1"/>
          </p:cNvSpPr>
          <p:nvPr>
            <p:ph type="ftr" sz="quarter" idx="11"/>
          </p:nvPr>
        </p:nvSpPr>
        <p:spPr/>
        <p:txBody>
          <a:bodyPr/>
          <a:lstStyle>
            <a:lvl1pPr>
              <a:defRPr/>
            </a:lvl1pPr>
          </a:lstStyle>
          <a:p>
            <a:pPr>
              <a:defRPr/>
            </a:pPr>
            <a:endParaRPr lang="en-US"/>
          </a:p>
        </p:txBody>
      </p:sp>
      <p:sp>
        <p:nvSpPr>
          <p:cNvPr id="4" name="Slide Number Placeholder 6"/>
          <p:cNvSpPr>
            <a:spLocks noGrp="1"/>
          </p:cNvSpPr>
          <p:nvPr>
            <p:ph type="sldNum" sz="quarter" idx="12"/>
          </p:nvPr>
        </p:nvSpPr>
        <p:spPr/>
        <p:txBody>
          <a:bodyPr/>
          <a:lstStyle>
            <a:lvl1pPr>
              <a:defRPr/>
            </a:lvl1pPr>
          </a:lstStyle>
          <a:p>
            <a:pPr>
              <a:defRPr/>
            </a:pPr>
            <a:fld id="{B72506C0-DE79-46F3-B366-9BF99804C8C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24"/>
          <p:cNvSpPr>
            <a:spLocks noGrp="1"/>
          </p:cNvSpPr>
          <p:nvPr>
            <p:ph type="dt" sz="half" idx="10"/>
          </p:nvPr>
        </p:nvSpPr>
        <p:spPr/>
        <p:txBody>
          <a:bodyPr/>
          <a:lstStyle>
            <a:lvl1pPr>
              <a:defRPr/>
            </a:lvl1pPr>
          </a:lstStyle>
          <a:p>
            <a:pPr>
              <a:defRPr/>
            </a:pPr>
            <a:fld id="{51855417-BD79-4DEA-BA41-9251BAB14D9D}" type="datetimeFigureOut">
              <a:rPr lang="en-US"/>
              <a:pPr>
                <a:defRPr/>
              </a:pPr>
              <a:t>12/7/2010</a:t>
            </a:fld>
            <a:endParaRPr lang="en-US"/>
          </a:p>
        </p:txBody>
      </p:sp>
      <p:sp>
        <p:nvSpPr>
          <p:cNvPr id="7" name="Footer Placeholder 28"/>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898044CA-4232-45A9-92BC-EAC9005476A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smtClean="0"/>
              <a:t>Click to edit Master title style</a:t>
            </a:r>
            <a:endParaRPr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6"/>
          <p:cNvSpPr>
            <a:spLocks noGrp="1"/>
          </p:cNvSpPr>
          <p:nvPr>
            <p:ph type="dt" sz="half" idx="10"/>
          </p:nvPr>
        </p:nvSpPr>
        <p:spPr/>
        <p:txBody>
          <a:bodyPr/>
          <a:lstStyle>
            <a:lvl1pPr>
              <a:defRPr/>
            </a:lvl1pPr>
          </a:lstStyle>
          <a:p>
            <a:pPr>
              <a:defRPr/>
            </a:pPr>
            <a:fld id="{10342485-3B9D-4D25-87EB-B0FA22BE60AE}" type="datetimeFigureOut">
              <a:rPr lang="en-US"/>
              <a:pPr>
                <a:defRPr/>
              </a:pPr>
              <a:t>12/7/2010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30"/>
          <p:cNvSpPr>
            <a:spLocks noGrp="1"/>
          </p:cNvSpPr>
          <p:nvPr>
            <p:ph type="sldNum" sz="quarter" idx="12"/>
          </p:nvPr>
        </p:nvSpPr>
        <p:spPr/>
        <p:txBody>
          <a:bodyPr/>
          <a:lstStyle>
            <a:lvl1pPr>
              <a:defRPr/>
            </a:lvl1pPr>
          </a:lstStyle>
          <a:p>
            <a:pPr>
              <a:defRPr/>
            </a:pPr>
            <a:fld id="{B5F3C107-9E10-41EF-96D4-626F33AB4DA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029" name="Text Placeholder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wrap="square" lIns="91440" tIns="45720" rIns="91440" bIns="45720" numCol="1" anchor="t" anchorCtr="0" compatLnSpc="1">
            <a:prstTxWarp prst="textNoShape">
              <a:avLst/>
            </a:prstTxWarp>
          </a:bodyPr>
          <a:lstStyle>
            <a:lvl1pPr>
              <a:defRPr sz="1200">
                <a:solidFill>
                  <a:srgbClr val="D38E27"/>
                </a:solidFill>
                <a:latin typeface="Franklin Gothic Book" pitchFamily="34" charset="0"/>
              </a:defRPr>
            </a:lvl1pPr>
          </a:lstStyle>
          <a:p>
            <a:pPr>
              <a:defRPr/>
            </a:pPr>
            <a:fld id="{8DA2BE85-48D3-424E-A3C2-67C1C7796C19}" type="datetimeFigureOut">
              <a:rPr lang="en-US"/>
              <a:pPr>
                <a:defRPr/>
              </a:pPr>
              <a:t>12/7/2010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pPr>
              <a:defRPr/>
            </a:pPr>
            <a:fld id="{4947F0CE-3323-47A6-9247-B044F246E3DA}" type="slidenum">
              <a:rPr lang="en-US"/>
              <a:pPr>
                <a:defRPr/>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lang="en-US" smtClean="0"/>
              <a:t>Click to edit Master title style</a:t>
            </a:r>
            <a:endParaRPr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latin typeface="Franklin Gothic Book" pitchFamily="34" charset="0"/>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5" r:id="rId5"/>
    <p:sldLayoutId id="2147483670" r:id="rId6"/>
    <p:sldLayoutId id="2147483676" r:id="rId7"/>
    <p:sldLayoutId id="2147483677" r:id="rId8"/>
    <p:sldLayoutId id="2147483678" r:id="rId9"/>
    <p:sldLayoutId id="2147483669" r:id="rId10"/>
    <p:sldLayoutId id="2147483679"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Evidence-Based Practice </a:t>
            </a:r>
          </a:p>
        </p:txBody>
      </p:sp>
      <p:sp>
        <p:nvSpPr>
          <p:cNvPr id="3" name="Subtitle 2"/>
          <p:cNvSpPr>
            <a:spLocks noGrp="1"/>
          </p:cNvSpPr>
          <p:nvPr>
            <p:ph type="subTitle" idx="1"/>
          </p:nvPr>
        </p:nvSpPr>
        <p:spPr>
          <a:xfrm>
            <a:off x="381000" y="2743200"/>
            <a:ext cx="8458200" cy="2057400"/>
          </a:xfrm>
        </p:spPr>
        <p:txBody>
          <a:bodyPr>
            <a:normAutofit lnSpcReduction="10000"/>
          </a:bodyPr>
          <a:lstStyle/>
          <a:p>
            <a:pPr eaLnBrk="1" fontAlgn="auto" hangingPunct="1">
              <a:spcAft>
                <a:spcPts val="0"/>
              </a:spcAft>
              <a:buClr>
                <a:schemeClr val="accent3"/>
              </a:buClr>
              <a:buFont typeface="Wingdings 2"/>
              <a:buNone/>
              <a:defRPr/>
            </a:pPr>
            <a:r>
              <a:rPr lang="en-US" dirty="0"/>
              <a:t>Lakeview College of Nursing</a:t>
            </a:r>
          </a:p>
          <a:p>
            <a:pPr eaLnBrk="1" fontAlgn="auto" hangingPunct="1">
              <a:spcAft>
                <a:spcPts val="0"/>
              </a:spcAft>
              <a:buClr>
                <a:schemeClr val="accent3"/>
              </a:buClr>
              <a:buFont typeface="Wingdings 2"/>
              <a:buNone/>
              <a:defRPr/>
            </a:pPr>
            <a:r>
              <a:rPr lang="en-US" dirty="0"/>
              <a:t>Nursing Research (N302)</a:t>
            </a:r>
          </a:p>
          <a:p>
            <a:pPr eaLnBrk="1" fontAlgn="auto" hangingPunct="1">
              <a:spcAft>
                <a:spcPts val="0"/>
              </a:spcAft>
              <a:buClr>
                <a:schemeClr val="accent3"/>
              </a:buClr>
              <a:buFont typeface="Wingdings 2"/>
              <a:buNone/>
              <a:defRPr/>
            </a:pPr>
            <a:r>
              <a:rPr lang="en-US" dirty="0" smtClean="0"/>
              <a:t>December </a:t>
            </a:r>
            <a:r>
              <a:rPr lang="en-US" dirty="0" smtClean="0"/>
              <a:t>7, </a:t>
            </a:r>
            <a:r>
              <a:rPr lang="en-US" dirty="0" smtClean="0"/>
              <a:t>2010</a:t>
            </a:r>
            <a:endParaRPr lang="en-US" dirty="0"/>
          </a:p>
          <a:p>
            <a:pPr eaLnBrk="1" fontAlgn="auto" hangingPunct="1">
              <a:spcAft>
                <a:spcPts val="0"/>
              </a:spcAft>
              <a:buClr>
                <a:schemeClr val="accent3"/>
              </a:buClr>
              <a:buFont typeface="Wingdings 2"/>
              <a:buNone/>
              <a:defRPr/>
            </a:pPr>
            <a:r>
              <a:rPr lang="en-US" dirty="0"/>
              <a:t>By: D. Bermea, J. Castiglione, P. Coleman, B. Mangiaracina, &amp; C. </a:t>
            </a:r>
            <a:r>
              <a:rPr lang="en-US" dirty="0" smtClean="0"/>
              <a:t>Martinez</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Overview of the hospital’s protocols</a:t>
            </a:r>
            <a:endParaRPr lang="en-US" dirty="0"/>
          </a:p>
        </p:txBody>
      </p:sp>
      <p:sp>
        <p:nvSpPr>
          <p:cNvPr id="28674" name="Content Placeholder 2"/>
          <p:cNvSpPr>
            <a:spLocks noGrp="1"/>
          </p:cNvSpPr>
          <p:nvPr>
            <p:ph idx="1"/>
          </p:nvPr>
        </p:nvSpPr>
        <p:spPr/>
        <p:txBody>
          <a:bodyPr/>
          <a:lstStyle/>
          <a:p>
            <a:pPr eaLnBrk="1" hangingPunct="1"/>
            <a:r>
              <a:rPr lang="en-US" smtClean="0"/>
              <a:t>ACE inhibitor upon being discharged </a:t>
            </a:r>
          </a:p>
          <a:p>
            <a:pPr eaLnBrk="1" hangingPunct="1"/>
            <a:r>
              <a:rPr lang="en-US" smtClean="0"/>
              <a:t>Advice on smoking cessation/counseling </a:t>
            </a:r>
          </a:p>
          <a:p>
            <a:pPr eaLnBrk="1" hangingPunct="1"/>
            <a:r>
              <a:rPr lang="en-US" smtClean="0"/>
              <a:t>Discharge instructions</a:t>
            </a:r>
          </a:p>
          <a:p>
            <a:pPr eaLnBrk="1" hangingPunct="1"/>
            <a:r>
              <a:rPr lang="en-US" smtClean="0"/>
              <a:t>LVF assessment</a:t>
            </a:r>
          </a:p>
          <a:p>
            <a:pPr lvl="1" eaLnBrk="1" hangingPunct="1"/>
            <a:r>
              <a:rPr lang="en-US" smtClean="0"/>
              <a:t>Heart failure patients who have had the function of the main pumping chamber of the heart (i.e., left ventricle) checked during their hospitalization</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hospital’s protocols  vs. Joint Commission’s core measure standards</a:t>
            </a:r>
            <a:endParaRPr lang="en-US" dirty="0"/>
          </a:p>
        </p:txBody>
      </p:sp>
      <p:sp>
        <p:nvSpPr>
          <p:cNvPr id="30722" name="Content Placeholder 2"/>
          <p:cNvSpPr>
            <a:spLocks noGrp="1"/>
          </p:cNvSpPr>
          <p:nvPr>
            <p:ph idx="1"/>
          </p:nvPr>
        </p:nvSpPr>
        <p:spPr/>
        <p:txBody>
          <a:bodyPr/>
          <a:lstStyle/>
          <a:p>
            <a:pPr eaLnBrk="1" hangingPunct="1"/>
            <a:r>
              <a:rPr lang="en-US" sz="2000" smtClean="0"/>
              <a:t>Hospital protocols Vs. The Joint Commission core measure standards</a:t>
            </a:r>
          </a:p>
          <a:p>
            <a:pPr eaLnBrk="1" hangingPunct="1"/>
            <a:r>
              <a:rPr lang="en-US" sz="2000" smtClean="0"/>
              <a:t>Each Follow by:</a:t>
            </a:r>
          </a:p>
          <a:p>
            <a:pPr lvl="1" eaLnBrk="1" hangingPunct="1"/>
            <a:r>
              <a:rPr lang="en-US" sz="1800" smtClean="0"/>
              <a:t>Discharge instructions</a:t>
            </a:r>
          </a:p>
          <a:p>
            <a:pPr lvl="1" eaLnBrk="1" hangingPunct="1"/>
            <a:r>
              <a:rPr lang="en-US" sz="1800" smtClean="0"/>
              <a:t>Smoking cessation</a:t>
            </a:r>
          </a:p>
          <a:p>
            <a:pPr lvl="1" eaLnBrk="1" hangingPunct="1"/>
            <a:r>
              <a:rPr lang="en-US" sz="1800" smtClean="0"/>
              <a:t>LVF assessment</a:t>
            </a:r>
          </a:p>
          <a:p>
            <a:pPr lvl="1" eaLnBrk="1" hangingPunct="1"/>
            <a:r>
              <a:rPr lang="en-US" sz="1800" smtClean="0"/>
              <a:t>ACE inhibitor upon discharge</a:t>
            </a:r>
          </a:p>
          <a:p>
            <a:pPr eaLnBrk="1" hangingPunct="1"/>
            <a:endParaRPr lang="en-US" sz="2000" smtClean="0"/>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Summary </a:t>
            </a:r>
            <a:endParaRPr lang="en-US" dirty="0"/>
          </a:p>
        </p:txBody>
      </p:sp>
      <p:sp>
        <p:nvSpPr>
          <p:cNvPr id="32770" name="Content Placeholder 2"/>
          <p:cNvSpPr>
            <a:spLocks noGrp="1"/>
          </p:cNvSpPr>
          <p:nvPr>
            <p:ph idx="1"/>
          </p:nvPr>
        </p:nvSpPr>
        <p:spPr/>
        <p:txBody>
          <a:bodyPr/>
          <a:lstStyle/>
          <a:p>
            <a:pPr eaLnBrk="1" hangingPunct="1"/>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References</a:t>
            </a:r>
            <a:endParaRPr lang="en-US" dirty="0"/>
          </a:p>
        </p:txBody>
      </p:sp>
      <p:sp>
        <p:nvSpPr>
          <p:cNvPr id="33794" name="Content Placeholder 2"/>
          <p:cNvSpPr>
            <a:spLocks noGrp="1"/>
          </p:cNvSpPr>
          <p:nvPr>
            <p:ph idx="1"/>
          </p:nvPr>
        </p:nvSpPr>
        <p:spPr/>
        <p:txBody>
          <a:bodyPr/>
          <a:lstStyle/>
          <a:p>
            <a:pPr>
              <a:buNone/>
            </a:pPr>
            <a:r>
              <a:rPr lang="en-US" sz="1600" dirty="0" smtClean="0"/>
              <a:t>Joint Commission. (2010). </a:t>
            </a:r>
            <a:r>
              <a:rPr lang="en-US" sz="1600" i="1" dirty="0" smtClean="0"/>
              <a:t>Comprehensive review of hospital core measures.</a:t>
            </a:r>
            <a:r>
              <a:rPr lang="en-US" sz="1600" dirty="0" smtClean="0"/>
              <a:t> Retrieved December 3, 2010 from http://</a:t>
            </a:r>
            <a:r>
              <a:rPr lang="en-US" sz="1600" dirty="0" smtClean="0"/>
              <a:t>www.jointcommission.org/Comprehensive_Review_of_Hospital_Core_Measures/.</a:t>
            </a:r>
          </a:p>
          <a:p>
            <a:pPr>
              <a:buNone/>
            </a:pPr>
            <a:r>
              <a:rPr lang="en-US" sz="1600" dirty="0" smtClean="0"/>
              <a:t>Joint Commission. (</a:t>
            </a:r>
            <a:r>
              <a:rPr lang="en-US" sz="1600" dirty="0" smtClean="0"/>
              <a:t>2002</a:t>
            </a:r>
            <a:r>
              <a:rPr lang="en-US" sz="1600" dirty="0" smtClean="0"/>
              <a:t>). </a:t>
            </a:r>
            <a:r>
              <a:rPr lang="en-US" sz="1600" i="1" dirty="0" smtClean="0"/>
              <a:t>Quality </a:t>
            </a:r>
            <a:r>
              <a:rPr lang="en-US" sz="1600" i="1" dirty="0" smtClean="0"/>
              <a:t>measure detail </a:t>
            </a:r>
            <a:r>
              <a:rPr lang="en-US" sz="1600" i="1" dirty="0" smtClean="0"/>
              <a:t>c</a:t>
            </a:r>
            <a:r>
              <a:rPr lang="en-US" sz="1600" i="1" dirty="0" smtClean="0"/>
              <a:t>omparison.</a:t>
            </a:r>
            <a:r>
              <a:rPr lang="en-US" sz="1600" dirty="0" smtClean="0"/>
              <a:t> </a:t>
            </a:r>
            <a:r>
              <a:rPr lang="en-US" sz="1600" dirty="0" smtClean="0"/>
              <a:t>Retrieved December </a:t>
            </a:r>
            <a:r>
              <a:rPr lang="en-US" sz="1600" dirty="0" smtClean="0"/>
              <a:t>6, </a:t>
            </a:r>
            <a:r>
              <a:rPr lang="en-US" sz="1600" dirty="0" smtClean="0"/>
              <a:t>2010 </a:t>
            </a:r>
            <a:r>
              <a:rPr lang="en-US" sz="1600" dirty="0" smtClean="0"/>
              <a:t>from </a:t>
            </a:r>
            <a:r>
              <a:rPr lang="en-US" sz="1600" dirty="0" smtClean="0"/>
              <a:t>http://</a:t>
            </a:r>
            <a:r>
              <a:rPr lang="en-US" sz="1600" dirty="0" smtClean="0"/>
              <a:t>www.qualitycheck.org/CompareMeasures.aspx?msrSetID=2&amp;nm=Heart%20Failure%20Care.</a:t>
            </a:r>
            <a:endParaRPr lang="en-US" sz="1600" dirty="0" smtClean="0"/>
          </a:p>
          <a:p>
            <a:pPr>
              <a:buNone/>
            </a:pPr>
            <a:r>
              <a:rPr lang="en-US" sz="1600" dirty="0" smtClean="0"/>
              <a:t>Newhouse, R., </a:t>
            </a:r>
            <a:r>
              <a:rPr lang="en-US" sz="1600" dirty="0" err="1" smtClean="0"/>
              <a:t>Dearholt</a:t>
            </a:r>
            <a:r>
              <a:rPr lang="en-US" sz="1600" dirty="0" smtClean="0"/>
              <a:t>, S., Poe, S., Pugh, L., &amp; White, K. (2010). </a:t>
            </a:r>
            <a:r>
              <a:rPr lang="en-US" sz="1600" i="1" dirty="0" smtClean="0"/>
              <a:t>Johns Hopkins nursing evidence-based practice model and guidelines</a:t>
            </a:r>
            <a:r>
              <a:rPr lang="en-US" sz="1600" dirty="0" smtClean="0"/>
              <a:t>. Retrieved December 5, 2010 from http://www.nursingknowledge.org/portal/main.aspx?pageid=36&amp;sku=76725.</a:t>
            </a:r>
          </a:p>
          <a:p>
            <a:pPr>
              <a:buNone/>
            </a:pPr>
            <a:r>
              <a:rPr lang="en-US" sz="1600" dirty="0" smtClean="0"/>
              <a:t>Sarah Bush Lincoln Health Center [SBLHC]. (2009). </a:t>
            </a:r>
            <a:r>
              <a:rPr lang="en-US" sz="1600" i="1" dirty="0" smtClean="0"/>
              <a:t>Social accountability 2009</a:t>
            </a:r>
            <a:r>
              <a:rPr lang="en-US" sz="1600" b="1" dirty="0" smtClean="0"/>
              <a:t>.</a:t>
            </a:r>
            <a:r>
              <a:rPr lang="en-US" sz="1600" dirty="0" smtClean="0"/>
              <a:t> Retrieved December 3, 2010 from http://</a:t>
            </a:r>
            <a:r>
              <a:rPr lang="en-US" sz="1600" dirty="0" smtClean="0"/>
              <a:t>www.sarahbush.org/body.cfm?id=720.</a:t>
            </a:r>
          </a:p>
          <a:p>
            <a:pPr>
              <a:buNone/>
            </a:pPr>
            <a:r>
              <a:rPr lang="en-US" sz="1600" dirty="0" smtClean="0"/>
              <a:t>U.S. Department of Health and Human Services [HHS]. (2010). </a:t>
            </a:r>
            <a:r>
              <a:rPr lang="en-US" sz="1600" i="1" dirty="0" smtClean="0"/>
              <a:t>Hospital process of care measures graphs</a:t>
            </a:r>
            <a:r>
              <a:rPr lang="en-US" sz="1600" dirty="0" smtClean="0"/>
              <a:t>. </a:t>
            </a:r>
            <a:r>
              <a:rPr lang="en-US" sz="1600" dirty="0" smtClean="0"/>
              <a:t>Retrieved December 6, 2010 from http://www.hospitalcompare.hhs.gov/(X(1)S(jfybeu5504pihsa0ygklv545))/</a:t>
            </a:r>
            <a:r>
              <a:rPr lang="en-US" sz="1600" dirty="0" smtClean="0"/>
              <a:t>Graphs/hospital-Graph.aspx?hid=140189&amp;stype=GENERAL&amp;mCode=HF&amp;graphState=IL&amp;tab=SOC&amp;AspxAutoDetectCookieSupport=1.</a:t>
            </a:r>
            <a:endParaRPr lang="en-US" sz="1600" dirty="0" smtClean="0"/>
          </a:p>
          <a:p>
            <a:pPr eaLnBrk="1" hangingPunct="1">
              <a:buNone/>
            </a:pPr>
            <a:endParaRPr lang="en-US" sz="16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Introduction</a:t>
            </a:r>
            <a:endParaRPr lang="en-US" dirty="0"/>
          </a:p>
        </p:txBody>
      </p:sp>
      <p:sp>
        <p:nvSpPr>
          <p:cNvPr id="15362" name="Content Placeholder 2"/>
          <p:cNvSpPr>
            <a:spLocks noGrp="1"/>
          </p:cNvSpPr>
          <p:nvPr>
            <p:ph idx="1"/>
          </p:nvPr>
        </p:nvSpPr>
        <p:spPr/>
        <p:txBody>
          <a:bodyPr/>
          <a:lstStyle/>
          <a:p>
            <a:pPr eaLnBrk="1" hangingPunct="1"/>
            <a:r>
              <a:rPr lang="en-US" smtClean="0"/>
              <a:t>Comparison between Sarah Bush Lincoln Center and The Joint Commission protocols and procedures pertaining to heart failure patients.</a:t>
            </a:r>
          </a:p>
          <a:p>
            <a:pPr eaLnBrk="1" hangingPunct="1"/>
            <a:r>
              <a:rPr lang="en-US" smtClean="0"/>
              <a:t>Determine if research and research guidelines are used in practice.</a:t>
            </a:r>
          </a:p>
          <a:p>
            <a:pPr eaLnBrk="1" hangingPunct="1"/>
            <a:r>
              <a:rPr lang="en-US" smtClean="0"/>
              <a:t>National and regional core measure evaluation comparisons. </a:t>
            </a:r>
          </a:p>
          <a:p>
            <a:pPr eaLnBrk="1" hangingPunct="1"/>
            <a:endParaRPr lang="en-US" smtClean="0"/>
          </a:p>
          <a:p>
            <a:pPr eaLnBrk="1" hangingPunct="1"/>
            <a:endParaRPr lang="en-US" smtClean="0"/>
          </a:p>
          <a:p>
            <a:pPr eaLnBrk="1" hangingPunct="1">
              <a:buFont typeface="Wingdings 2" pitchFamily="18" charset="2"/>
              <a:buNone/>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Evidence-based practice</a:t>
            </a:r>
            <a:endParaRPr lang="en-US" dirty="0"/>
          </a:p>
        </p:txBody>
      </p:sp>
      <p:sp>
        <p:nvSpPr>
          <p:cNvPr id="3" name="Content Placeholder 2"/>
          <p:cNvSpPr>
            <a:spLocks noGrp="1"/>
          </p:cNvSpPr>
          <p:nvPr>
            <p:ph idx="1"/>
          </p:nvPr>
        </p:nvSpPr>
        <p:spPr/>
        <p:txBody>
          <a:bodyPr/>
          <a:lstStyle/>
          <a:p>
            <a:pPr eaLnBrk="1" hangingPunct="1"/>
            <a:r>
              <a:rPr lang="en-US" dirty="0" smtClean="0"/>
              <a:t>Definition of evidence-based practice (EBP)</a:t>
            </a:r>
          </a:p>
          <a:p>
            <a:pPr lvl="1" eaLnBrk="1" hangingPunct="1"/>
            <a:r>
              <a:rPr lang="en-US" dirty="0" smtClean="0"/>
              <a:t>practice supported by research findings</a:t>
            </a:r>
          </a:p>
          <a:p>
            <a:pPr lvl="1" eaLnBrk="1" hangingPunct="1"/>
            <a:r>
              <a:rPr lang="en-US" dirty="0" smtClean="0"/>
              <a:t>demonstrated as being valuable through a critical examination of up to date practices</a:t>
            </a:r>
          </a:p>
          <a:p>
            <a:pPr eaLnBrk="1" hangingPunct="1"/>
            <a:r>
              <a:rPr lang="en-US" dirty="0" smtClean="0"/>
              <a:t>Goal of EBP in nursing is to promote improved</a:t>
            </a:r>
          </a:p>
          <a:p>
            <a:pPr lvl="1" eaLnBrk="1" hangingPunct="1"/>
            <a:r>
              <a:rPr lang="en-US" dirty="0" smtClean="0"/>
              <a:t>interventions</a:t>
            </a:r>
          </a:p>
          <a:p>
            <a:pPr lvl="1" eaLnBrk="1" hangingPunct="1"/>
            <a:r>
              <a:rPr lang="en-US" dirty="0" smtClean="0"/>
              <a:t>care</a:t>
            </a:r>
          </a:p>
          <a:p>
            <a:pPr lvl="1" eaLnBrk="1" hangingPunct="1"/>
            <a:r>
              <a:rPr lang="en-US" dirty="0" smtClean="0"/>
              <a:t>patient outcomes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Sarah bush lincoln health system</a:t>
            </a:r>
            <a:endParaRPr lang="en-US" dirty="0"/>
          </a:p>
        </p:txBody>
      </p:sp>
      <p:sp>
        <p:nvSpPr>
          <p:cNvPr id="17410" name="Content Placeholder 2"/>
          <p:cNvSpPr>
            <a:spLocks noGrp="1"/>
          </p:cNvSpPr>
          <p:nvPr>
            <p:ph idx="1"/>
          </p:nvPr>
        </p:nvSpPr>
        <p:spPr/>
        <p:txBody>
          <a:bodyPr/>
          <a:lstStyle/>
          <a:p>
            <a:pPr eaLnBrk="1" hangingPunct="1"/>
            <a:r>
              <a:rPr lang="en-US" smtClean="0"/>
              <a:t>Sarah Bush Lincoln Health System is located in east-central Illinois Coles county</a:t>
            </a:r>
          </a:p>
          <a:p>
            <a:pPr eaLnBrk="1" hangingPunct="1"/>
            <a:r>
              <a:rPr lang="en-US" smtClean="0"/>
              <a:t>The hospital is non-for-profit</a:t>
            </a:r>
          </a:p>
          <a:p>
            <a:pPr eaLnBrk="1" hangingPunct="1"/>
            <a:r>
              <a:rPr lang="en-US" smtClean="0"/>
              <a:t>128 beds</a:t>
            </a:r>
          </a:p>
          <a:p>
            <a:pPr eaLnBrk="1" hangingPunct="1"/>
            <a:r>
              <a:rPr lang="en-US" smtClean="0"/>
              <a:t>Employing about 1,600 area residents</a:t>
            </a:r>
          </a:p>
          <a:p>
            <a:pPr eaLnBrk="1" hangingPunct="1"/>
            <a:r>
              <a:rPr lang="en-US" smtClean="0"/>
              <a:t>145 providers representing 28 specialties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Joint Commission’s</a:t>
            </a:r>
            <a:br>
              <a:rPr lang="en-US" dirty="0" smtClean="0"/>
            </a:br>
            <a:r>
              <a:rPr lang="en-US" dirty="0" smtClean="0"/>
              <a:t>core measure standard </a:t>
            </a:r>
            <a:endParaRPr lang="en-US" dirty="0"/>
          </a:p>
        </p:txBody>
      </p:sp>
      <p:sp>
        <p:nvSpPr>
          <p:cNvPr id="19458" name="Content Placeholder 2"/>
          <p:cNvSpPr>
            <a:spLocks noGrp="1"/>
          </p:cNvSpPr>
          <p:nvPr>
            <p:ph idx="1"/>
          </p:nvPr>
        </p:nvSpPr>
        <p:spPr>
          <a:xfrm>
            <a:off x="304800" y="1554163"/>
            <a:ext cx="8686800" cy="5075237"/>
          </a:xfrm>
        </p:spPr>
        <p:txBody>
          <a:bodyPr/>
          <a:lstStyle/>
          <a:p>
            <a:pPr eaLnBrk="1" hangingPunct="1"/>
            <a:endParaRPr lang="en-US" smtClean="0"/>
          </a:p>
          <a:p>
            <a:pPr eaLnBrk="1" hangingPunct="1"/>
            <a:r>
              <a:rPr lang="en-US" smtClean="0"/>
              <a:t>Four Heart Failure core measures </a:t>
            </a:r>
          </a:p>
          <a:p>
            <a:pPr lvl="1" eaLnBrk="1" hangingPunct="1"/>
            <a:r>
              <a:rPr lang="en-US" smtClean="0"/>
              <a:t>1.Discharge Instructions </a:t>
            </a:r>
          </a:p>
          <a:p>
            <a:pPr lvl="2" eaLnBrk="1" hangingPunct="1"/>
            <a:r>
              <a:rPr lang="en-US" smtClean="0"/>
              <a:t>Six discharge instructions</a:t>
            </a:r>
          </a:p>
          <a:p>
            <a:pPr lvl="1" eaLnBrk="1" hangingPunct="1">
              <a:buFont typeface="Wingdings 2" pitchFamily="18" charset="2"/>
              <a:buNone/>
            </a:pPr>
            <a:endParaRPr lang="en-US" smtClean="0"/>
          </a:p>
          <a:p>
            <a:pPr lvl="1" eaLnBrk="1" hangingPunct="1"/>
            <a:r>
              <a:rPr lang="en-US" smtClean="0"/>
              <a:t>2. Left ventricular performance assessment (LVF)</a:t>
            </a:r>
          </a:p>
          <a:p>
            <a:pPr lvl="2" eaLnBrk="1" hangingPunct="1"/>
            <a:r>
              <a:rPr lang="en-US" smtClean="0"/>
              <a:t>Used to evaluate the type of heart failure.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Summary of The Joint Commission’s</a:t>
            </a:r>
            <a:br>
              <a:rPr lang="en-US" dirty="0" smtClean="0"/>
            </a:br>
            <a:r>
              <a:rPr lang="en-US" dirty="0" smtClean="0"/>
              <a:t>core measure standard </a:t>
            </a:r>
            <a:r>
              <a:rPr lang="en-US" dirty="0" smtClean="0"/>
              <a:t>(cont’d)</a:t>
            </a:r>
            <a:endParaRPr lang="en-US" dirty="0"/>
          </a:p>
        </p:txBody>
      </p:sp>
      <p:sp>
        <p:nvSpPr>
          <p:cNvPr id="21506" name="Content Placeholder 2"/>
          <p:cNvSpPr>
            <a:spLocks noGrp="1"/>
          </p:cNvSpPr>
          <p:nvPr>
            <p:ph idx="1"/>
          </p:nvPr>
        </p:nvSpPr>
        <p:spPr/>
        <p:txBody>
          <a:bodyPr/>
          <a:lstStyle/>
          <a:p>
            <a:pPr eaLnBrk="1" hangingPunct="1"/>
            <a:r>
              <a:rPr lang="en-US" smtClean="0"/>
              <a:t>3. Angiotensin converting enzyme inhibitor (ACEI) for LVSD</a:t>
            </a:r>
          </a:p>
          <a:p>
            <a:pPr lvl="1" eaLnBrk="1" hangingPunct="1"/>
            <a:r>
              <a:rPr lang="en-US" smtClean="0"/>
              <a:t>Used to evaluate weather ACEI were properly prescribed.</a:t>
            </a:r>
          </a:p>
          <a:p>
            <a:pPr eaLnBrk="1" hangingPunct="1"/>
            <a:r>
              <a:rPr lang="en-US" smtClean="0"/>
              <a:t>4. Adult smoking cessation advice/counseling</a:t>
            </a:r>
          </a:p>
          <a:p>
            <a:pPr lvl="1" eaLnBrk="1" hangingPunct="1"/>
            <a:r>
              <a:rPr lang="en-US" smtClean="0"/>
              <a:t> One third to one half of cardiovascular patients begin smoking again within 6 to 12 months of their diagnosis.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List of research articles </a:t>
            </a:r>
            <a:endParaRPr lang="en-US" dirty="0"/>
          </a:p>
        </p:txBody>
      </p:sp>
      <p:sp>
        <p:nvSpPr>
          <p:cNvPr id="23554" name="Content Placeholder 2"/>
          <p:cNvSpPr>
            <a:spLocks noGrp="1"/>
          </p:cNvSpPr>
          <p:nvPr>
            <p:ph idx="1"/>
          </p:nvPr>
        </p:nvSpPr>
        <p:spPr/>
        <p:txBody>
          <a:bodyPr/>
          <a:lstStyle/>
          <a:p>
            <a:r>
              <a:rPr lang="en-US" sz="1800" smtClean="0"/>
              <a:t>Heart Failure Society of America (HFSA); HFSA Guidelines for Management of Patinets With Heart Failure Caused by Left Ventricular Systolic Dysfunction – Pharmacological Approaches.http://www.hfsa.org/pdf/lvsd_heart_failure.pdf. Accessed December 2001. </a:t>
            </a:r>
          </a:p>
          <a:p>
            <a:endParaRPr lang="en-US" sz="1800" smtClean="0"/>
          </a:p>
          <a:p>
            <a:r>
              <a:rPr lang="en-US" sz="1800" smtClean="0"/>
              <a:t>American College of Cardiology/American Heart Association (ACC/AHA):Guidelines for the Evaluation and Management of Chronic Heart Failure in the Adult, http:/www.acc.org/clinical/guidelines/failure/hf_index.htm. Accessed on December 3, 2001. </a:t>
            </a:r>
          </a:p>
          <a:p>
            <a:endParaRPr lang="en-US" sz="1800" smtClean="0"/>
          </a:p>
          <a:p>
            <a:r>
              <a:rPr lang="en-US" sz="1800" smtClean="0"/>
              <a:t>National Cancer Institute. CancerNet. Prevention and Cessation of Cigarette Smoking: Control of Tobacco Use. Available a http://cancernet.nci.nih.gov/pdq/pdq_prevention.shtml. Accessed July 2001. </a:t>
            </a:r>
          </a:p>
          <a:p>
            <a:pPr eaLnBrk="1" hangingPunct="1"/>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Summary of the hospital’s performance on heart Failure</a:t>
            </a:r>
            <a:endParaRPr lang="en-US" dirty="0"/>
          </a:p>
        </p:txBody>
      </p:sp>
      <p:sp>
        <p:nvSpPr>
          <p:cNvPr id="24578" name="Content Placeholder 2"/>
          <p:cNvSpPr>
            <a:spLocks noGrp="1"/>
          </p:cNvSpPr>
          <p:nvPr>
            <p:ph idx="1"/>
          </p:nvPr>
        </p:nvSpPr>
        <p:spPr/>
        <p:txBody>
          <a:bodyPr/>
          <a:lstStyle/>
          <a:p>
            <a:pPr eaLnBrk="1" hangingPunct="1"/>
            <a:r>
              <a:rPr lang="en-US" sz="2400" dirty="0" smtClean="0"/>
              <a:t> Discharge instructions = 96% of 157 patients</a:t>
            </a:r>
          </a:p>
          <a:p>
            <a:pPr eaLnBrk="1" hangingPunct="1"/>
            <a:endParaRPr lang="en-US" sz="2400" dirty="0" smtClean="0"/>
          </a:p>
          <a:p>
            <a:pPr eaLnBrk="1" hangingPunct="1"/>
            <a:r>
              <a:rPr lang="en-US" sz="2400" dirty="0" smtClean="0"/>
              <a:t>National average=89%</a:t>
            </a:r>
          </a:p>
          <a:p>
            <a:pPr eaLnBrk="1" hangingPunct="1">
              <a:buFont typeface="Wingdings 2" pitchFamily="18" charset="2"/>
              <a:buNone/>
            </a:pPr>
            <a:endParaRPr lang="en-US" sz="2400" dirty="0" smtClean="0"/>
          </a:p>
          <a:p>
            <a:pPr eaLnBrk="1" hangingPunct="1"/>
            <a:r>
              <a:rPr lang="en-US" sz="2400" dirty="0" smtClean="0"/>
              <a:t> Evaluation of left ventricular systolic function = 100% of 230 patients</a:t>
            </a:r>
          </a:p>
          <a:p>
            <a:pPr eaLnBrk="1" hangingPunct="1"/>
            <a:endParaRPr lang="en-US" sz="2400" dirty="0" smtClean="0"/>
          </a:p>
          <a:p>
            <a:pPr eaLnBrk="1" hangingPunct="1"/>
            <a:r>
              <a:rPr lang="en-US" sz="2400" dirty="0" smtClean="0"/>
              <a:t>National average=98%</a:t>
            </a:r>
          </a:p>
          <a:p>
            <a:pPr eaLnBrk="1" hangingPunct="1"/>
            <a:endParaRPr lang="en-US" sz="2400" dirty="0" smtClean="0"/>
          </a:p>
          <a:p>
            <a:pPr eaLnBrk="1" hangingPunct="1"/>
            <a:endParaRPr 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Summary of the hospitals performance on heart failure </a:t>
            </a:r>
            <a:r>
              <a:rPr lang="en-US" dirty="0" smtClean="0"/>
              <a:t>(cont</a:t>
            </a:r>
            <a:r>
              <a:rPr lang="en-US" dirty="0" smtClean="0"/>
              <a:t>’d)</a:t>
            </a:r>
            <a:endParaRPr lang="en-US" dirty="0"/>
          </a:p>
        </p:txBody>
      </p:sp>
      <p:sp>
        <p:nvSpPr>
          <p:cNvPr id="26626" name="Content Placeholder 2"/>
          <p:cNvSpPr>
            <a:spLocks noGrp="1"/>
          </p:cNvSpPr>
          <p:nvPr>
            <p:ph idx="1"/>
          </p:nvPr>
        </p:nvSpPr>
        <p:spPr/>
        <p:txBody>
          <a:bodyPr/>
          <a:lstStyle/>
          <a:p>
            <a:r>
              <a:rPr lang="en-US" sz="2400" smtClean="0"/>
              <a:t>ACE inhibitor or ARB for left ventricular systolic function=100% of 59 patients</a:t>
            </a:r>
          </a:p>
          <a:p>
            <a:endParaRPr lang="en-US" sz="2400" smtClean="0"/>
          </a:p>
          <a:p>
            <a:r>
              <a:rPr lang="en-US" sz="2400" smtClean="0"/>
              <a:t>National average=98%</a:t>
            </a:r>
          </a:p>
          <a:p>
            <a:endParaRPr lang="en-US" sz="2400" smtClean="0"/>
          </a:p>
          <a:p>
            <a:r>
              <a:rPr lang="en-US" sz="2400" smtClean="0"/>
              <a:t> Smoking cessation counseling= 100% of 46 patients</a:t>
            </a:r>
          </a:p>
          <a:p>
            <a:endParaRPr lang="en-US" sz="2400" smtClean="0"/>
          </a:p>
          <a:p>
            <a:r>
              <a:rPr lang="en-US" sz="2400" smtClean="0"/>
              <a:t>National average=99%</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578</TotalTime>
  <Words>1509</Words>
  <Application>Microsoft Office PowerPoint</Application>
  <PresentationFormat>On-screen Show (4:3)</PresentationFormat>
  <Paragraphs>97</Paragraphs>
  <Slides>13</Slides>
  <Notes>9</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Trek</vt:lpstr>
      <vt:lpstr>Evidence-Based Practice </vt:lpstr>
      <vt:lpstr>Introduction</vt:lpstr>
      <vt:lpstr>Evidence-based practice</vt:lpstr>
      <vt:lpstr>Sarah bush lincoln health system</vt:lpstr>
      <vt:lpstr>Summary of The Joint Commission’s core measure standard </vt:lpstr>
      <vt:lpstr>Summary of The Joint Commission’s core measure standard (cont’d)</vt:lpstr>
      <vt:lpstr>List of research articles </vt:lpstr>
      <vt:lpstr>Summary of the hospital’s performance on heart Failure</vt:lpstr>
      <vt:lpstr>Summary of the hospitals performance on heart failure (cont’d)</vt:lpstr>
      <vt:lpstr>Overview of the hospital’s protocols</vt:lpstr>
      <vt:lpstr>hospital’s protocols  vs. Joint Commission’s core measure standards</vt:lpstr>
      <vt:lpstr>Summary </vt:lpstr>
      <vt:lpstr>References</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dc:title>
  <dc:creator>Valued Acer Customer</dc:creator>
  <cp:lastModifiedBy>Valued Acer Customer</cp:lastModifiedBy>
  <cp:revision>50</cp:revision>
  <dcterms:created xsi:type="dcterms:W3CDTF">2010-11-17T16:56:45Z</dcterms:created>
  <dcterms:modified xsi:type="dcterms:W3CDTF">2010-12-07T22:01:51Z</dcterms:modified>
</cp:coreProperties>
</file>