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660"/>
  </p:normalViewPr>
  <p:slideViewPr>
    <p:cSldViewPr>
      <p:cViewPr>
        <p:scale>
          <a:sx n="41" d="100"/>
          <a:sy n="41" d="100"/>
        </p:scale>
        <p:origin x="-2232" y="-684"/>
      </p:cViewPr>
      <p:guideLst>
        <p:guide orient="horz" pos="2160"/>
        <p:guide pos="2880"/>
      </p:guideLst>
    </p:cSldViewPr>
  </p:slideViewPr>
  <p:notesTextViewPr>
    <p:cViewPr>
      <p:scale>
        <a:sx n="100" d="100"/>
        <a:sy n="100" d="100"/>
      </p:scale>
      <p:origin x="0" y="87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91C503-8242-4FFF-9384-D6509B07D33A}" type="datetimeFigureOut">
              <a:rPr lang="en-US" smtClean="0"/>
              <a:t>4/6/2012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B8D2BC-CEF6-4B07-A6C7-A534BD35ECA3}"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 study using surveys was conducted by nursing students and their instructor, at their small liberal arts university, to determine the incidents of needle sticks and to evaluate the circumstances surrounding the incidents.  This study is important because the authors were aware of blood-borne diseases being transferred through needle sticks. The review of literature was consistent with their findings that a substantial amount of exposure to blood borne pathogens occurs from needle sticks, usually during recapping, with deficient knowledge and reporting procedures contributing to incidents going unreported.  Stratified disproportionate random sampling using sophomores to seniors participated in the study because exposure to needle sticks start in the sophomore year </a:t>
            </a:r>
            <a:r>
              <a:rPr lang="en-US" sz="1200" kern="1200" dirty="0" err="1" smtClean="0">
                <a:solidFill>
                  <a:schemeClr val="tx1"/>
                </a:solidFill>
                <a:latin typeface="+mn-lt"/>
                <a:ea typeface="+mn-ea"/>
                <a:cs typeface="+mn-cs"/>
              </a:rPr>
              <a:t>clinicals</a:t>
            </a:r>
            <a:r>
              <a:rPr lang="en-US" sz="1200" kern="1200" dirty="0" smtClean="0">
                <a:solidFill>
                  <a:schemeClr val="tx1"/>
                </a:solidFill>
                <a:latin typeface="+mn-lt"/>
                <a:ea typeface="+mn-ea"/>
                <a:cs typeface="+mn-cs"/>
              </a:rPr>
              <a:t>. Consent was given by participants of the survey, with 97%, or 99 out of 102 nursing students, completing an on-line survey consisting of 20 questions. Approval was given by the Human Subjects Subcommittee and Institutional Review Board.  Theoretical framework used is substantive theory; design is descriptive, using event-partitioning. Data analysis used the SPSS 14.0 computer program. Descriptive statistics were used to analyze all variables. Major concepts were that the students have three types defense systems, which are flexible and normal lines of defense, as well as lines of resistance. They were measured by an ordinal scale numerically, and by using the </a:t>
            </a:r>
            <a:r>
              <a:rPr lang="en-US" sz="1200" kern="1200" dirty="0" err="1" smtClean="0">
                <a:solidFill>
                  <a:schemeClr val="tx1"/>
                </a:solidFill>
                <a:latin typeface="+mn-lt"/>
                <a:ea typeface="+mn-ea"/>
                <a:cs typeface="+mn-cs"/>
              </a:rPr>
              <a:t>Likert</a:t>
            </a:r>
            <a:r>
              <a:rPr lang="en-US" sz="1200" kern="1200" dirty="0" smtClean="0">
                <a:solidFill>
                  <a:schemeClr val="tx1"/>
                </a:solidFill>
                <a:latin typeface="+mn-lt"/>
                <a:ea typeface="+mn-ea"/>
                <a:cs typeface="+mn-cs"/>
              </a:rPr>
              <a:t> scale. Of those students surveyed, seven reported receiving needle sticks, with none of the students reporting the incident to the instructor.  The study discovered that annual training should be conducted regarding risks and policies concerning needle sticks to faculty and students.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analysis procedures was appropriate for the level of measurement, which were analyzed using the SPSS 14.0 analysis computer program, using descriptive statistics that measure central tendency and frequencies of all variables.  The data analysis procedures answer the research question, which was, “what is the incidence of needle sticks among nursing students at a small liberal arts university, and what are the circumstances surrounding this situation” (Blackwell et al., 2007).  The results were clearly presented by number of (representatives should it be participants), percentage of occurrence, and standard deviation, broken do </a:t>
            </a:r>
            <a:r>
              <a:rPr lang="en-US" sz="1200" kern="1200" dirty="0" err="1" smtClean="0">
                <a:solidFill>
                  <a:schemeClr val="tx1"/>
                </a:solidFill>
                <a:latin typeface="+mn-lt"/>
                <a:ea typeface="+mn-ea"/>
                <a:cs typeface="+mn-cs"/>
              </a:rPr>
              <a:t>wn</a:t>
            </a:r>
            <a:r>
              <a:rPr lang="en-US" sz="1200" kern="1200" dirty="0" smtClean="0">
                <a:solidFill>
                  <a:schemeClr val="tx1"/>
                </a:solidFill>
                <a:latin typeface="+mn-lt"/>
                <a:ea typeface="+mn-ea"/>
                <a:cs typeface="+mn-cs"/>
              </a:rPr>
              <a:t> into semesters and levels and variables involved.   *******change******</a:t>
            </a: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purpose of the study was to determine the incidence of needle sticks among nursing students at a small liberal arts university and to evaluate the circumstances around this situation (Blackwell et al., 2007).  This was clearly and concisely stated.  This purpose was researchable using empirical data, consisting of an ordinal numerical and </a:t>
            </a:r>
            <a:r>
              <a:rPr lang="en-US" sz="1200" kern="1200" dirty="0" err="1" smtClean="0">
                <a:solidFill>
                  <a:schemeClr val="tx1"/>
                </a:solidFill>
                <a:latin typeface="+mn-lt"/>
                <a:ea typeface="+mn-ea"/>
                <a:cs typeface="+mn-cs"/>
              </a:rPr>
              <a:t>Likert</a:t>
            </a:r>
            <a:r>
              <a:rPr lang="en-US" sz="1200" kern="1200" dirty="0" smtClean="0">
                <a:solidFill>
                  <a:schemeClr val="tx1"/>
                </a:solidFill>
                <a:latin typeface="+mn-lt"/>
                <a:ea typeface="+mn-ea"/>
                <a:cs typeface="+mn-cs"/>
              </a:rPr>
              <a:t> scales. The problem was significant to nursing because nurses frequently come into contact with needles, performing duties such as vaccinations, intravenous fluid administration and </a:t>
            </a:r>
            <a:r>
              <a:rPr lang="en-US" sz="1200" kern="1200" dirty="0" err="1" smtClean="0">
                <a:solidFill>
                  <a:schemeClr val="tx1"/>
                </a:solidFill>
                <a:latin typeface="+mn-lt"/>
                <a:ea typeface="+mn-ea"/>
                <a:cs typeface="+mn-cs"/>
              </a:rPr>
              <a:t>venipunctures</a:t>
            </a:r>
            <a:r>
              <a:rPr lang="en-US" sz="1200" kern="1200" dirty="0" smtClean="0">
                <a:solidFill>
                  <a:schemeClr val="tx1"/>
                </a:solidFill>
                <a:latin typeface="+mn-lt"/>
                <a:ea typeface="+mn-ea"/>
                <a:cs typeface="+mn-cs"/>
              </a:rPr>
              <a:t>, where the risk of contracting a blood-borne pathogen is potential.</a:t>
            </a:r>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study was based on the substantive theory theoretical framework.  This framework fits the problem because a substantive theory theoretical framework “is useful for explaining important phenomena with the discipline and provides knowledge valuable in practice settings” (Burns &amp; Grove, 2009 p. 144).  The concepts identified was that the student is identified as a central core surrounded by three types of mechanisms, which are the flexible and normal lines of defense, and the lines of resistance (Blackwell et al., 2007).  The relationships identified were as the student encounters stressors, the flexible line of defense serves as protection, if this protection is penetrated; the normal line of defense takes over the functioning. If the normal line of defense is penetrated, the only thing left is the line of resistance, to protect the central core, which if penetrated, results in death.  The flexible line of defense is maintained and strengthened by healthy lifestyles, such as diet, exercise and rest.  The normal line of defense is considered the student’s well-being (Blackwell et al., 2007).  ******</a:t>
            </a:r>
            <a:r>
              <a:rPr lang="en-US" sz="1200" kern="1200" dirty="0" smtClean="0">
                <a:solidFill>
                  <a:srgbClr val="FF0000"/>
                </a:solidFill>
                <a:latin typeface="+mn-lt"/>
                <a:ea typeface="+mn-ea"/>
                <a:cs typeface="+mn-cs"/>
              </a:rPr>
              <a:t>Change this******** </a:t>
            </a:r>
          </a:p>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review of literature was appropriate, thorough and organized.  The latest research for this article was from the year two thousand and seven.  The well-critiqued review of literature revealed that students have experienced exposure to blood-borne pathogens, and that less than half who were exposed, reported the incident.  The gap in knowledge was the reason for the failure to report, which prompted this research in this university.  Students, who were stuck, experienced fear of contracting a blood-borne pathogen resulted in feelings of insecurity and low self-esteem. Circumstances surrounding the failure to report lacked the knowledge of how to report and unawareness of the danger. Of known needle sticks in the nursing profession, the majority happened to female nurses between the ages of 23 to 65 with needle sticks consisting of 35% of total exposures to blood-borne pathogens.  Risk factors involved in needle sticks have been extensively studied, with many injuries occurring during recapping.  Of the studies considering students, work load, education and safe practice were concerns.  Another risk concern in another study suggested that students perform invasive procedures with little practice.  Previous researchers found that reporting procedures must be clear and that post-exposure chemoprophylaxis was imperative (Blackwell et al., 2007).</a:t>
            </a: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research question was clearly stated, which was “what is the prevalence of needle sticks among the nursing students at this university and what are the circumstances surrounding the stick?” (Blackwell et al., 2007). This question was researchable as stated using a questionnaire, presented to the nursing students.  The question relates logically to the problem, because it addressed the problem, the discussion involved the question, the literature review involved the question, and the framework explained the concepts surrounding the question</a:t>
            </a:r>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uncontrolled dependent variables were clearly identified as physiological, psychological, developmental, </a:t>
            </a:r>
            <a:r>
              <a:rPr lang="en-US" sz="1200" kern="1200" dirty="0" err="1" smtClean="0">
                <a:solidFill>
                  <a:schemeClr val="tx1"/>
                </a:solidFill>
                <a:latin typeface="+mn-lt"/>
                <a:ea typeface="+mn-ea"/>
                <a:cs typeface="+mn-cs"/>
              </a:rPr>
              <a:t>sociocultural</a:t>
            </a:r>
            <a:r>
              <a:rPr lang="en-US" sz="1200" kern="1200" dirty="0" smtClean="0">
                <a:solidFill>
                  <a:schemeClr val="tx1"/>
                </a:solidFill>
                <a:latin typeface="+mn-lt"/>
                <a:ea typeface="+mn-ea"/>
                <a:cs typeface="+mn-cs"/>
              </a:rPr>
              <a:t>, and spiritual, which was also a source for stressors.  Conceptional descriptions was listed as follows: physiological included the students body and its function  psychological focuses on the students well-being and their interaction with others,  developmental, which the study involved intimacy vs. isolation due to the stressors of the fear of the contraction and spread of a blood borne disease, or lack of proficiency in performed duties.  Sociocultural variables were classified as society’s outlook and health care expense caused by needle stick injuries. The spiritual variable was what the student believed, such as moral obligations, or the belief that injuries and disease were punishable.  Contextual moderator variables include primary, secondary, and tertiary prevention.  Specifically primary prevents encounters with stressors, education, use of engineered safety devices and no recapping of needles.  Secondary screens for stressor penetration, included peer and instructor evaluations of skills and continuous assessment of needle stick incidents.  Tertiary prevention was post-exposure prophylaxis of needle stick injuries. Demographic variables were also used to describe the students.  </a:t>
            </a: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design utilized was descriptive, using event-partitioning. The design was appropriate for the research problem because it was a descriptive design that “examines characteristics of a single sample, identifies a phenomenon of interest, and identifies the variables within, develops conceptual and operational descriptions of the variables, and describes the variables” (Burns &amp; Grove, 2009, p.237).  “This is a critically important design requiring knowledge in an area in which little research has been conducted” (Burns &amp; Grove, 2009, p. 238). “Event-partitioning designs are used to analyze a key event that is thought to lead to change” (Burns &amp; Grove, 2009, p. 243).  The researcher does not cause or manipulate the key event, but defines it so that when encountered, it is recognized.  The information describes the </a:t>
            </a:r>
            <a:r>
              <a:rPr lang="en-US" sz="1200" kern="1200" dirty="0" err="1" smtClean="0">
                <a:solidFill>
                  <a:schemeClr val="tx1"/>
                </a:solidFill>
                <a:latin typeface="+mn-lt"/>
                <a:ea typeface="+mn-ea"/>
                <a:cs typeface="+mn-cs"/>
              </a:rPr>
              <a:t>Neuman</a:t>
            </a:r>
            <a:r>
              <a:rPr lang="en-US" sz="1200" kern="1200" dirty="0" smtClean="0">
                <a:solidFill>
                  <a:schemeClr val="tx1"/>
                </a:solidFill>
                <a:latin typeface="+mn-lt"/>
                <a:ea typeface="+mn-ea"/>
                <a:cs typeface="+mn-cs"/>
              </a:rPr>
              <a:t> Systems Model which is the theoretical basis for this study.   Internal validity was addressed by the examining stressors which indicated an event that is not a planned part of the study, but occurred simultaneously during the study.  Maturation was addressed as students gained more experience as the study progressed, and tests had addressed the change of attitudes with their increased knowledge. Other possible effects of internal validity were not specifically addressed, such as, the possibility of selection and mortality.</a:t>
            </a: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sample described was representative of the population and consisted of sophomore, junior and senior students at a small liberal arts university in the southeast who were engaged in nursing </a:t>
            </a:r>
            <a:r>
              <a:rPr lang="en-US" sz="1200" kern="1200" dirty="0" err="1" smtClean="0">
                <a:solidFill>
                  <a:schemeClr val="tx1"/>
                </a:solidFill>
                <a:latin typeface="+mn-lt"/>
                <a:ea typeface="+mn-ea"/>
                <a:cs typeface="+mn-cs"/>
              </a:rPr>
              <a:t>clinicals</a:t>
            </a:r>
            <a:r>
              <a:rPr lang="en-US" sz="1200" kern="1200" dirty="0" smtClean="0">
                <a:solidFill>
                  <a:schemeClr val="tx1"/>
                </a:solidFill>
                <a:latin typeface="+mn-lt"/>
                <a:ea typeface="+mn-ea"/>
                <a:cs typeface="+mn-cs"/>
              </a:rPr>
              <a:t> and were exposed to needle sticks.  The sampling method was appropriate in that a 20 question web based survey was posted on site and available to all students (Blackwell et al., 2007). Other aspects assessed were the student’s age, gender, level in the program, and history of needle sticks.  The sample was comprised of 96 (differs from front page of article, front page says 99 of 102) people who completed the survey.  The authors stated that this was equivalent to 97 % of the nursing student target population.  This was considered an adequate sample size. Confidentiality was maintained, as there was no identifying information asked for on the survey.  </a:t>
            </a: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data collection approach was appropriate because every student in the population had a chance to participate.  Those students stuck by a needle were asked to fill out additional information such as the total number of needle sticks, reporting of the occurrence, amount of supervision, and whether or not post-exposure measures were taken (Blackwell et al., 2007).  The tools used were the survey, and the SPSS 14.0 analysis computer program, which are described adequately.  Reliability and validity of the computer program was stated as descriptive statistics such as measures of central tendency and frequencies used to analyze all variables. Approval was given by the Human Subjects Subcommittee and Institutional Review Boards, and all students consented before completing the survey (Blackwell et al., 2007).</a:t>
            </a: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F162307-2C84-43A9-9AF1-70FBA7728C62}" type="datetimeFigureOut">
              <a:rPr lang="en-US" smtClean="0"/>
              <a:pPr/>
              <a:t>4/6/2012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9A3908E-B196-47D5-9004-124EB529831F}"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162307-2C84-43A9-9AF1-70FBA7728C62}" type="datetimeFigureOut">
              <a:rPr lang="en-US" smtClean="0"/>
              <a:pPr/>
              <a:t>4/6/2012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A3908E-B196-47D5-9004-124EB529831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9A3908E-B196-47D5-9004-124EB529831F}"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162307-2C84-43A9-9AF1-70FBA7728C62}" type="datetimeFigureOut">
              <a:rPr lang="en-US" smtClean="0"/>
              <a:pPr/>
              <a:t>4/6/2012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F162307-2C84-43A9-9AF1-70FBA7728C62}" type="datetimeFigureOut">
              <a:rPr lang="en-US" smtClean="0"/>
              <a:pPr/>
              <a:t>4/6/2012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E9A3908E-B196-47D5-9004-124EB529831F}"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5F162307-2C84-43A9-9AF1-70FBA7728C62}" type="datetimeFigureOut">
              <a:rPr lang="en-US" smtClean="0"/>
              <a:pPr/>
              <a:t>4/6/2012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9A3908E-B196-47D5-9004-124EB529831F}"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5F162307-2C84-43A9-9AF1-70FBA7728C62}" type="datetimeFigureOut">
              <a:rPr lang="en-US" smtClean="0"/>
              <a:pPr/>
              <a:t>4/6/2012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A3908E-B196-47D5-9004-124EB529831F}"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F162307-2C84-43A9-9AF1-70FBA7728C62}" type="datetimeFigureOut">
              <a:rPr lang="en-US" smtClean="0"/>
              <a:pPr/>
              <a:t>4/6/2012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9A3908E-B196-47D5-9004-124EB529831F}"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F162307-2C84-43A9-9AF1-70FBA7728C62}" type="datetimeFigureOut">
              <a:rPr lang="en-US" smtClean="0"/>
              <a:pPr/>
              <a:t>4/6/2012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9A3908E-B196-47D5-9004-124EB529831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5F162307-2C84-43A9-9AF1-70FBA7728C62}" type="datetimeFigureOut">
              <a:rPr lang="en-US" smtClean="0"/>
              <a:pPr/>
              <a:t>4/6/2012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9A3908E-B196-47D5-9004-124EB529831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9A3908E-B196-47D5-9004-124EB529831F}"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5F162307-2C84-43A9-9AF1-70FBA7728C62}" type="datetimeFigureOut">
              <a:rPr lang="en-US" smtClean="0"/>
              <a:pPr/>
              <a:t>4/6/2012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9A3908E-B196-47D5-9004-124EB529831F}"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5F162307-2C84-43A9-9AF1-70FBA7728C62}" type="datetimeFigureOut">
              <a:rPr lang="en-US" smtClean="0"/>
              <a:pPr/>
              <a:t>4/6/2012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F162307-2C84-43A9-9AF1-70FBA7728C62}" type="datetimeFigureOut">
              <a:rPr lang="en-US" smtClean="0"/>
              <a:pPr/>
              <a:t>4/6/2012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9A3908E-B196-47D5-9004-124EB529831F}"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juns.nursing.arizona.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3124200"/>
            <a:ext cx="7772400" cy="3505200"/>
          </a:xfrm>
        </p:spPr>
        <p:txBody>
          <a:bodyPr>
            <a:normAutofit/>
          </a:bodyPr>
          <a:lstStyle/>
          <a:p>
            <a:pPr algn="ctr"/>
            <a:r>
              <a:rPr lang="en-US" dirty="0" smtClean="0"/>
              <a:t>Linda </a:t>
            </a:r>
            <a:r>
              <a:rPr lang="en-US" dirty="0" err="1" smtClean="0"/>
              <a:t>Barselow</a:t>
            </a:r>
            <a:r>
              <a:rPr lang="en-US" dirty="0" smtClean="0"/>
              <a:t>,</a:t>
            </a:r>
          </a:p>
          <a:p>
            <a:pPr algn="ctr"/>
            <a:r>
              <a:rPr lang="en-US" dirty="0" err="1" smtClean="0"/>
              <a:t>Chanelle</a:t>
            </a:r>
            <a:r>
              <a:rPr lang="en-US" dirty="0" smtClean="0"/>
              <a:t> </a:t>
            </a:r>
            <a:r>
              <a:rPr lang="en-US" dirty="0" err="1" smtClean="0"/>
              <a:t>Carley</a:t>
            </a:r>
            <a:r>
              <a:rPr lang="en-US" dirty="0" smtClean="0"/>
              <a:t>,</a:t>
            </a:r>
          </a:p>
          <a:p>
            <a:pPr algn="ctr"/>
            <a:r>
              <a:rPr lang="en-US" dirty="0" smtClean="0"/>
              <a:t>Kathleen Helton,</a:t>
            </a:r>
          </a:p>
          <a:p>
            <a:pPr algn="ctr"/>
            <a:r>
              <a:rPr lang="en-US" dirty="0" smtClean="0"/>
              <a:t>&amp; Julia </a:t>
            </a:r>
            <a:r>
              <a:rPr lang="en-US" dirty="0" smtClean="0"/>
              <a:t>McGraw</a:t>
            </a:r>
          </a:p>
          <a:p>
            <a:pPr algn="ctr"/>
            <a:endParaRPr lang="en-US" dirty="0" smtClean="0"/>
          </a:p>
          <a:p>
            <a:pPr algn="ctr"/>
            <a:r>
              <a:rPr lang="en-US" dirty="0" smtClean="0"/>
              <a:t>Lakeview College of </a:t>
            </a:r>
            <a:r>
              <a:rPr lang="en-US" dirty="0" smtClean="0"/>
              <a:t>Nursing</a:t>
            </a:r>
          </a:p>
          <a:p>
            <a:pPr algn="ctr"/>
            <a:endParaRPr lang="en-US" dirty="0" smtClean="0"/>
          </a:p>
          <a:p>
            <a:pPr algn="ctr"/>
            <a:r>
              <a:rPr lang="en-US" dirty="0" smtClean="0"/>
              <a:t>N302 - Nursing </a:t>
            </a:r>
            <a:r>
              <a:rPr lang="en-US" dirty="0" smtClean="0"/>
              <a:t>Research</a:t>
            </a:r>
          </a:p>
          <a:p>
            <a:pPr algn="ctr"/>
            <a:endParaRPr lang="en-US" dirty="0" smtClean="0"/>
          </a:p>
          <a:p>
            <a:pPr algn="ctr"/>
            <a:r>
              <a:rPr lang="en-US" dirty="0" smtClean="0"/>
              <a:t>April </a:t>
            </a:r>
            <a:r>
              <a:rPr lang="en-US" dirty="0" smtClean="0"/>
              <a:t>22</a:t>
            </a:r>
            <a:r>
              <a:rPr lang="en-US" dirty="0" smtClean="0"/>
              <a:t>, </a:t>
            </a:r>
            <a:r>
              <a:rPr lang="en-US" dirty="0" smtClean="0"/>
              <a:t>2012</a:t>
            </a:r>
            <a:endParaRPr lang="en-US" dirty="0"/>
          </a:p>
        </p:txBody>
      </p:sp>
      <p:sp>
        <p:nvSpPr>
          <p:cNvPr id="2" name="Title 1"/>
          <p:cNvSpPr>
            <a:spLocks noGrp="1"/>
          </p:cNvSpPr>
          <p:nvPr>
            <p:ph type="ctrTitle"/>
          </p:nvPr>
        </p:nvSpPr>
        <p:spPr>
          <a:xfrm>
            <a:off x="304800" y="762000"/>
            <a:ext cx="8080248" cy="2133600"/>
          </a:xfrm>
        </p:spPr>
        <p:txBody>
          <a:bodyPr>
            <a:normAutofit fontScale="90000"/>
          </a:bodyPr>
          <a:lstStyle/>
          <a:p>
            <a:pPr algn="ctr"/>
            <a:r>
              <a:rPr lang="en-US" sz="4400" dirty="0" smtClean="0"/>
              <a:t/>
            </a:r>
            <a:br>
              <a:rPr lang="en-US" sz="4400" dirty="0" smtClean="0"/>
            </a:br>
            <a:r>
              <a:rPr lang="en-US" sz="4900" dirty="0" smtClean="0"/>
              <a:t>Nursing Students’ Experiences with </a:t>
            </a:r>
            <a:r>
              <a:rPr lang="en-US" sz="4900" dirty="0" err="1" smtClean="0"/>
              <a:t>Needlestick</a:t>
            </a:r>
            <a:r>
              <a:rPr lang="en-US" sz="4900" dirty="0" smtClean="0"/>
              <a:t> Injuries</a:t>
            </a:r>
            <a:br>
              <a:rPr lang="en-US" sz="4900" dirty="0" smtClean="0"/>
            </a:br>
            <a:r>
              <a:rPr lang="en-US" sz="4400" dirty="0" smtClean="0"/>
              <a:t/>
            </a:r>
            <a:br>
              <a:rPr lang="en-US" sz="4400" dirty="0" smtClean="0"/>
            </a:br>
            <a:endParaRPr lang="en-US"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Data Collection Methods</a:t>
            </a:r>
            <a:endParaRPr lang="en-US" sz="5400" dirty="0"/>
          </a:p>
        </p:txBody>
      </p:sp>
      <p:sp>
        <p:nvSpPr>
          <p:cNvPr id="3" name="Content Placeholder 2"/>
          <p:cNvSpPr>
            <a:spLocks noGrp="1"/>
          </p:cNvSpPr>
          <p:nvPr>
            <p:ph sz="quarter" idx="1"/>
          </p:nvPr>
        </p:nvSpPr>
        <p:spPr/>
        <p:txBody>
          <a:bodyPr/>
          <a:lstStyle/>
          <a:p>
            <a:r>
              <a:rPr lang="en-US" dirty="0" smtClean="0"/>
              <a:t>Data collection approach appropriate</a:t>
            </a:r>
          </a:p>
          <a:p>
            <a:r>
              <a:rPr lang="en-US" dirty="0" smtClean="0"/>
              <a:t>Tools described adequately</a:t>
            </a:r>
          </a:p>
          <a:p>
            <a:r>
              <a:rPr lang="en-US" dirty="0" smtClean="0"/>
              <a:t>Validity addressed</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Data Analysis</a:t>
            </a:r>
            <a:endParaRPr lang="en-US" sz="5400" dirty="0"/>
          </a:p>
        </p:txBody>
      </p:sp>
      <p:sp>
        <p:nvSpPr>
          <p:cNvPr id="3" name="Content Placeholder 2"/>
          <p:cNvSpPr>
            <a:spLocks noGrp="1"/>
          </p:cNvSpPr>
          <p:nvPr>
            <p:ph sz="quarter" idx="1"/>
          </p:nvPr>
        </p:nvSpPr>
        <p:spPr/>
        <p:txBody>
          <a:bodyPr/>
          <a:lstStyle/>
          <a:p>
            <a:r>
              <a:rPr lang="en-US" dirty="0" smtClean="0"/>
              <a:t>Analysis</a:t>
            </a:r>
            <a:r>
              <a:rPr lang="en-US" dirty="0" smtClean="0"/>
              <a:t> procedures appropriate</a:t>
            </a:r>
          </a:p>
          <a:p>
            <a:r>
              <a:rPr lang="en-US" dirty="0" smtClean="0"/>
              <a:t>Answered research question</a:t>
            </a:r>
          </a:p>
          <a:p>
            <a:r>
              <a:rPr lang="en-US" dirty="0" smtClean="0"/>
              <a:t>Results clearly presented</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Conclusion</a:t>
            </a:r>
            <a:endParaRPr lang="en-US" sz="5400" dirty="0"/>
          </a:p>
        </p:txBody>
      </p:sp>
      <p:sp>
        <p:nvSpPr>
          <p:cNvPr id="3" name="Content Placeholder 2"/>
          <p:cNvSpPr>
            <a:spLocks noGrp="1"/>
          </p:cNvSpPr>
          <p:nvPr>
            <p:ph sz="quarter" idx="1"/>
          </p:nvPr>
        </p:nvSpPr>
        <p:spPr/>
        <p:txBody>
          <a:bodyPr/>
          <a:lstStyle/>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References</a:t>
            </a:r>
            <a:endParaRPr lang="en-US" sz="5400" dirty="0"/>
          </a:p>
        </p:txBody>
      </p:sp>
      <p:sp>
        <p:nvSpPr>
          <p:cNvPr id="3" name="Content Placeholder 2"/>
          <p:cNvSpPr>
            <a:spLocks noGrp="1"/>
          </p:cNvSpPr>
          <p:nvPr>
            <p:ph sz="quarter" idx="1"/>
          </p:nvPr>
        </p:nvSpPr>
        <p:spPr/>
        <p:txBody>
          <a:bodyPr/>
          <a:lstStyle/>
          <a:p>
            <a:r>
              <a:rPr lang="en-US" sz="1600" dirty="0" smtClean="0"/>
              <a:t>Burns, N., &amp; Grove, S. K. (2009). </a:t>
            </a:r>
            <a:r>
              <a:rPr lang="en-US" sz="1600" i="1" dirty="0" smtClean="0"/>
              <a:t>The practice of nursing research: Appraisal, synthesis, </a:t>
            </a:r>
            <a:r>
              <a:rPr lang="en-US" sz="1600" i="1" dirty="0" smtClean="0"/>
              <a:t>	and </a:t>
            </a:r>
            <a:r>
              <a:rPr lang="en-US" sz="1600" i="1" dirty="0" smtClean="0"/>
              <a:t>generation of evidence</a:t>
            </a:r>
            <a:r>
              <a:rPr lang="en-US" sz="1600" dirty="0" smtClean="0"/>
              <a:t> (6th ed.). St. Louis, MO: Saunders Elsevier</a:t>
            </a:r>
            <a:r>
              <a:rPr lang="en-US" sz="1600" dirty="0" smtClean="0"/>
              <a:t>.</a:t>
            </a:r>
          </a:p>
          <a:p>
            <a:endParaRPr lang="en-US" sz="1600" dirty="0" smtClean="0"/>
          </a:p>
          <a:p>
            <a:r>
              <a:rPr lang="en-US" sz="1600" dirty="0" smtClean="0"/>
              <a:t>Blackwell, L., Bolding, J., </a:t>
            </a:r>
            <a:r>
              <a:rPr lang="en-US" sz="1600" dirty="0" err="1" smtClean="0"/>
              <a:t>Cheely</a:t>
            </a:r>
            <a:r>
              <a:rPr lang="en-US" sz="1600" dirty="0" smtClean="0"/>
              <a:t>, E., </a:t>
            </a:r>
            <a:r>
              <a:rPr lang="en-US" sz="1600" dirty="0" err="1" smtClean="0"/>
              <a:t>McLester</a:t>
            </a:r>
            <a:r>
              <a:rPr lang="en-US" sz="1600" dirty="0" smtClean="0"/>
              <a:t>, J., McNeely, E. et al.  (2007).  Nursing </a:t>
            </a:r>
            <a:r>
              <a:rPr lang="en-US" sz="1600" dirty="0" smtClean="0"/>
              <a:t>	students</a:t>
            </a:r>
            <a:r>
              <a:rPr lang="en-US" sz="1600" dirty="0" smtClean="0"/>
              <a:t>’ experiences with </a:t>
            </a:r>
            <a:r>
              <a:rPr lang="en-US" sz="1600" dirty="0" err="1" smtClean="0"/>
              <a:t>needlestick</a:t>
            </a:r>
            <a:r>
              <a:rPr lang="en-US" sz="1600" dirty="0" smtClean="0"/>
              <a:t> injuries.  </a:t>
            </a:r>
            <a:r>
              <a:rPr lang="en-US" sz="1600" i="1" dirty="0" smtClean="0"/>
              <a:t>Journal of Undergraduate </a:t>
            </a:r>
            <a:r>
              <a:rPr lang="en-US" sz="1600" i="1" dirty="0" smtClean="0"/>
              <a:t>	Nursing </a:t>
            </a:r>
            <a:r>
              <a:rPr lang="en-US" sz="1600" i="1" dirty="0" smtClean="0"/>
              <a:t>Scholarship, 9</a:t>
            </a:r>
            <a:r>
              <a:rPr lang="en-US" sz="1600" dirty="0" smtClean="0"/>
              <a:t>(7).  Retrieved from </a:t>
            </a:r>
            <a:r>
              <a:rPr lang="en-US" sz="1600" dirty="0" smtClean="0">
                <a:hlinkClick r:id="rId2"/>
              </a:rPr>
              <a:t>http://</a:t>
            </a:r>
            <a:r>
              <a:rPr lang="en-US" sz="1600" dirty="0" smtClean="0">
                <a:hlinkClick r:id="rId2"/>
              </a:rPr>
              <a:t>juns.nursing.arizona.edu</a:t>
            </a:r>
            <a:r>
              <a:rPr lang="en-US" sz="1600" dirty="0" smtClean="0"/>
              <a:t>. </a:t>
            </a:r>
            <a:endParaRPr lang="en-US" sz="1600" dirty="0" smtClean="0"/>
          </a:p>
          <a:p>
            <a:endParaRPr lang="en-US" sz="1600"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5400" dirty="0" smtClean="0"/>
              <a:t>Summary</a:t>
            </a:r>
            <a:r>
              <a:rPr lang="en-US" dirty="0" smtClean="0"/>
              <a:t> </a:t>
            </a:r>
            <a:endParaRPr lang="en-US" dirty="0"/>
          </a:p>
        </p:txBody>
      </p:sp>
      <p:sp>
        <p:nvSpPr>
          <p:cNvPr id="3" name="Content Placeholder 2"/>
          <p:cNvSpPr>
            <a:spLocks noGrp="1"/>
          </p:cNvSpPr>
          <p:nvPr>
            <p:ph sz="quarter" idx="1"/>
          </p:nvPr>
        </p:nvSpPr>
        <p:spPr/>
        <p:txBody>
          <a:bodyPr>
            <a:normAutofit/>
          </a:bodyPr>
          <a:lstStyle/>
          <a:p>
            <a:r>
              <a:rPr lang="en-US" dirty="0" smtClean="0"/>
              <a:t>The study evaluates</a:t>
            </a:r>
            <a:r>
              <a:rPr lang="en-US" dirty="0" smtClean="0"/>
              <a:t> </a:t>
            </a:r>
            <a:r>
              <a:rPr lang="en-US" dirty="0" err="1" smtClean="0"/>
              <a:t>needlestick</a:t>
            </a:r>
            <a:r>
              <a:rPr lang="en-US" dirty="0" smtClean="0"/>
              <a:t> incidents</a:t>
            </a:r>
          </a:p>
          <a:p>
            <a:r>
              <a:rPr lang="en-US" dirty="0" smtClean="0"/>
              <a:t>Substantive theory theoretical framework</a:t>
            </a:r>
          </a:p>
          <a:p>
            <a:r>
              <a:rPr lang="en-US" dirty="0" smtClean="0"/>
              <a:t>Review of literature is consistent with findings</a:t>
            </a:r>
          </a:p>
          <a:p>
            <a:r>
              <a:rPr lang="en-US" dirty="0" smtClean="0"/>
              <a:t>Design is descriptive using event-</a:t>
            </a:r>
            <a:r>
              <a:rPr lang="en-US" dirty="0" err="1" smtClean="0"/>
              <a:t>partioning</a:t>
            </a:r>
            <a:endParaRPr lang="en-US" dirty="0" smtClean="0"/>
          </a:p>
          <a:p>
            <a:r>
              <a:rPr lang="en-US" dirty="0" smtClean="0"/>
              <a:t>Sample size of 99 nursing student participants</a:t>
            </a:r>
          </a:p>
          <a:p>
            <a:r>
              <a:rPr lang="en-US" dirty="0" smtClean="0"/>
              <a:t>Three types of defense lines</a:t>
            </a:r>
          </a:p>
          <a:p>
            <a:r>
              <a:rPr lang="en-US" dirty="0" smtClean="0"/>
              <a:t>SPSS computer program for analyzing</a:t>
            </a:r>
          </a:p>
          <a:p>
            <a:r>
              <a:rPr lang="en-US" dirty="0" smtClean="0"/>
              <a:t>Annual training regarding </a:t>
            </a:r>
            <a:r>
              <a:rPr lang="en-US" dirty="0" err="1" smtClean="0"/>
              <a:t>needlesticks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Purpose</a:t>
            </a:r>
            <a:endParaRPr lang="en-US" sz="5400" dirty="0"/>
          </a:p>
        </p:txBody>
      </p:sp>
      <p:sp>
        <p:nvSpPr>
          <p:cNvPr id="3" name="Content Placeholder 2"/>
          <p:cNvSpPr>
            <a:spLocks noGrp="1"/>
          </p:cNvSpPr>
          <p:nvPr>
            <p:ph sz="quarter" idx="1"/>
          </p:nvPr>
        </p:nvSpPr>
        <p:spPr/>
        <p:txBody>
          <a:bodyPr/>
          <a:lstStyle/>
          <a:p>
            <a:r>
              <a:rPr lang="en-US" dirty="0" smtClean="0"/>
              <a:t>To determine the incidence of </a:t>
            </a:r>
            <a:r>
              <a:rPr lang="en-US" dirty="0" err="1" smtClean="0"/>
              <a:t>needlesticks</a:t>
            </a:r>
            <a:endParaRPr lang="en-US" dirty="0" smtClean="0"/>
          </a:p>
          <a:p>
            <a:r>
              <a:rPr lang="en-US" dirty="0" smtClean="0"/>
              <a:t>Evaluate circumstances of the </a:t>
            </a:r>
            <a:r>
              <a:rPr lang="en-US" dirty="0" err="1" smtClean="0"/>
              <a:t>needlsticks</a:t>
            </a:r>
            <a:endParaRPr lang="en-US" dirty="0" smtClean="0"/>
          </a:p>
          <a:p>
            <a:r>
              <a:rPr lang="en-US" dirty="0" smtClean="0"/>
              <a:t>Clearly and concisely stated</a:t>
            </a:r>
          </a:p>
          <a:p>
            <a:r>
              <a:rPr lang="en-US" dirty="0" smtClean="0"/>
              <a:t>Researchable using empirical data</a:t>
            </a:r>
          </a:p>
          <a:p>
            <a:r>
              <a:rPr lang="en-US" dirty="0" smtClean="0"/>
              <a:t>Significant to nursing</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Conceptual Framework</a:t>
            </a:r>
            <a:endParaRPr lang="en-US" sz="5400" dirty="0"/>
          </a:p>
        </p:txBody>
      </p:sp>
      <p:sp>
        <p:nvSpPr>
          <p:cNvPr id="3" name="Content Placeholder 2"/>
          <p:cNvSpPr>
            <a:spLocks noGrp="1"/>
          </p:cNvSpPr>
          <p:nvPr>
            <p:ph sz="quarter" idx="1"/>
          </p:nvPr>
        </p:nvSpPr>
        <p:spPr/>
        <p:txBody>
          <a:bodyPr/>
          <a:lstStyle/>
          <a:p>
            <a:r>
              <a:rPr lang="en-US" dirty="0" smtClean="0"/>
              <a:t>Substantive theory theoretical framework</a:t>
            </a:r>
          </a:p>
          <a:p>
            <a:r>
              <a:rPr lang="en-US" dirty="0" smtClean="0"/>
              <a:t>Framework fits the problem</a:t>
            </a:r>
          </a:p>
          <a:p>
            <a:r>
              <a:rPr lang="en-US" dirty="0" smtClean="0"/>
              <a:t>Concepts and relationships were identified</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Review of Literature</a:t>
            </a:r>
            <a:endParaRPr lang="en-US" sz="5400" dirty="0"/>
          </a:p>
        </p:txBody>
      </p:sp>
      <p:sp>
        <p:nvSpPr>
          <p:cNvPr id="3" name="Content Placeholder 2"/>
          <p:cNvSpPr>
            <a:spLocks noGrp="1"/>
          </p:cNvSpPr>
          <p:nvPr>
            <p:ph sz="quarter" idx="1"/>
          </p:nvPr>
        </p:nvSpPr>
        <p:spPr>
          <a:xfrm>
            <a:off x="301752" y="1524000"/>
            <a:ext cx="8503920" cy="4575048"/>
          </a:xfrm>
        </p:spPr>
        <p:txBody>
          <a:bodyPr/>
          <a:lstStyle/>
          <a:p>
            <a:r>
              <a:rPr lang="en-US" dirty="0" smtClean="0"/>
              <a:t>Review was appropriate, thorough and organized </a:t>
            </a:r>
          </a:p>
          <a:p>
            <a:r>
              <a:rPr lang="en-US" dirty="0" smtClean="0"/>
              <a:t>Current research included</a:t>
            </a:r>
          </a:p>
          <a:p>
            <a:r>
              <a:rPr lang="en-US" dirty="0" smtClean="0"/>
              <a:t>Well critiqued</a:t>
            </a:r>
          </a:p>
          <a:p>
            <a:r>
              <a:rPr lang="en-US" dirty="0" smtClean="0"/>
              <a:t>Gap in knowledge</a:t>
            </a:r>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Research Question</a:t>
            </a:r>
            <a:endParaRPr lang="en-US" sz="5400" dirty="0"/>
          </a:p>
        </p:txBody>
      </p:sp>
      <p:sp>
        <p:nvSpPr>
          <p:cNvPr id="3" name="Content Placeholder 2"/>
          <p:cNvSpPr>
            <a:spLocks noGrp="1"/>
          </p:cNvSpPr>
          <p:nvPr>
            <p:ph sz="quarter" idx="1"/>
          </p:nvPr>
        </p:nvSpPr>
        <p:spPr/>
        <p:txBody>
          <a:bodyPr/>
          <a:lstStyle/>
          <a:p>
            <a:r>
              <a:rPr lang="en-US" dirty="0" smtClean="0"/>
              <a:t>Clearly stated</a:t>
            </a:r>
          </a:p>
          <a:p>
            <a:r>
              <a:rPr lang="en-US" dirty="0" smtClean="0"/>
              <a:t>Researchable</a:t>
            </a:r>
          </a:p>
          <a:p>
            <a:r>
              <a:rPr lang="en-US" dirty="0" smtClean="0"/>
              <a:t>Logical</a:t>
            </a:r>
          </a:p>
          <a:p>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Variables</a:t>
            </a:r>
            <a:endParaRPr lang="en-US" sz="5400" dirty="0"/>
          </a:p>
        </p:txBody>
      </p:sp>
      <p:sp>
        <p:nvSpPr>
          <p:cNvPr id="3" name="Content Placeholder 2"/>
          <p:cNvSpPr>
            <a:spLocks noGrp="1"/>
          </p:cNvSpPr>
          <p:nvPr>
            <p:ph sz="quarter" idx="1"/>
          </p:nvPr>
        </p:nvSpPr>
        <p:spPr/>
        <p:txBody>
          <a:bodyPr/>
          <a:lstStyle/>
          <a:p>
            <a:r>
              <a:rPr lang="en-US" dirty="0" smtClean="0"/>
              <a:t>Uncontrolled dependent variables clearly identified</a:t>
            </a:r>
          </a:p>
          <a:p>
            <a:r>
              <a:rPr lang="en-US" dirty="0" smtClean="0"/>
              <a:t>Conceptional descriptions listed</a:t>
            </a:r>
          </a:p>
          <a:p>
            <a:r>
              <a:rPr lang="en-US" dirty="0" smtClean="0"/>
              <a:t>Sociocultural variables classified</a:t>
            </a:r>
          </a:p>
          <a:p>
            <a:r>
              <a:rPr lang="en-US" dirty="0" smtClean="0"/>
              <a:t>Spiritual variables</a:t>
            </a:r>
          </a:p>
          <a:p>
            <a:r>
              <a:rPr lang="en-US" dirty="0" smtClean="0"/>
              <a:t>Demographic variables</a:t>
            </a:r>
          </a:p>
          <a:p>
            <a:r>
              <a:rPr lang="en-US" dirty="0" smtClean="0"/>
              <a:t>Contextual moderator variables</a:t>
            </a:r>
            <a:endParaRPr lang="en-US" dirty="0" smtClean="0"/>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Design</a:t>
            </a:r>
            <a:endParaRPr lang="en-US" sz="5400" dirty="0"/>
          </a:p>
        </p:txBody>
      </p:sp>
      <p:sp>
        <p:nvSpPr>
          <p:cNvPr id="3" name="Content Placeholder 2"/>
          <p:cNvSpPr>
            <a:spLocks noGrp="1"/>
          </p:cNvSpPr>
          <p:nvPr>
            <p:ph sz="quarter" idx="1"/>
          </p:nvPr>
        </p:nvSpPr>
        <p:spPr/>
        <p:txBody>
          <a:bodyPr/>
          <a:lstStyle/>
          <a:p>
            <a:r>
              <a:rPr lang="en-US" dirty="0" smtClean="0"/>
              <a:t>Descriptive design</a:t>
            </a:r>
          </a:p>
          <a:p>
            <a:r>
              <a:rPr lang="en-US" dirty="0" smtClean="0"/>
              <a:t>Appropriate for research</a:t>
            </a:r>
          </a:p>
          <a:p>
            <a:r>
              <a:rPr lang="en-US" dirty="0" smtClean="0"/>
              <a:t>Interval validity addressed</a:t>
            </a:r>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Sample</a:t>
            </a:r>
            <a:endParaRPr lang="en-US" sz="5400" dirty="0"/>
          </a:p>
        </p:txBody>
      </p:sp>
      <p:sp>
        <p:nvSpPr>
          <p:cNvPr id="3" name="Content Placeholder 2"/>
          <p:cNvSpPr>
            <a:spLocks noGrp="1"/>
          </p:cNvSpPr>
          <p:nvPr>
            <p:ph sz="quarter" idx="1"/>
          </p:nvPr>
        </p:nvSpPr>
        <p:spPr/>
        <p:txBody>
          <a:bodyPr/>
          <a:lstStyle/>
          <a:p>
            <a:r>
              <a:rPr lang="en-US" dirty="0" smtClean="0"/>
              <a:t>Descriptive and representative </a:t>
            </a:r>
            <a:r>
              <a:rPr lang="en-US" dirty="0" smtClean="0"/>
              <a:t>of population</a:t>
            </a:r>
          </a:p>
          <a:p>
            <a:r>
              <a:rPr lang="en-US" dirty="0" smtClean="0"/>
              <a:t>Sample method appropriate</a:t>
            </a:r>
          </a:p>
          <a:p>
            <a:r>
              <a:rPr lang="en-US" dirty="0" smtClean="0"/>
              <a:t>Adequate size</a:t>
            </a:r>
          </a:p>
          <a:p>
            <a:r>
              <a:rPr lang="en-US" dirty="0" smtClean="0"/>
              <a:t>Confidentiality addressed</a:t>
            </a:r>
          </a:p>
          <a:p>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593</TotalTime>
  <Words>1985</Words>
  <Application>Microsoft Office PowerPoint</Application>
  <PresentationFormat>On-screen Show (4:3)</PresentationFormat>
  <Paragraphs>91</Paragraphs>
  <Slides>13</Slides>
  <Notes>10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Civic</vt:lpstr>
      <vt:lpstr> Nursing Students’ Experiences with Needlestick Injuries  </vt:lpstr>
      <vt:lpstr>Summary </vt:lpstr>
      <vt:lpstr>Purpose</vt:lpstr>
      <vt:lpstr>Conceptual Framework</vt:lpstr>
      <vt:lpstr>Review of Literature</vt:lpstr>
      <vt:lpstr>Research Question</vt:lpstr>
      <vt:lpstr>Variables</vt:lpstr>
      <vt:lpstr>Design</vt:lpstr>
      <vt:lpstr>Sample</vt:lpstr>
      <vt:lpstr>Data Collection Methods</vt:lpstr>
      <vt:lpstr>Data Analysis</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helton</dc:creator>
  <cp:lastModifiedBy>helton</cp:lastModifiedBy>
  <cp:revision>61</cp:revision>
  <dcterms:created xsi:type="dcterms:W3CDTF">2012-04-01T15:30:52Z</dcterms:created>
  <dcterms:modified xsi:type="dcterms:W3CDTF">2012-04-06T18:01:20Z</dcterms:modified>
</cp:coreProperties>
</file>