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65634" autoAdjust="0"/>
  </p:normalViewPr>
  <p:slideViewPr>
    <p:cSldViewPr>
      <p:cViewPr varScale="1">
        <p:scale>
          <a:sx n="57" d="100"/>
          <a:sy n="57" d="100"/>
        </p:scale>
        <p:origin x="-27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D3FC98-D6ED-4C62-88AA-8F6DB469A246}" type="datetimeFigureOut">
              <a:rPr lang="en-US" smtClean="0"/>
              <a:t>7/15/2012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343B7B-FA36-40DB-9ADD-8AA04D89065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title of the study indicates it is a quantitative study. The question posed by the study is “What is the current knowledge and attitudes of Iranian nursing students about pain management?”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479) Thus the study seeks to describe Iranian nurses’ knowledge and attitudes regarding pain management though the use of a self administered questionnaire. It does not attempt to link or connect the degree of knowledge or attitudes to any other phenomenon, nor compare or contrast the knowledge or attitude of different groups of nurses or at different times.  It is therefore a descriptive design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McCabe, 2011, p. 189). This seems appropriate for a study which poses the question stated.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Internal validity was addressed, in the method section on page 479. The authors note that the questionnaire utilized Knowledge and Attitudes Regarding Pain Tool (KARPT) had a high reliability and good internal consistency (</a:t>
            </a:r>
            <a:r>
              <a:rPr lang="it-IT" sz="1200" kern="1200" dirty="0" smtClean="0">
                <a:solidFill>
                  <a:schemeClr val="tx1"/>
                </a:solidFill>
                <a:latin typeface="+mn-lt"/>
                <a:ea typeface="+mn-ea"/>
                <a:cs typeface="+mn-cs"/>
              </a:rPr>
              <a:t>Rahimi-Madiseh, Tavakol, &amp; Dennick, 2010</a:t>
            </a:r>
            <a:r>
              <a:rPr lang="en-US" sz="1200" kern="1200" dirty="0" smtClean="0">
                <a:solidFill>
                  <a:schemeClr val="tx1"/>
                </a:solidFill>
                <a:latin typeface="+mn-lt"/>
                <a:ea typeface="+mn-ea"/>
                <a:cs typeface="+mn-cs"/>
              </a:rPr>
              <a:t>, p. 479).</a:t>
            </a:r>
          </a:p>
          <a:p>
            <a:endParaRPr lang="en-US" dirty="0"/>
          </a:p>
        </p:txBody>
      </p:sp>
      <p:sp>
        <p:nvSpPr>
          <p:cNvPr id="4" name="Slide Number Placeholder 3"/>
          <p:cNvSpPr>
            <a:spLocks noGrp="1"/>
          </p:cNvSpPr>
          <p:nvPr>
            <p:ph type="sldNum" sz="quarter" idx="10"/>
          </p:nvPr>
        </p:nvSpPr>
        <p:spPr/>
        <p:txBody>
          <a:bodyPr/>
          <a:lstStyle/>
          <a:p>
            <a:fld id="{DD343B7B-FA36-40DB-9ADD-8AA04D89065C}"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questionnaire was administered to advanced nursing students into Iranian nursing schools. The questionnaires were given to 205 students and 146 useable responses were received. Participants have previously been told that refusal to participate would have no negative consciences. Since the question posed by the study relates to knowledge and attitudes of Iranian nursing students, this sample method is appropriate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479-480).</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The authors note in the limitation section of their study that although the study utilized participants from two different schools, the sample might not represent all Iranian nurses. The study also indicated the small sample size could be a problem and recommended repeating the study with a larger study so as to bolster confidence about the studies external consistency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482).</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Compliance with ethical standards for protection of the participants was outlined with the authors. The authors secured ethical approval from the Research Ethics Committee. The questionnaire was translated into the Persian language and translated back into English using bilingual researchers to make sure the translation was correct. The participants were told that their participation was completely voluntary. The authors also sent a letter to the participants which explained the project and their rights. All participants remain anonymous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479).</a:t>
            </a:r>
          </a:p>
          <a:p>
            <a:endParaRPr lang="en-US" dirty="0"/>
          </a:p>
        </p:txBody>
      </p:sp>
      <p:sp>
        <p:nvSpPr>
          <p:cNvPr id="4" name="Slide Number Placeholder 3"/>
          <p:cNvSpPr>
            <a:spLocks noGrp="1"/>
          </p:cNvSpPr>
          <p:nvPr>
            <p:ph type="sldNum" sz="quarter" idx="10"/>
          </p:nvPr>
        </p:nvSpPr>
        <p:spPr/>
        <p:txBody>
          <a:bodyPr/>
          <a:lstStyle/>
          <a:p>
            <a:fld id="{DD343B7B-FA36-40DB-9ADD-8AA04D89065C}"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data collection approach utilized by the authors was administration of the, “Knowledge and Attitudes Regarding Pain Tool” (KARPT) to 205 nursing students from two different Iranian nursing schools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479). The authors described KARPT as a self administered test with 21 true/false items and 15 multiple choice questions regarding two case studies involving real world pain administration issues. The authors also detailed that KARPT had a high reliability and internal consistency, as well as being relatively easy to take. As the instrument utilized (KARPT) is fully described, including satisfactory, reliability, and validity, the data collection approach appears appropriate (</a:t>
            </a:r>
            <a:r>
              <a:rPr lang="it-IT" sz="1200" kern="1200" dirty="0" smtClean="0">
                <a:solidFill>
                  <a:schemeClr val="tx1"/>
                </a:solidFill>
                <a:latin typeface="+mn-lt"/>
                <a:ea typeface="+mn-ea"/>
                <a:cs typeface="+mn-cs"/>
              </a:rPr>
              <a:t>Rahimi-Madiseh, Tavakol, &amp; Dennick, 2010, p. </a:t>
            </a:r>
            <a:r>
              <a:rPr lang="en-US" sz="1200" kern="1200" dirty="0" smtClean="0">
                <a:solidFill>
                  <a:schemeClr val="tx1"/>
                </a:solidFill>
                <a:latin typeface="+mn-lt"/>
                <a:ea typeface="+mn-ea"/>
                <a:cs typeface="+mn-cs"/>
              </a:rPr>
              <a:t>479).</a:t>
            </a:r>
          </a:p>
          <a:p>
            <a:endParaRPr lang="en-US" dirty="0"/>
          </a:p>
        </p:txBody>
      </p:sp>
      <p:sp>
        <p:nvSpPr>
          <p:cNvPr id="4" name="Slide Number Placeholder 3"/>
          <p:cNvSpPr>
            <a:spLocks noGrp="1"/>
          </p:cNvSpPr>
          <p:nvPr>
            <p:ph type="sldNum" sz="quarter" idx="10"/>
          </p:nvPr>
        </p:nvSpPr>
        <p:spPr/>
        <p:txBody>
          <a:bodyPr/>
          <a:lstStyle/>
          <a:p>
            <a:fld id="{DD343B7B-FA36-40DB-9ADD-8AA04D89065C}"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9275E9-A2EE-4C2A-9C9D-C49BA3C538FC}" type="datetimeFigureOut">
              <a:rPr lang="en-US" smtClean="0"/>
              <a:t>7/15/2012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D6DFD-3C90-4436-8E54-F4D4E23859C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9275E9-A2EE-4C2A-9C9D-C49BA3C538FC}" type="datetimeFigureOut">
              <a:rPr lang="en-US" smtClean="0"/>
              <a:t>7/15/2012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D6DFD-3C90-4436-8E54-F4D4E23859C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9275E9-A2EE-4C2A-9C9D-C49BA3C538FC}" type="datetimeFigureOut">
              <a:rPr lang="en-US" smtClean="0"/>
              <a:t>7/15/2012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D6DFD-3C90-4436-8E54-F4D4E23859C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9275E9-A2EE-4C2A-9C9D-C49BA3C538FC}" type="datetimeFigureOut">
              <a:rPr lang="en-US" smtClean="0"/>
              <a:t>7/15/2012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D6DFD-3C90-4436-8E54-F4D4E23859C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9275E9-A2EE-4C2A-9C9D-C49BA3C538FC}" type="datetimeFigureOut">
              <a:rPr lang="en-US" smtClean="0"/>
              <a:t>7/15/2012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D6DFD-3C90-4436-8E54-F4D4E23859C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9275E9-A2EE-4C2A-9C9D-C49BA3C538FC}" type="datetimeFigureOut">
              <a:rPr lang="en-US" smtClean="0"/>
              <a:t>7/15/2012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D6DFD-3C90-4436-8E54-F4D4E23859C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9275E9-A2EE-4C2A-9C9D-C49BA3C538FC}" type="datetimeFigureOut">
              <a:rPr lang="en-US" smtClean="0"/>
              <a:t>7/15/2012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3D6DFD-3C90-4436-8E54-F4D4E23859C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9275E9-A2EE-4C2A-9C9D-C49BA3C538FC}" type="datetimeFigureOut">
              <a:rPr lang="en-US" smtClean="0"/>
              <a:t>7/15/2012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3D6DFD-3C90-4436-8E54-F4D4E23859C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9275E9-A2EE-4C2A-9C9D-C49BA3C538FC}" type="datetimeFigureOut">
              <a:rPr lang="en-US" smtClean="0"/>
              <a:t>7/15/2012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3D6DFD-3C90-4436-8E54-F4D4E23859C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9275E9-A2EE-4C2A-9C9D-C49BA3C538FC}" type="datetimeFigureOut">
              <a:rPr lang="en-US" smtClean="0"/>
              <a:t>7/15/2012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D6DFD-3C90-4436-8E54-F4D4E23859C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9275E9-A2EE-4C2A-9C9D-C49BA3C538FC}" type="datetimeFigureOut">
              <a:rPr lang="en-US" smtClean="0"/>
              <a:t>7/15/2012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D6DFD-3C90-4436-8E54-F4D4E23859C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9275E9-A2EE-4C2A-9C9D-C49BA3C538FC}" type="datetimeFigureOut">
              <a:rPr lang="en-US" smtClean="0"/>
              <a:t>7/15/2012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3D6DFD-3C90-4436-8E54-F4D4E23859C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l"/>
            <a:r>
              <a:rPr lang="en-US" dirty="0" smtClean="0">
                <a:latin typeface="Times New Roman" pitchFamily="18" charset="0"/>
                <a:cs typeface="Times New Roman" pitchFamily="18" charset="0"/>
              </a:rPr>
              <a:t>Design</a:t>
            </a:r>
            <a:endParaRPr lang="en-US" dirty="0">
              <a:latin typeface="Times New Roman" pitchFamily="18" charset="0"/>
              <a:cs typeface="Times New Roman" pitchFamily="18" charset="0"/>
            </a:endParaRPr>
          </a:p>
        </p:txBody>
      </p:sp>
      <p:sp>
        <p:nvSpPr>
          <p:cNvPr id="6" name="Content Placeholder 5"/>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Study indicates it is a quantitative study</a:t>
            </a:r>
          </a:p>
          <a:p>
            <a:r>
              <a:rPr lang="en-US" dirty="0" smtClean="0">
                <a:latin typeface="Times New Roman" pitchFamily="18" charset="0"/>
                <a:cs typeface="Times New Roman" pitchFamily="18" charset="0"/>
              </a:rPr>
              <a:t>Study seeks to describe Iranian nurses’ knowledge and attitudes regarding pain management through use of self administered questionnaires</a:t>
            </a:r>
          </a:p>
          <a:p>
            <a:r>
              <a:rPr lang="en-US" dirty="0" smtClean="0">
                <a:latin typeface="Times New Roman" pitchFamily="18" charset="0"/>
                <a:cs typeface="Times New Roman" pitchFamily="18" charset="0"/>
              </a:rPr>
              <a:t>Questionnaires utilized by Knowledge and Attitudes Regarding Pain Tool ( KARPT)</a:t>
            </a:r>
          </a:p>
          <a:p>
            <a:r>
              <a:rPr lang="en-US" dirty="0" smtClean="0">
                <a:latin typeface="Times New Roman" pitchFamily="18" charset="0"/>
                <a:cs typeface="Times New Roman" pitchFamily="18" charset="0"/>
              </a:rPr>
              <a:t>It is a descriptive design</a:t>
            </a:r>
          </a:p>
          <a:p>
            <a:r>
              <a:rPr lang="en-US" dirty="0" smtClean="0">
                <a:latin typeface="Times New Roman" pitchFamily="18" charset="0"/>
                <a:cs typeface="Times New Roman" pitchFamily="18" charset="0"/>
              </a:rPr>
              <a:t>Internal validity was addressed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Times New Roman" pitchFamily="18" charset="0"/>
                <a:cs typeface="Times New Roman" pitchFamily="18" charset="0"/>
              </a:rPr>
              <a:t>Sample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Sample size was 205 Iranian Nursing students</a:t>
            </a:r>
          </a:p>
          <a:p>
            <a:r>
              <a:rPr lang="en-US" dirty="0" smtClean="0">
                <a:latin typeface="Times New Roman" pitchFamily="18" charset="0"/>
                <a:cs typeface="Times New Roman" pitchFamily="18" charset="0"/>
              </a:rPr>
              <a:t>146 useable responses were received</a:t>
            </a:r>
          </a:p>
          <a:p>
            <a:r>
              <a:rPr lang="en-US" dirty="0" smtClean="0">
                <a:latin typeface="Times New Roman" pitchFamily="18" charset="0"/>
                <a:cs typeface="Times New Roman" pitchFamily="18" charset="0"/>
              </a:rPr>
              <a:t>Sample method was appropriate</a:t>
            </a:r>
          </a:p>
          <a:p>
            <a:r>
              <a:rPr lang="en-US" dirty="0" smtClean="0">
                <a:latin typeface="Times New Roman" pitchFamily="18" charset="0"/>
                <a:cs typeface="Times New Roman" pitchFamily="18" charset="0"/>
              </a:rPr>
              <a:t>Study utilized participants from two different schools, may not represent all Iranian nurses</a:t>
            </a:r>
          </a:p>
          <a:p>
            <a:r>
              <a:rPr lang="en-US" dirty="0" smtClean="0">
                <a:latin typeface="Times New Roman" pitchFamily="18" charset="0"/>
                <a:cs typeface="Times New Roman" pitchFamily="18" charset="0"/>
              </a:rPr>
              <a:t>Small sample size, repeating the study with a larger sample size was recommended </a:t>
            </a:r>
          </a:p>
          <a:p>
            <a:r>
              <a:rPr lang="en-US" dirty="0" smtClean="0">
                <a:latin typeface="Times New Roman" pitchFamily="18" charset="0"/>
                <a:cs typeface="Times New Roman" pitchFamily="18" charset="0"/>
              </a:rPr>
              <a:t>Participants confidentiality was protected</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Times New Roman" pitchFamily="18" charset="0"/>
                <a:cs typeface="Times New Roman" pitchFamily="18" charset="0"/>
              </a:rPr>
              <a:t>Data Collection Methods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Times New Roman" pitchFamily="18" charset="0"/>
                <a:cs typeface="Times New Roman" pitchFamily="18" charset="0"/>
              </a:rPr>
              <a:t>Data collection utilized the “Knowledge and Attitudes Regarding Pain Tool” (KARPT)</a:t>
            </a:r>
          </a:p>
          <a:p>
            <a:r>
              <a:rPr lang="en-US" dirty="0" smtClean="0">
                <a:latin typeface="Times New Roman" pitchFamily="18" charset="0"/>
                <a:cs typeface="Times New Roman" pitchFamily="18" charset="0"/>
              </a:rPr>
              <a:t>Self administered test</a:t>
            </a:r>
          </a:p>
          <a:p>
            <a:r>
              <a:rPr lang="en-US" dirty="0" smtClean="0">
                <a:latin typeface="Times New Roman" pitchFamily="18" charset="0"/>
                <a:cs typeface="Times New Roman" pitchFamily="18" charset="0"/>
              </a:rPr>
              <a:t>21 true/false</a:t>
            </a:r>
          </a:p>
          <a:p>
            <a:r>
              <a:rPr lang="en-US" dirty="0" smtClean="0">
                <a:latin typeface="Times New Roman" pitchFamily="18" charset="0"/>
                <a:cs typeface="Times New Roman" pitchFamily="18" charset="0"/>
              </a:rPr>
              <a:t>15 multiple choice questions</a:t>
            </a:r>
          </a:p>
          <a:p>
            <a:r>
              <a:rPr lang="en-US" dirty="0" smtClean="0">
                <a:latin typeface="Times New Roman" pitchFamily="18" charset="0"/>
                <a:cs typeface="Times New Roman" pitchFamily="18" charset="0"/>
              </a:rPr>
              <a:t>All regarding two case studies involving real world pain administration issues</a:t>
            </a:r>
          </a:p>
          <a:p>
            <a:r>
              <a:rPr lang="en-US" dirty="0" smtClean="0">
                <a:latin typeface="Times New Roman" pitchFamily="18" charset="0"/>
                <a:cs typeface="Times New Roman" pitchFamily="18" charset="0"/>
              </a:rPr>
              <a:t>KARPT has high reliability, and validity and internal consistency, also is relatively easy to take</a:t>
            </a:r>
          </a:p>
          <a:p>
            <a:r>
              <a:rPr lang="en-US" dirty="0" smtClean="0">
                <a:latin typeface="Times New Roman" pitchFamily="18" charset="0"/>
                <a:cs typeface="Times New Roman" pitchFamily="18" charset="0"/>
              </a:rPr>
              <a:t>Data collection approach appears appropriate</a:t>
            </a:r>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111</TotalTime>
  <Words>238</Words>
  <Application>Microsoft Office PowerPoint</Application>
  <PresentationFormat>On-screen Show (4:3)</PresentationFormat>
  <Paragraphs>33</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Design</vt:lpstr>
      <vt:lpstr>Sample</vt:lpstr>
      <vt:lpstr>Data Collection Methods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dc:title>
  <dc:creator>Sarah Geiger</dc:creator>
  <cp:lastModifiedBy>Sarah Geiger</cp:lastModifiedBy>
  <cp:revision>7</cp:revision>
  <dcterms:created xsi:type="dcterms:W3CDTF">2012-07-15T17:29:31Z</dcterms:created>
  <dcterms:modified xsi:type="dcterms:W3CDTF">2012-07-15T19:21:07Z</dcterms:modified>
</cp:coreProperties>
</file>