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686" autoAdjust="0"/>
  </p:normalViewPr>
  <p:slideViewPr>
    <p:cSldViewPr>
      <p:cViewPr>
        <p:scale>
          <a:sx n="62" d="100"/>
          <a:sy n="62" d="100"/>
        </p:scale>
        <p:origin x="-1596" y="-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t>4/19/2012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11</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data was analyzed by Pearson’s chi-square test and Fisher’s exact test. Data were described using percentages, medians, lower and upper quartiles, means and standard deviations. The analysis procedure was appropriate for this study. The data analysis procedure answers the research questions. The results were presented in tables and in narrative form. </a:t>
            </a:r>
          </a:p>
          <a:p>
            <a:r>
              <a:rPr lang="en-US" sz="1200" kern="1200" dirty="0" smtClean="0">
                <a:solidFill>
                  <a:schemeClr val="tx1"/>
                </a:solidFill>
                <a:effectLst/>
                <a:latin typeface="+mn-lt"/>
                <a:ea typeface="+mn-ea"/>
                <a:cs typeface="+mn-cs"/>
              </a:rPr>
              <a:t>	How did QOL change in the two groups of patients with breast cancer within six months?  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time. Which factors predicted a worsening in QOL in the two groups? The following factors are the strongest predictor of negative changes: education, employment, having underage children, chemotherapy, radiotherapy and hormonal therapy.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14</a:t>
            </a:fld>
            <a:endParaRPr lang="en-US"/>
          </a:p>
        </p:txBody>
      </p:sp>
    </p:spTree>
    <p:extLst>
      <p:ext uri="{BB962C8B-B14F-4D97-AF65-F5344CB8AC3E}">
        <p14:creationId xmlns:p14="http://schemas.microsoft.com/office/powerpoint/2010/main" val="2713342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consideration.  The implications for nursing are addressed in this article and state that nurses and other healthcare professionals need to provide individual support to each patient as quality of life is an individual perception.  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over.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15</a:t>
            </a:fld>
            <a:endParaRPr lang="en-US"/>
          </a:p>
        </p:txBody>
      </p:sp>
    </p:spTree>
    <p:extLst>
      <p:ext uri="{BB962C8B-B14F-4D97-AF65-F5344CB8AC3E}">
        <p14:creationId xmlns:p14="http://schemas.microsoft.com/office/powerpoint/2010/main"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Longitudinal 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In addition to the statement made in the above slide,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t>4/19/2012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t>4/19/2012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t>4/19/2012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t>4/19/2012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t>4/19/2012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 (cont’d)</a:t>
            </a:r>
            <a:endParaRPr lang="en-US" dirty="0"/>
          </a:p>
        </p:txBody>
      </p:sp>
      <p:sp>
        <p:nvSpPr>
          <p:cNvPr id="3" name="Content Placeholder 2"/>
          <p:cNvSpPr>
            <a:spLocks noGrp="1"/>
          </p:cNvSpPr>
          <p:nvPr>
            <p:ph idx="1"/>
          </p:nvPr>
        </p:nvSpPr>
        <p:spPr/>
        <p:txBody>
          <a:bodyPr/>
          <a:lstStyle/>
          <a:p>
            <a:r>
              <a:rPr lang="en-US" dirty="0" smtClean="0"/>
              <a:t>The protection of the participants is specifically addressed during the study.  The study first recognizes this by stating “patients recruited were asked by nurses, whether they were willing </a:t>
            </a:r>
            <a:r>
              <a:rPr lang="en-US" dirty="0"/>
              <a:t>to take part </a:t>
            </a:r>
            <a:r>
              <a:rPr lang="en-US" dirty="0" smtClean="0"/>
              <a:t>and to fill out </a:t>
            </a:r>
            <a:r>
              <a:rPr lang="en-US" dirty="0"/>
              <a:t>consent </a:t>
            </a:r>
            <a:r>
              <a:rPr lang="en-US" dirty="0" smtClean="0"/>
              <a:t>forms.” and that “data was handled anonymously and confidentially”  (</a:t>
            </a:r>
            <a:r>
              <a:rPr lang="en-US" dirty="0" err="1"/>
              <a:t>Salonen</a:t>
            </a:r>
            <a:r>
              <a:rPr lang="en-US" dirty="0"/>
              <a:t> et al, 2010, </a:t>
            </a:r>
            <a:r>
              <a:rPr lang="en-US" dirty="0" smtClean="0"/>
              <a:t>, p.257)</a:t>
            </a:r>
          </a:p>
          <a:p>
            <a:endParaRPr lang="en-US" dirty="0"/>
          </a:p>
        </p:txBody>
      </p:sp>
    </p:spTree>
    <p:extLst>
      <p:ext uri="{BB962C8B-B14F-4D97-AF65-F5344CB8AC3E}">
        <p14:creationId xmlns:p14="http://schemas.microsoft.com/office/powerpoint/2010/main"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Collection Method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researchers used questionnaires to obtain their data for this study and this approach proves to be very appropriate.  With a study like this, it is important to get direct data from the participants involved</a:t>
            </a:r>
          </a:p>
          <a:p>
            <a:r>
              <a:rPr lang="en-US" dirty="0" smtClean="0"/>
              <a:t>The instruments in this study are described with great detail under its own paragraph.  The researchers describe using “The </a:t>
            </a:r>
            <a:r>
              <a:rPr lang="en-US" dirty="0" err="1" smtClean="0"/>
              <a:t>Ferrans</a:t>
            </a:r>
            <a:r>
              <a:rPr lang="en-US" dirty="0" smtClean="0"/>
              <a:t> and Powers QLI, which produces an overall QOL score and subscale scores” (</a:t>
            </a:r>
            <a:r>
              <a:rPr lang="en-US" dirty="0" err="1"/>
              <a:t>Salonen</a:t>
            </a:r>
            <a:r>
              <a:rPr lang="en-US" dirty="0"/>
              <a:t> et al, 2010, </a:t>
            </a:r>
            <a:r>
              <a:rPr lang="en-US" dirty="0" smtClean="0"/>
              <a:t>, p.258)</a:t>
            </a:r>
          </a:p>
          <a:p>
            <a:r>
              <a:rPr lang="en-US" dirty="0" smtClean="0"/>
              <a:t>Reliability and validity are addressed and the researchers express this in the Instrument Paragraph.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Data Analysis</a:t>
            </a:r>
            <a:br>
              <a:rPr lang="en-US" dirty="0">
                <a:effectLst/>
              </a:rPr>
            </a:br>
            <a:endParaRPr lang="en-US" dirty="0"/>
          </a:p>
        </p:txBody>
      </p:sp>
      <p:sp>
        <p:nvSpPr>
          <p:cNvPr id="3" name="Content Placeholder 2"/>
          <p:cNvSpPr>
            <a:spLocks noGrp="1"/>
          </p:cNvSpPr>
          <p:nvPr>
            <p:ph idx="1"/>
          </p:nvPr>
        </p:nvSpPr>
        <p:spPr/>
        <p:txBody>
          <a:bodyPr/>
          <a:lstStyle/>
          <a:p>
            <a:pPr lvl="0"/>
            <a:r>
              <a:rPr lang="en-US" dirty="0"/>
              <a:t>Pearson’s chi-square test</a:t>
            </a:r>
          </a:p>
          <a:p>
            <a:pPr lvl="0"/>
            <a:r>
              <a:rPr lang="en-US" dirty="0"/>
              <a:t>Fisher’s exact test</a:t>
            </a:r>
          </a:p>
          <a:p>
            <a:pPr lvl="0"/>
            <a:r>
              <a:rPr lang="en-US" dirty="0"/>
              <a:t>Percentages, medians, lower and upper quartiles, means and standard deviation</a:t>
            </a:r>
          </a:p>
          <a:p>
            <a:endParaRPr lang="en-US" dirty="0"/>
          </a:p>
        </p:txBody>
      </p:sp>
    </p:spTree>
    <p:extLst>
      <p:ext uri="{BB962C8B-B14F-4D97-AF65-F5344CB8AC3E}">
        <p14:creationId xmlns:p14="http://schemas.microsoft.com/office/powerpoint/2010/main" val="2151667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Results</a:t>
            </a:r>
            <a:br>
              <a:rPr lang="en-US" dirty="0">
                <a:effectLst/>
              </a:rPr>
            </a:br>
            <a:endParaRPr lang="en-US" dirty="0"/>
          </a:p>
        </p:txBody>
      </p:sp>
      <p:sp>
        <p:nvSpPr>
          <p:cNvPr id="3" name="Content Placeholder 2"/>
          <p:cNvSpPr>
            <a:spLocks noGrp="1"/>
          </p:cNvSpPr>
          <p:nvPr>
            <p:ph idx="1"/>
          </p:nvPr>
        </p:nvSpPr>
        <p:spPr/>
        <p:txBody>
          <a:bodyPr/>
          <a:lstStyle/>
          <a:p>
            <a:pPr lvl="0"/>
            <a:r>
              <a:rPr lang="en-US" dirty="0"/>
              <a:t>Tables </a:t>
            </a:r>
          </a:p>
          <a:p>
            <a:pPr lvl="0"/>
            <a:r>
              <a:rPr lang="en-US" dirty="0"/>
              <a:t>Narrative </a:t>
            </a:r>
          </a:p>
          <a:p>
            <a:endParaRPr lang="en-US" dirty="0"/>
          </a:p>
        </p:txBody>
      </p:sp>
    </p:spTree>
    <p:extLst>
      <p:ext uri="{BB962C8B-B14F-4D97-AF65-F5344CB8AC3E}">
        <p14:creationId xmlns:p14="http://schemas.microsoft.com/office/powerpoint/2010/main" val="1238879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Research questions</a:t>
            </a:r>
            <a:br>
              <a:rPr lang="en-US" dirty="0">
                <a:effectLst/>
              </a:rPr>
            </a:br>
            <a:endParaRPr lang="en-US" dirty="0"/>
          </a:p>
        </p:txBody>
      </p:sp>
      <p:sp>
        <p:nvSpPr>
          <p:cNvPr id="3" name="Content Placeholder 2"/>
          <p:cNvSpPr>
            <a:spLocks noGrp="1"/>
          </p:cNvSpPr>
          <p:nvPr>
            <p:ph idx="1"/>
          </p:nvPr>
        </p:nvSpPr>
        <p:spPr/>
        <p:txBody>
          <a:bodyPr/>
          <a:lstStyle/>
          <a:p>
            <a:pPr lvl="0"/>
            <a:r>
              <a:rPr lang="en-US" dirty="0"/>
              <a:t>How did QOL change in the two groups of patients with breast cancer within six months?  </a:t>
            </a:r>
          </a:p>
          <a:p>
            <a:pPr lvl="0"/>
            <a:r>
              <a:rPr lang="en-US" dirty="0"/>
              <a:t>Which factors predicted a worsening in QOL in the two groups?</a:t>
            </a:r>
          </a:p>
          <a:p>
            <a:endParaRPr lang="en-US" dirty="0"/>
          </a:p>
        </p:txBody>
      </p:sp>
    </p:spTree>
    <p:extLst>
      <p:ext uri="{BB962C8B-B14F-4D97-AF65-F5344CB8AC3E}">
        <p14:creationId xmlns:p14="http://schemas.microsoft.com/office/powerpoint/2010/main" val="26431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Results and Findings</a:t>
            </a:r>
            <a:br>
              <a:rPr lang="en-US" dirty="0">
                <a:effectLst/>
              </a:rPr>
            </a:br>
            <a:endParaRPr lang="en-US" dirty="0"/>
          </a:p>
        </p:txBody>
      </p:sp>
      <p:sp>
        <p:nvSpPr>
          <p:cNvPr id="3" name="Content Placeholder 2"/>
          <p:cNvSpPr>
            <a:spLocks noGrp="1"/>
          </p:cNvSpPr>
          <p:nvPr>
            <p:ph idx="1"/>
          </p:nvPr>
        </p:nvSpPr>
        <p:spPr/>
        <p:txBody>
          <a:bodyPr/>
          <a:lstStyle/>
          <a:p>
            <a:pPr lvl="0"/>
            <a:r>
              <a:rPr lang="en-US" dirty="0"/>
              <a:t>Differentiation of findings and interpretations</a:t>
            </a:r>
          </a:p>
          <a:p>
            <a:pPr lvl="0"/>
            <a:r>
              <a:rPr lang="en-US" dirty="0"/>
              <a:t>Limitations</a:t>
            </a:r>
          </a:p>
          <a:p>
            <a:pPr lvl="0"/>
            <a:r>
              <a:rPr lang="en-US" dirty="0"/>
              <a:t>Nursing implications</a:t>
            </a:r>
          </a:p>
          <a:p>
            <a:pPr lvl="0"/>
            <a:r>
              <a:rPr lang="en-US" dirty="0"/>
              <a:t>Generalization </a:t>
            </a:r>
          </a:p>
          <a:p>
            <a:pPr lvl="0"/>
            <a:r>
              <a:rPr lang="en-US" dirty="0"/>
              <a:t>Recommendations for future studies</a:t>
            </a:r>
          </a:p>
          <a:p>
            <a:endParaRPr lang="en-US" dirty="0"/>
          </a:p>
        </p:txBody>
      </p:sp>
    </p:spTree>
    <p:extLst>
      <p:ext uri="{BB962C8B-B14F-4D97-AF65-F5344CB8AC3E}">
        <p14:creationId xmlns:p14="http://schemas.microsoft.com/office/powerpoint/2010/main" val="388038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design used in this study is a six-month longitudinal study</a:t>
            </a:r>
          </a:p>
          <a:p>
            <a:r>
              <a:rPr lang="en-US" dirty="0" smtClean="0"/>
              <a:t>This design used is very appropriate for this study.  A longitudinal study examines changes in the same subjects over an extended period of time (Burns </a:t>
            </a:r>
            <a:r>
              <a:rPr lang="en-US" dirty="0"/>
              <a:t>&amp; Grove p. </a:t>
            </a:r>
            <a:r>
              <a:rPr lang="en-US" dirty="0" smtClean="0"/>
              <a:t>240). </a:t>
            </a:r>
          </a:p>
          <a:p>
            <a:r>
              <a:rPr lang="en-US" dirty="0" smtClean="0"/>
              <a:t>Internal validity is addressed by expressing that study protocol was approved by the ethics committee of Tampere University hospital (</a:t>
            </a:r>
            <a:r>
              <a:rPr lang="en-US" dirty="0" err="1" smtClean="0"/>
              <a:t>Salonen</a:t>
            </a:r>
            <a:r>
              <a:rPr lang="en-US" dirty="0" smtClean="0"/>
              <a:t> et al, 2010, p. 258)</a:t>
            </a:r>
            <a:endParaRPr lang="en-US" dirty="0"/>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sample is described as a quasi-randomized sample of 164 woman, consisting of the  intervention (n=85) and control groups (n=79) after breast cancer surgery.</a:t>
            </a:r>
          </a:p>
          <a:p>
            <a:r>
              <a:rPr lang="en-US" dirty="0" smtClean="0"/>
              <a:t>This sampling method is appropriate in this study because it helps to minimize bias as well as manage the age range of the participants involved</a:t>
            </a:r>
          </a:p>
          <a:p>
            <a:r>
              <a:rPr lang="en-US" dirty="0" smtClean="0"/>
              <a:t>The sample size is appropriate and described as “appropriate sample size that provides a stronger foundation for explaining the variability of the QOL process and for exploring the process adjustment over time” (</a:t>
            </a:r>
            <a:r>
              <a:rPr lang="en-US" dirty="0" err="1"/>
              <a:t>Salonen</a:t>
            </a:r>
            <a:r>
              <a:rPr lang="en-US" dirty="0"/>
              <a:t> et al, 2010, </a:t>
            </a:r>
            <a:r>
              <a:rPr lang="en-US" dirty="0" smtClean="0"/>
              <a:t>,p. 263 )</a:t>
            </a:r>
            <a:endParaRPr lang="en-US" dirty="0"/>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3609</TotalTime>
  <Words>987</Words>
  <Application>Microsoft Office PowerPoint</Application>
  <PresentationFormat>On-screen Show (4:3)</PresentationFormat>
  <Paragraphs>162</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lpstr>Data Analysis </vt:lpstr>
      <vt:lpstr>Results </vt:lpstr>
      <vt:lpstr>Research questions </vt:lpstr>
      <vt:lpstr>Results and Findings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Felix De Leon</cp:lastModifiedBy>
  <cp:revision>66</cp:revision>
  <dcterms:created xsi:type="dcterms:W3CDTF">2012-04-14T00:25:09Z</dcterms:created>
  <dcterms:modified xsi:type="dcterms:W3CDTF">2012-04-21T23:42:00Z</dcterms:modified>
</cp:coreProperties>
</file>