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77686" autoAdjust="0"/>
  </p:normalViewPr>
  <p:slideViewPr>
    <p:cSldViewPr>
      <p:cViewPr>
        <p:scale>
          <a:sx n="62" d="100"/>
          <a:sy n="62" d="100"/>
        </p:scale>
        <p:origin x="-1374" y="-56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519C210-9E4E-4E48-AF15-7CB94A09BACE}" type="datetimeFigureOut">
              <a:rPr lang="en-US" smtClean="0"/>
              <a:pPr/>
              <a:t>4/22/2012</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9045ADF-6F84-42B7-8546-82C3C19AC14D}" type="slidenum">
              <a:rPr lang="en-US" smtClean="0"/>
              <a:pPr/>
              <a:t>‹#›</a:t>
            </a:fld>
            <a:endParaRPr lang="en-US"/>
          </a:p>
        </p:txBody>
      </p:sp>
    </p:spTree>
    <p:extLst>
      <p:ext uri="{BB962C8B-B14F-4D97-AF65-F5344CB8AC3E}">
        <p14:creationId xmlns:p14="http://schemas.microsoft.com/office/powerpoint/2010/main" xmlns="" val="37124277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research article by Salonen et al. (2010) will be examined</a:t>
            </a:r>
            <a:r>
              <a:rPr lang="en-US" baseline="0" dirty="0" smtClean="0"/>
              <a:t> and reviewed in accordance to the information provided by Burns and Grove (2009).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a:t>
            </a:fld>
            <a:endParaRPr lang="en-US"/>
          </a:p>
        </p:txBody>
      </p:sp>
    </p:spTree>
    <p:extLst>
      <p:ext uri="{BB962C8B-B14F-4D97-AF65-F5344CB8AC3E}">
        <p14:creationId xmlns:p14="http://schemas.microsoft.com/office/powerpoint/2010/main" xmlns="" val="18085721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researchers</a:t>
            </a:r>
            <a:r>
              <a:rPr lang="en-US" baseline="0" dirty="0" smtClean="0"/>
              <a:t> chose to go with using questionnaires to collect the data they required for this study.  The nurses initially gave the questionnaires to the women participating along with instructions on how to complete the form at home, and then explained that they would then mail the questionnaires to the first author of this research study within two weeks.  This step was then repeated six months after the participants breast cancer surgery.  “A physiotherapist (the first author) handed The questionnaires to the women and asked them to complete and return the questionnaires within two weeks.  Only those patients with breast cancer in the intervention group and who answered both questionnaires were included in the study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a:t>
            </a:r>
            <a:r>
              <a:rPr lang="en-US" baseline="0" dirty="0" smtClean="0"/>
              <a:t> </a:t>
            </a:r>
            <a:r>
              <a:rPr lang="en-US" baseline="0" dirty="0" err="1" smtClean="0"/>
              <a:t>Ferran</a:t>
            </a:r>
            <a:r>
              <a:rPr lang="en-US" baseline="0" dirty="0" smtClean="0"/>
              <a:t> and Powers QLI (Quality of life Instrument) is a very detailed </a:t>
            </a:r>
            <a:r>
              <a:rPr lang="en-US" baseline="0" dirty="0" err="1" smtClean="0"/>
              <a:t>intrument</a:t>
            </a:r>
            <a:r>
              <a:rPr lang="en-US" baseline="0" dirty="0" smtClean="0"/>
              <a:t> and with measure an overall QOL score for the participants, as well as give a sub-score which is broken down into four domain.  The four sub-score domain are (1) health and functioning, (2) Social and economic, (3) psychological and spiritual and (4) family.  This two-part, 70 item instrument measures both satisfaction with various aspects of life and the relative importance of each aspect to the individual </a:t>
            </a:r>
            <a:r>
              <a:rPr lang="en-US" dirty="0" smtClean="0"/>
              <a:t>(</a:t>
            </a:r>
            <a:r>
              <a:rPr lang="en-US" dirty="0" err="1" smtClean="0"/>
              <a:t>Salonen</a:t>
            </a:r>
            <a:r>
              <a:rPr lang="en-US" dirty="0" smtClean="0"/>
              <a:t> et al, 2010, , p.258)</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11</a:t>
            </a:fld>
            <a:endParaRPr lang="en-US"/>
          </a:p>
        </p:txBody>
      </p:sp>
    </p:spTree>
    <p:extLst>
      <p:ext uri="{BB962C8B-B14F-4D97-AF65-F5344CB8AC3E}">
        <p14:creationId xmlns:p14="http://schemas.microsoft.com/office/powerpoint/2010/main" xmlns="" val="18131119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The data was analyzed by Pearson’s chi-square test and Fisher’s exact test (</a:t>
            </a:r>
            <a:r>
              <a:rPr lang="en-US" dirty="0" err="1" smtClean="0"/>
              <a:t>Salonen</a:t>
            </a:r>
            <a:r>
              <a:rPr lang="en-US" dirty="0" smtClean="0"/>
              <a:t> et al, 2010, p. 257).</a:t>
            </a:r>
            <a:r>
              <a:rPr lang="en-US" sz="1200" kern="1200" dirty="0" smtClean="0">
                <a:solidFill>
                  <a:schemeClr val="tx1"/>
                </a:solidFill>
                <a:effectLst/>
                <a:latin typeface="+mn-lt"/>
                <a:ea typeface="+mn-ea"/>
                <a:cs typeface="+mn-cs"/>
              </a:rPr>
              <a:t> Continuous data were analyzed using non-parametric tests</a:t>
            </a:r>
            <a:r>
              <a:rPr lang="en-US" sz="1200" kern="1200" baseline="0" dirty="0" smtClean="0">
                <a:solidFill>
                  <a:schemeClr val="tx1"/>
                </a:solidFill>
                <a:effectLst/>
                <a:latin typeface="+mn-lt"/>
                <a:ea typeface="+mn-ea"/>
                <a:cs typeface="+mn-cs"/>
              </a:rPr>
              <a:t> to determine the difference between the baseline and the results at the end of the study. </a:t>
            </a:r>
            <a:r>
              <a:rPr lang="en-US" sz="1200" kern="1200" dirty="0" smtClean="0">
                <a:solidFill>
                  <a:schemeClr val="tx1"/>
                </a:solidFill>
                <a:effectLst/>
                <a:latin typeface="+mn-lt"/>
                <a:ea typeface="+mn-ea"/>
                <a:cs typeface="+mn-cs"/>
              </a:rPr>
              <a:t>The </a:t>
            </a:r>
            <a:r>
              <a:rPr lang="en-US" sz="1200" kern="1200" baseline="0" dirty="0" smtClean="0">
                <a:solidFill>
                  <a:schemeClr val="tx1"/>
                </a:solidFill>
                <a:latin typeface="+mn-lt"/>
                <a:ea typeface="+mn-ea"/>
                <a:cs typeface="+mn-cs"/>
              </a:rPr>
              <a:t>Mann–Whitney U-test was used to determine the difference in the magnitude of change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258).</a:t>
            </a:r>
            <a:r>
              <a:rPr lang="en-US" sz="1200" kern="1200" baseline="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Data were described using percentages, medians, lower and upper quartiles, means and standard deviations (</a:t>
            </a:r>
            <a:r>
              <a:rPr lang="en-US" dirty="0" err="1" smtClean="0"/>
              <a:t>Salonen</a:t>
            </a:r>
            <a:r>
              <a:rPr lang="en-US" dirty="0" smtClean="0"/>
              <a:t> et al, 2010, p. 257).</a:t>
            </a:r>
            <a:r>
              <a:rPr lang="en-US" sz="1200" kern="1200" dirty="0" smtClean="0">
                <a:solidFill>
                  <a:schemeClr val="tx1"/>
                </a:solidFill>
                <a:effectLst/>
                <a:latin typeface="+mn-lt"/>
                <a:ea typeface="+mn-ea"/>
                <a:cs typeface="+mn-cs"/>
              </a:rPr>
              <a:t> The analysis procedure was appropriate for this study. The data analysis procedure answers the research questions. The results were presented in tables and in narrative form. Table 1 represents</a:t>
            </a:r>
            <a:r>
              <a:rPr lang="en-US" sz="1200" kern="1200" baseline="0" dirty="0" smtClean="0">
                <a:solidFill>
                  <a:schemeClr val="tx1"/>
                </a:solidFill>
                <a:effectLst/>
                <a:latin typeface="+mn-lt"/>
                <a:ea typeface="+mn-ea"/>
                <a:cs typeface="+mn-cs"/>
              </a:rPr>
              <a:t> the s</a:t>
            </a:r>
            <a:r>
              <a:rPr lang="en-US" sz="1200" kern="1200" baseline="0" dirty="0" smtClean="0">
                <a:solidFill>
                  <a:schemeClr val="tx1"/>
                </a:solidFill>
                <a:latin typeface="+mn-lt"/>
                <a:ea typeface="+mn-ea"/>
                <a:cs typeface="+mn-cs"/>
              </a:rPr>
              <a:t>ocio-demographic background and breast cancer treatments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259)</a:t>
            </a:r>
            <a:r>
              <a:rPr lang="en-US" sz="1200" kern="1200" baseline="0" dirty="0" smtClean="0">
                <a:solidFill>
                  <a:schemeClr val="tx1"/>
                </a:solidFill>
                <a:latin typeface="+mn-lt"/>
                <a:ea typeface="+mn-ea"/>
                <a:cs typeface="+mn-cs"/>
              </a:rPr>
              <a:t>. Table 2 shows the changes in QLQ-BR23 in intervention and control groups within 6 months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260)</a:t>
            </a:r>
            <a:r>
              <a:rPr lang="en-US" sz="1200" kern="1200" baseline="0" dirty="0" smtClean="0">
                <a:solidFill>
                  <a:schemeClr val="tx1"/>
                </a:solidFill>
                <a:latin typeface="+mn-lt"/>
                <a:ea typeface="+mn-ea"/>
                <a:cs typeface="+mn-cs"/>
              </a:rPr>
              <a:t>. Table 3 represents the changes in QLI-CV in intervention and control groups within 6 months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261)</a:t>
            </a:r>
            <a:r>
              <a:rPr lang="en-US" sz="1200" kern="1200" baseline="0" dirty="0" smtClean="0">
                <a:solidFill>
                  <a:schemeClr val="tx1"/>
                </a:solidFill>
                <a:latin typeface="+mn-lt"/>
                <a:ea typeface="+mn-ea"/>
                <a:cs typeface="+mn-cs"/>
              </a:rPr>
              <a:t>. Table 4 is the associations of demographic and breast cancer treatments to negative changes in QOL by QLQ-BR23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262)</a:t>
            </a:r>
            <a:r>
              <a:rPr lang="en-US" sz="1200" kern="1200" baseline="0" dirty="0" smtClean="0">
                <a:solidFill>
                  <a:schemeClr val="tx1"/>
                </a:solidFill>
                <a:latin typeface="+mn-lt"/>
                <a:ea typeface="+mn-ea"/>
                <a:cs typeface="+mn-cs"/>
              </a:rPr>
              <a:t>.  Table 5 is the associations of demographic and breast cancer treatments of participants to negative changes in QOL by QLI-CV </a:t>
            </a:r>
            <a:r>
              <a:rPr lang="en-US" sz="1200" kern="1200" dirty="0" smtClean="0">
                <a:solidFill>
                  <a:schemeClr val="tx1"/>
                </a:solidFill>
                <a:effectLst/>
                <a:latin typeface="+mn-lt"/>
                <a:ea typeface="+mn-ea"/>
                <a:cs typeface="+mn-cs"/>
              </a:rPr>
              <a:t>(</a:t>
            </a:r>
            <a:r>
              <a:rPr lang="en-US" dirty="0" err="1" smtClean="0"/>
              <a:t>Salonen</a:t>
            </a:r>
            <a:r>
              <a:rPr lang="en-US" dirty="0" smtClean="0"/>
              <a:t> et al, 2010, p. 263)</a:t>
            </a:r>
            <a:r>
              <a:rPr lang="en-US" sz="1200" kern="1200" baseline="0" dirty="0" smtClean="0">
                <a:solidFill>
                  <a:schemeClr val="tx1"/>
                </a:solidFill>
                <a:latin typeface="+mn-lt"/>
                <a:ea typeface="+mn-ea"/>
                <a:cs typeface="+mn-cs"/>
              </a:rPr>
              <a:t>. The narrative goes into detail and explains the results and these tables.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This study presented with two research</a:t>
            </a:r>
            <a:r>
              <a:rPr lang="en-US" sz="1200" kern="1200" baseline="0" dirty="0" smtClean="0">
                <a:solidFill>
                  <a:schemeClr val="tx1"/>
                </a:solidFill>
                <a:effectLst/>
                <a:latin typeface="+mn-lt"/>
                <a:ea typeface="+mn-ea"/>
                <a:cs typeface="+mn-cs"/>
              </a:rPr>
              <a:t> questions. </a:t>
            </a:r>
            <a:r>
              <a:rPr lang="en-US" sz="1200" kern="1200" dirty="0" smtClean="0">
                <a:solidFill>
                  <a:schemeClr val="tx1"/>
                </a:solidFill>
                <a:effectLst/>
                <a:latin typeface="+mn-lt"/>
                <a:ea typeface="+mn-ea"/>
                <a:cs typeface="+mn-cs"/>
              </a:rPr>
              <a:t>How </a:t>
            </a:r>
            <a:r>
              <a:rPr lang="en-US" sz="1200" kern="1200" dirty="0" smtClean="0">
                <a:solidFill>
                  <a:schemeClr val="tx1"/>
                </a:solidFill>
                <a:effectLst/>
                <a:latin typeface="+mn-lt"/>
                <a:ea typeface="+mn-ea"/>
                <a:cs typeface="+mn-cs"/>
              </a:rPr>
              <a:t>did QOL change in the two groups of patients with breast cancer within six </a:t>
            </a:r>
            <a:r>
              <a:rPr lang="en-US" sz="1200" kern="1200" dirty="0" smtClean="0">
                <a:solidFill>
                  <a:schemeClr val="tx1"/>
                </a:solidFill>
                <a:effectLst/>
                <a:latin typeface="+mn-lt"/>
                <a:ea typeface="+mn-ea"/>
                <a:cs typeface="+mn-cs"/>
              </a:rPr>
              <a:t>months </a:t>
            </a:r>
            <a:r>
              <a:rPr lang="en-US" baseline="0" dirty="0" smtClean="0"/>
              <a:t>(</a:t>
            </a:r>
            <a:r>
              <a:rPr lang="en-US" baseline="0" dirty="0" err="1" smtClean="0"/>
              <a:t>Salonen</a:t>
            </a:r>
            <a:r>
              <a:rPr lang="en-US" baseline="0" dirty="0" smtClean="0"/>
              <a:t> et al., 2010, p.257)</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Women were more conscious about their physical and psychosocial functioning. But women in the intervention group, who received extra education, concentrated more on their disease and its effects on their bodies than the control group did. Body image scores in both groups decreased drastically over </a:t>
            </a:r>
            <a:r>
              <a:rPr lang="en-US" sz="1200" kern="1200" dirty="0" smtClean="0">
                <a:solidFill>
                  <a:schemeClr val="tx1"/>
                </a:solidFill>
                <a:effectLst/>
                <a:latin typeface="+mn-lt"/>
                <a:ea typeface="+mn-ea"/>
                <a:cs typeface="+mn-cs"/>
              </a:rPr>
              <a:t>time </a:t>
            </a:r>
            <a:r>
              <a:rPr lang="en-US" baseline="0" dirty="0" smtClean="0"/>
              <a:t>(</a:t>
            </a:r>
            <a:r>
              <a:rPr lang="en-US" baseline="0" dirty="0" err="1" smtClean="0"/>
              <a:t>Salonen</a:t>
            </a:r>
            <a:r>
              <a:rPr lang="en-US" baseline="0" dirty="0" smtClean="0"/>
              <a:t> et al., 2010, p.261). The second question asks w</a:t>
            </a:r>
            <a:r>
              <a:rPr lang="en-US" sz="1200" kern="1200" dirty="0" smtClean="0">
                <a:solidFill>
                  <a:schemeClr val="tx1"/>
                </a:solidFill>
                <a:effectLst/>
                <a:latin typeface="+mn-lt"/>
                <a:ea typeface="+mn-ea"/>
                <a:cs typeface="+mn-cs"/>
              </a:rPr>
              <a:t>hich </a:t>
            </a:r>
            <a:r>
              <a:rPr lang="en-US" sz="1200" kern="1200" dirty="0" smtClean="0">
                <a:solidFill>
                  <a:schemeClr val="tx1"/>
                </a:solidFill>
                <a:effectLst/>
                <a:latin typeface="+mn-lt"/>
                <a:ea typeface="+mn-ea"/>
                <a:cs typeface="+mn-cs"/>
              </a:rPr>
              <a:t>factors predicted a worsening in QOL in the two </a:t>
            </a:r>
            <a:r>
              <a:rPr lang="en-US" sz="1200" kern="1200" dirty="0" smtClean="0">
                <a:solidFill>
                  <a:schemeClr val="tx1"/>
                </a:solidFill>
                <a:effectLst/>
                <a:latin typeface="+mn-lt"/>
                <a:ea typeface="+mn-ea"/>
                <a:cs typeface="+mn-cs"/>
              </a:rPr>
              <a:t>groups </a:t>
            </a:r>
            <a:r>
              <a:rPr lang="en-US" baseline="0" dirty="0" smtClean="0"/>
              <a:t>(</a:t>
            </a:r>
            <a:r>
              <a:rPr lang="en-US" baseline="0" dirty="0" err="1" smtClean="0"/>
              <a:t>Salonen</a:t>
            </a:r>
            <a:r>
              <a:rPr lang="en-US" baseline="0" dirty="0" smtClean="0"/>
              <a:t> et al., 2010, p.257)</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following factors are the strongest predictor of negative changes: education, employment, having underage children, chemotherapy, radiotherapy and hormonal </a:t>
            </a:r>
            <a:r>
              <a:rPr lang="en-US" sz="1200" kern="1200" dirty="0" smtClean="0">
                <a:solidFill>
                  <a:schemeClr val="tx1"/>
                </a:solidFill>
                <a:effectLst/>
                <a:latin typeface="+mn-lt"/>
                <a:ea typeface="+mn-ea"/>
                <a:cs typeface="+mn-cs"/>
              </a:rPr>
              <a:t>therapy </a:t>
            </a:r>
            <a:r>
              <a:rPr lang="en-US" baseline="0" dirty="0" smtClean="0"/>
              <a:t>(</a:t>
            </a:r>
            <a:r>
              <a:rPr lang="en-US" baseline="0" dirty="0" err="1" smtClean="0"/>
              <a:t>Salonen</a:t>
            </a:r>
            <a:r>
              <a:rPr lang="en-US" baseline="0" dirty="0" smtClean="0"/>
              <a:t> et al., 2010, p.262).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13</a:t>
            </a:fld>
            <a:endParaRPr lang="en-US"/>
          </a:p>
        </p:txBody>
      </p:sp>
    </p:spTree>
    <p:extLst>
      <p:ext uri="{BB962C8B-B14F-4D97-AF65-F5344CB8AC3E}">
        <p14:creationId xmlns:p14="http://schemas.microsoft.com/office/powerpoint/2010/main" xmlns="" val="271334276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	The findings and the interpretations are mixed together in the discussion portion of the article. They are not differentiated. Limitations of the study are identified in the article. The first limitation is that the women may have had other coexisting health problems that may have had a major influence on the QOL of these women. The second limitation is that the women’s coping skills were not taken into </a:t>
            </a:r>
            <a:r>
              <a:rPr lang="en-US" sz="1200" kern="1200" dirty="0" smtClean="0">
                <a:solidFill>
                  <a:schemeClr val="tx1"/>
                </a:solidFill>
                <a:effectLst/>
                <a:latin typeface="+mn-lt"/>
                <a:ea typeface="+mn-ea"/>
                <a:cs typeface="+mn-cs"/>
              </a:rPr>
              <a:t>consideration.</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The </a:t>
            </a:r>
            <a:r>
              <a:rPr lang="en-US" sz="1200" kern="1200" dirty="0" smtClean="0">
                <a:solidFill>
                  <a:schemeClr val="tx1"/>
                </a:solidFill>
                <a:effectLst/>
                <a:latin typeface="+mn-lt"/>
                <a:ea typeface="+mn-ea"/>
                <a:cs typeface="+mn-cs"/>
              </a:rPr>
              <a:t>implications for nursing are addressed in this article and state that nurses and other healthcare professionals need to provide individual support to each patient as quality of life is an individual </a:t>
            </a:r>
            <a:r>
              <a:rPr lang="en-US" sz="1200" kern="1200" dirty="0" smtClean="0">
                <a:solidFill>
                  <a:schemeClr val="tx1"/>
                </a:solidFill>
                <a:effectLst/>
                <a:latin typeface="+mn-lt"/>
                <a:ea typeface="+mn-ea"/>
                <a:cs typeface="+mn-cs"/>
              </a:rPr>
              <a:t>perception (</a:t>
            </a:r>
            <a:r>
              <a:rPr lang="en-US" dirty="0" err="1" smtClean="0"/>
              <a:t>Salonen</a:t>
            </a:r>
            <a:r>
              <a:rPr lang="en-US" dirty="0" smtClean="0"/>
              <a:t> et al, 2010, p. 264)</a:t>
            </a:r>
            <a:r>
              <a:rPr lang="en-US" sz="1200" kern="1200" baseline="0" dirty="0" smtClean="0">
                <a:solidFill>
                  <a:schemeClr val="tx1"/>
                </a:solidFill>
                <a:latin typeface="+mn-lt"/>
                <a:ea typeface="+mn-ea"/>
                <a:cs typeface="+mn-cs"/>
              </a:rPr>
              <a:t>.</a:t>
            </a:r>
            <a:r>
              <a:rPr lang="en-US" sz="1200"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Due to the large sample size and the fact that the demographics are good representations of patient’s with breast cancer, these results may be generalized to all Finnish speaking patients with breast cancer between the ages of 18-75.  Further studies are recommended for long term studies as more information is available over a period of one to two years versus the six months that this study was conducted </a:t>
            </a:r>
            <a:r>
              <a:rPr lang="en-US" sz="1200" kern="1200" dirty="0" smtClean="0">
                <a:solidFill>
                  <a:schemeClr val="tx1"/>
                </a:solidFill>
                <a:effectLst/>
                <a:latin typeface="+mn-lt"/>
                <a:ea typeface="+mn-ea"/>
                <a:cs typeface="+mn-cs"/>
              </a:rPr>
              <a:t>over (</a:t>
            </a:r>
            <a:r>
              <a:rPr lang="en-US" dirty="0" err="1" smtClean="0"/>
              <a:t>Salonen</a:t>
            </a:r>
            <a:r>
              <a:rPr lang="en-US" dirty="0" smtClean="0"/>
              <a:t> et al, 2010, p. 264)</a:t>
            </a:r>
            <a:r>
              <a:rPr lang="en-US" sz="1200" kern="1200" baseline="0" dirty="0" smtClean="0">
                <a:solidFill>
                  <a:schemeClr val="tx1"/>
                </a:solidFill>
                <a:latin typeface="+mn-lt"/>
                <a:ea typeface="+mn-ea"/>
                <a:cs typeface="+mn-cs"/>
              </a:rPr>
              <a:t>. </a:t>
            </a:r>
            <a:r>
              <a:rPr lang="en-US" sz="1200" kern="120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 </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14</a:t>
            </a:fld>
            <a:endParaRPr lang="en-US"/>
          </a:p>
        </p:txBody>
      </p:sp>
    </p:spTree>
    <p:extLst>
      <p:ext uri="{BB962C8B-B14F-4D97-AF65-F5344CB8AC3E}">
        <p14:creationId xmlns:p14="http://schemas.microsoft.com/office/powerpoint/2010/main" xmlns="" val="37683301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28600" marR="0" indent="228600">
              <a:lnSpc>
                <a:spcPct val="115000"/>
              </a:lnSpc>
              <a:spcBef>
                <a:spcPts val="0"/>
              </a:spcBef>
              <a:spcAft>
                <a:spcPts val="1000"/>
              </a:spcAft>
            </a:pPr>
            <a:r>
              <a:rPr lang="en-US" sz="1200" dirty="0" smtClean="0">
                <a:effectLst/>
                <a:latin typeface="Times New Roman"/>
                <a:ea typeface="Calibri"/>
                <a:cs typeface="Times New Roman"/>
              </a:rPr>
              <a:t>According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Kellokumpu-Lehtinen</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Tarkka</a:t>
            </a: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Koicisto</a:t>
            </a:r>
            <a:r>
              <a:rPr lang="en-US" sz="1200" dirty="0" smtClean="0">
                <a:effectLst/>
                <a:latin typeface="Times New Roman"/>
                <a:ea typeface="Calibri"/>
                <a:cs typeface="Times New Roman"/>
              </a:rPr>
              <a:t> and </a:t>
            </a:r>
            <a:r>
              <a:rPr lang="en-US" sz="1200" dirty="0" err="1" smtClean="0">
                <a:effectLst/>
                <a:latin typeface="Times New Roman"/>
                <a:ea typeface="Calibri"/>
                <a:cs typeface="Times New Roman"/>
              </a:rPr>
              <a:t>Kaunone</a:t>
            </a:r>
            <a:r>
              <a:rPr lang="en-US" sz="1200" dirty="0" smtClean="0">
                <a:effectLst/>
                <a:latin typeface="Times New Roman"/>
                <a:ea typeface="Calibri"/>
                <a:cs typeface="Times New Roman"/>
              </a:rPr>
              <a:t> (2010), the purpose of this article is to look at and compare the quality of life (QOL) within two separate groups of individuals with breast cancer. The focus of the literature is to determine negative changes in the quality of life within a six month screening period after the individuals have been diagnosed with breast cancer. The framework of this article is based on tentative theory; this is not clearly stated but is inferred. The review of the literature focuses on multiple studies that look at aspects that negatively affect the quality of life of women with breast cancer. Studies reviewed by the authors of this article identify that “positive cognitive restructuring was the most frequently used coping strategy, and women described this strategy as ‘best’ for coping with fear an uncertainty about the future”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  The research questions are clearly stated in the literature and are as follows:</a:t>
            </a:r>
          </a:p>
          <a:p>
            <a:pPr marL="457200" marR="0">
              <a:lnSpc>
                <a:spcPct val="115000"/>
              </a:lnSpc>
              <a:spcBef>
                <a:spcPts val="0"/>
              </a:spcBef>
              <a:spcAft>
                <a:spcPts val="1000"/>
              </a:spcAft>
            </a:pPr>
            <a:r>
              <a:rPr lang="en-US" sz="1200" dirty="0" smtClean="0">
                <a:effectLst/>
                <a:latin typeface="Times New Roman"/>
                <a:ea typeface="Calibri"/>
                <a:cs typeface="Times New Roman"/>
              </a:rPr>
              <a:t>1. How did QOL change in the two groups of patients with breast cancer within six months?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2. Which factors predicted a worsening in QOL in the two groups?</a:t>
            </a:r>
          </a:p>
          <a:p>
            <a:pPr marL="228600" marR="0" indent="228600">
              <a:lnSpc>
                <a:spcPct val="115000"/>
              </a:lnSpc>
              <a:spcBef>
                <a:spcPts val="0"/>
              </a:spcBef>
              <a:spcAft>
                <a:spcPts val="1000"/>
              </a:spcAft>
            </a:pPr>
            <a:r>
              <a:rPr lang="en-US" sz="1200" dirty="0" smtClean="0">
                <a:effectLst/>
                <a:latin typeface="Times New Roman"/>
                <a:ea typeface="Calibri"/>
                <a:cs typeface="Times New Roman"/>
              </a:rPr>
              <a: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p.257)</a:t>
            </a:r>
          </a:p>
          <a:p>
            <a:pPr marL="228600" marR="0">
              <a:lnSpc>
                <a:spcPct val="115000"/>
              </a:lnSpc>
              <a:spcBef>
                <a:spcPts val="0"/>
              </a:spcBef>
              <a:spcAft>
                <a:spcPts val="1000"/>
              </a:spcAft>
            </a:pPr>
            <a:r>
              <a:rPr lang="en-US" sz="1200" dirty="0" smtClean="0">
                <a:effectLst/>
                <a:latin typeface="Times New Roman"/>
                <a:ea typeface="Calibri"/>
                <a:cs typeface="Times New Roman"/>
              </a:rPr>
              <a:t>The study design utilized was a quasi-experimental longitudinal design, which was used “to explore the effects of short-term support and education given by a physiotherapist” (</a:t>
            </a:r>
            <a:r>
              <a:rPr lang="en-US" sz="1200" dirty="0" err="1" smtClean="0">
                <a:effectLst/>
                <a:latin typeface="Times New Roman"/>
                <a:ea typeface="Calibri"/>
                <a:cs typeface="Times New Roman"/>
              </a:rPr>
              <a:t>Salonen</a:t>
            </a:r>
            <a:r>
              <a:rPr lang="en-US" sz="1200" dirty="0" smtClean="0">
                <a:effectLst/>
                <a:latin typeface="Times New Roman"/>
                <a:ea typeface="Calibri"/>
                <a:cs typeface="Times New Roman"/>
              </a:rPr>
              <a:t> et al., 2010, p. 264). The population studied consisted of women that were newly diagnosed and operated breast cancer patients, age 18-75, and had the ability to read and write in Finnish. </a:t>
            </a:r>
            <a:r>
              <a:rPr lang="en-US" sz="1200" kern="1200" dirty="0" smtClean="0">
                <a:solidFill>
                  <a:srgbClr val="000000"/>
                </a:solidFill>
                <a:effectLst/>
                <a:latin typeface="Cambria Math"/>
                <a:ea typeface="Cambria Math"/>
                <a:cs typeface="Times New Roman"/>
              </a:rPr>
              <a:t>Concepts include: self-reported age, education, employment, having underage children, type of surgery, axillary treatment, chemotherapy, radiotherapy, and hormonal therapy measured by a structural instrument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2010, p. 259).  Data analysis was gathered statistically using descriptive statistics and non-parametric tests.   Logistic regression models with enter model was utilized to identify factors causing negative changes in QOL within a six months period after diagnosis of breast cancer.  </a:t>
            </a:r>
            <a:r>
              <a:rPr lang="en-US" sz="1200" kern="1200" dirty="0" err="1" smtClean="0">
                <a:solidFill>
                  <a:srgbClr val="000000"/>
                </a:solidFill>
                <a:effectLst/>
                <a:latin typeface="Cambria Math"/>
                <a:ea typeface="Cambria Math"/>
                <a:cs typeface="Times New Roman"/>
              </a:rPr>
              <a:t>Salonen</a:t>
            </a:r>
            <a:r>
              <a:rPr lang="en-US" sz="1200" kern="1200" dirty="0" smtClean="0">
                <a:solidFill>
                  <a:srgbClr val="000000"/>
                </a:solidFill>
                <a:effectLst/>
                <a:latin typeface="Cambria Math"/>
                <a:ea typeface="Cambria Math"/>
                <a:cs typeface="Times New Roman"/>
              </a:rPr>
              <a:t> et al. (2010) suggest that education, employment status, having underage children, chemotherapy, radiotherapy, and hormonal therapy are predictors of negative changes in QOL. This is identified by the Logistic regression analysis.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                                                  </a:t>
            </a:r>
          </a:p>
          <a:p>
            <a:pPr marL="228600" marR="0">
              <a:lnSpc>
                <a:spcPct val="115000"/>
              </a:lnSpc>
              <a:spcBef>
                <a:spcPts val="0"/>
              </a:spcBef>
              <a:spcAft>
                <a:spcPts val="1000"/>
              </a:spcAft>
            </a:pPr>
            <a:r>
              <a:rPr lang="en-US" sz="1200" kern="1200" dirty="0" smtClean="0">
                <a:solidFill>
                  <a:srgbClr val="000000"/>
                </a:solidFill>
                <a:effectLst/>
                <a:latin typeface="Cambria Math"/>
                <a:ea typeface="Cambria Math"/>
                <a:cs typeface="Times New Roman"/>
              </a:rPr>
              <a:t>Salmon, P., </a:t>
            </a:r>
            <a:r>
              <a:rPr lang="en-US" sz="1200" kern="1200" dirty="0" err="1" smtClean="0">
                <a:solidFill>
                  <a:srgbClr val="000000"/>
                </a:solidFill>
                <a:effectLst/>
                <a:latin typeface="Cambria Math"/>
                <a:ea typeface="Cambria Math"/>
                <a:cs typeface="Times New Roman"/>
              </a:rPr>
              <a:t>Kellokumpu-Lehtinen</a:t>
            </a:r>
            <a:r>
              <a:rPr lang="en-US" sz="1200" kern="1200" dirty="0" smtClean="0">
                <a:solidFill>
                  <a:srgbClr val="000000"/>
                </a:solidFill>
                <a:effectLst/>
                <a:latin typeface="Cambria Math"/>
                <a:ea typeface="Cambria Math"/>
                <a:cs typeface="Times New Roman"/>
              </a:rPr>
              <a:t>, P. L., </a:t>
            </a:r>
            <a:r>
              <a:rPr lang="en-US" sz="1200" kern="1200" dirty="0" err="1" smtClean="0">
                <a:solidFill>
                  <a:srgbClr val="000000"/>
                </a:solidFill>
                <a:effectLst/>
                <a:latin typeface="Cambria Math"/>
                <a:ea typeface="Cambria Math"/>
                <a:cs typeface="Times New Roman"/>
              </a:rPr>
              <a:t>Tarkka</a:t>
            </a:r>
            <a:r>
              <a:rPr lang="en-US" sz="1200" kern="1200" dirty="0" smtClean="0">
                <a:solidFill>
                  <a:srgbClr val="000000"/>
                </a:solidFill>
                <a:effectLst/>
                <a:latin typeface="Cambria Math"/>
                <a:ea typeface="Cambria Math"/>
                <a:cs typeface="Times New Roman"/>
              </a:rPr>
              <a:t>, M. T., </a:t>
            </a:r>
            <a:r>
              <a:rPr lang="en-US" sz="1200" kern="1200" dirty="0" err="1" smtClean="0">
                <a:solidFill>
                  <a:srgbClr val="000000"/>
                </a:solidFill>
                <a:effectLst/>
                <a:latin typeface="Cambria Math"/>
                <a:ea typeface="Cambria Math"/>
                <a:cs typeface="Times New Roman"/>
              </a:rPr>
              <a:t>Koivisto</a:t>
            </a:r>
            <a:r>
              <a:rPr lang="en-US" sz="1200" kern="1200" dirty="0" smtClean="0">
                <a:solidFill>
                  <a:srgbClr val="000000"/>
                </a:solidFill>
                <a:effectLst/>
                <a:latin typeface="Cambria Math"/>
                <a:ea typeface="Cambria Math"/>
                <a:cs typeface="Times New Roman"/>
              </a:rPr>
              <a:t>, A.</a:t>
            </a:r>
            <a:r>
              <a:rPr lang="en-US" sz="1200" kern="1200" baseline="0" dirty="0" smtClean="0">
                <a:solidFill>
                  <a:srgbClr val="000000"/>
                </a:solidFill>
                <a:effectLst/>
                <a:latin typeface="Cambria Math"/>
                <a:ea typeface="Cambria Math"/>
                <a:cs typeface="Times New Roman"/>
              </a:rPr>
              <a:t> </a:t>
            </a:r>
            <a:r>
              <a:rPr lang="en-US" sz="1200" kern="1200" dirty="0" smtClean="0">
                <a:solidFill>
                  <a:srgbClr val="000000"/>
                </a:solidFill>
                <a:effectLst/>
                <a:latin typeface="Cambria Math"/>
                <a:ea typeface="Cambria Math"/>
                <a:cs typeface="Times New Roman"/>
              </a:rPr>
              <a:t>M., &amp; </a:t>
            </a:r>
            <a:r>
              <a:rPr lang="en-US" sz="1200" kern="1200" dirty="0" err="1" smtClean="0">
                <a:solidFill>
                  <a:srgbClr val="000000"/>
                </a:solidFill>
                <a:effectLst/>
                <a:latin typeface="Cambria Math"/>
                <a:ea typeface="Cambria Math"/>
                <a:cs typeface="Times New Roman"/>
              </a:rPr>
              <a:t>Kaunonen</a:t>
            </a:r>
            <a:r>
              <a:rPr lang="en-US" sz="1200" kern="1200" dirty="0" smtClean="0">
                <a:solidFill>
                  <a:srgbClr val="000000"/>
                </a:solidFill>
                <a:effectLst/>
                <a:latin typeface="Cambria Math"/>
                <a:ea typeface="Cambria Math"/>
                <a:cs typeface="Times New Roman"/>
              </a:rPr>
              <a:t>, M. (2010). Quality of life: Changes in quality of life in patients with breast cancer. </a:t>
            </a:r>
            <a:r>
              <a:rPr lang="en-US" sz="1200" i="1" kern="1200" dirty="0" smtClean="0">
                <a:solidFill>
                  <a:srgbClr val="000000"/>
                </a:solidFill>
                <a:effectLst/>
                <a:latin typeface="Cambria Math"/>
                <a:ea typeface="Cambria Math"/>
                <a:cs typeface="Times New Roman"/>
              </a:rPr>
              <a:t>Journal of Clinical Nursing</a:t>
            </a:r>
            <a:r>
              <a:rPr lang="en-US" sz="1200" kern="1200" dirty="0" smtClean="0">
                <a:solidFill>
                  <a:srgbClr val="000000"/>
                </a:solidFill>
                <a:effectLst/>
                <a:latin typeface="Cambria Math"/>
                <a:ea typeface="Cambria Math"/>
                <a:cs typeface="Times New Roman"/>
              </a:rPr>
              <a:t>. 20, 255-266. </a:t>
            </a:r>
            <a:r>
              <a:rPr lang="en-US" sz="1200" kern="1200" dirty="0" err="1" smtClean="0">
                <a:solidFill>
                  <a:srgbClr val="000000"/>
                </a:solidFill>
                <a:effectLst/>
                <a:latin typeface="Cambria Math"/>
                <a:ea typeface="Cambria Math"/>
                <a:cs typeface="Times New Roman"/>
              </a:rPr>
              <a:t>doi</a:t>
            </a:r>
            <a:r>
              <a:rPr lang="en-US" sz="1200" kern="1200" dirty="0" smtClean="0">
                <a:solidFill>
                  <a:srgbClr val="000000"/>
                </a:solidFill>
                <a:effectLst/>
                <a:latin typeface="Cambria Math"/>
                <a:ea typeface="Cambria Math"/>
                <a:cs typeface="Times New Roman"/>
              </a:rPr>
              <a:t>: 10.1111/j.1365-2702.2010.03422.x</a:t>
            </a: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kern="1200" dirty="0" smtClean="0">
              <a:solidFill>
                <a:srgbClr val="000000"/>
              </a:solidFill>
              <a:effectLst/>
              <a:latin typeface="Cambria Math"/>
              <a:ea typeface="Cambria Math"/>
              <a:cs typeface="Times New Roman"/>
            </a:endParaRPr>
          </a:p>
          <a:p>
            <a:pPr marL="228600" marR="0">
              <a:lnSpc>
                <a:spcPct val="115000"/>
              </a:lnSpc>
              <a:spcBef>
                <a:spcPts val="0"/>
              </a:spcBef>
              <a:spcAft>
                <a:spcPts val="1000"/>
              </a:spcAft>
            </a:pPr>
            <a:endParaRPr lang="en-US" sz="1200" dirty="0" smtClean="0">
              <a:effectLst/>
              <a:latin typeface="Times New Roman"/>
              <a:ea typeface="Calibri"/>
              <a:cs typeface="Times New Roman"/>
            </a:endParaRPr>
          </a:p>
          <a:p>
            <a:pPr marL="228600" marR="0">
              <a:lnSpc>
                <a:spcPct val="115000"/>
              </a:lnSpc>
              <a:spcBef>
                <a:spcPts val="0"/>
              </a:spcBef>
              <a:spcAft>
                <a:spcPts val="1000"/>
              </a:spcAft>
            </a:pPr>
            <a:endParaRPr lang="en-US" sz="1200" dirty="0">
              <a:effectLst/>
              <a:latin typeface="Times New Roman"/>
              <a:ea typeface="Calibri"/>
              <a:cs typeface="Times New Roman"/>
            </a:endParaRPr>
          </a:p>
        </p:txBody>
      </p:sp>
      <p:sp>
        <p:nvSpPr>
          <p:cNvPr id="4" name="Slide Number Placeholder 3"/>
          <p:cNvSpPr>
            <a:spLocks noGrp="1"/>
          </p:cNvSpPr>
          <p:nvPr>
            <p:ph type="sldNum" sz="quarter" idx="10"/>
          </p:nvPr>
        </p:nvSpPr>
        <p:spPr/>
        <p:txBody>
          <a:bodyPr/>
          <a:lstStyle/>
          <a:p>
            <a:fld id="{09045ADF-6F84-42B7-8546-82C3C19AC14D}" type="slidenum">
              <a:rPr lang="en-US" smtClean="0"/>
              <a:pPr/>
              <a:t>2</a:t>
            </a:fld>
            <a:endParaRPr lang="en-US"/>
          </a:p>
        </p:txBody>
      </p:sp>
    </p:spTree>
    <p:extLst>
      <p:ext uri="{BB962C8B-B14F-4D97-AF65-F5344CB8AC3E}">
        <p14:creationId xmlns:p14="http://schemas.microsoft.com/office/powerpoint/2010/main" xmlns="" val="313740828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Salonen, </a:t>
            </a:r>
            <a:r>
              <a:rPr lang="en-US" dirty="0" err="1" smtClean="0"/>
              <a:t>Kellokumpu-Lehtinen</a:t>
            </a:r>
            <a:r>
              <a:rPr lang="en-US" dirty="0" smtClean="0"/>
              <a:t>, </a:t>
            </a:r>
            <a:r>
              <a:rPr lang="en-US" dirty="0" err="1" smtClean="0"/>
              <a:t>Tarkka</a:t>
            </a:r>
            <a:r>
              <a:rPr lang="en-US" dirty="0" smtClean="0"/>
              <a:t>, </a:t>
            </a:r>
            <a:r>
              <a:rPr lang="en-US" dirty="0" err="1" smtClean="0"/>
              <a:t>Koivisto</a:t>
            </a:r>
            <a:r>
              <a:rPr lang="en-US" dirty="0" smtClean="0"/>
              <a:t>, and </a:t>
            </a:r>
            <a:r>
              <a:rPr lang="en-US" dirty="0" err="1" smtClean="0"/>
              <a:t>Kaunonen</a:t>
            </a:r>
            <a:r>
              <a:rPr lang="en-US" dirty="0" smtClean="0"/>
              <a:t> state that the problem identified in the literature is that “Women with breast cancer suffer from various treatment side-effects, from psychological and social symptoms as well as decreased quality of life, creating a need for support that may persist throughout the breast cancer experience” (2010, p.255). That being said, the purpose of the study was to identify and compare changes that occurred within two different groups of breast cancer patients, an intervention group and a control group, all of whom participated in this study (Salonen et al., 2010, p.255).</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3</a:t>
            </a:fld>
            <a:endParaRPr lang="en-US"/>
          </a:p>
        </p:txBody>
      </p:sp>
    </p:spTree>
    <p:extLst>
      <p:ext uri="{BB962C8B-B14F-4D97-AF65-F5344CB8AC3E}">
        <p14:creationId xmlns:p14="http://schemas.microsoft.com/office/powerpoint/2010/main" xmlns="" val="39504204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framework for this study is not clearly stated, however, it can easily be inferred from within the first page of the literature. The framework is based on a tentative theory which utilizes an intervention theory specific to issues in nursing. Burns and Grove (2009) state, “tentative theories developed in nursing often contain concepts and relational statements derived from sociological, psychological, psychological, and physiological theories” (p. 144).The framework fits the problem and explicitly defines concepts and relationships within the literature. The authors have aimed to explain the dynamics of a patient problem (quality of life in individuals with breast cancer), and how a nursing intervention is expected to change the outcome of this patient (providing support and information based on the individual’s needs will facilitate positive changes in the patient’s quality of life) (Salonen et al., 2010, p. 258).</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4</a:t>
            </a:fld>
            <a:endParaRPr lang="en-US"/>
          </a:p>
        </p:txBody>
      </p:sp>
    </p:spTree>
    <p:extLst>
      <p:ext uri="{BB962C8B-B14F-4D97-AF65-F5344CB8AC3E}">
        <p14:creationId xmlns:p14="http://schemas.microsoft.com/office/powerpoint/2010/main" xmlns="" val="19033011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a:t>
            </a:r>
            <a:r>
              <a:rPr lang="en-US" dirty="0" err="1" smtClean="0"/>
              <a:t>Salonen</a:t>
            </a:r>
            <a:r>
              <a:rPr lang="en-US" baseline="0" dirty="0" smtClean="0"/>
              <a:t> et al. (2010), chose well-critiqued articles that relate to the present study. Articles chosen are briefly discussed, summarized and grouped together in the introduction of the article.  Results of articles chosen are located in the introduction and limitations are not specified for these particular articles. </a:t>
            </a:r>
          </a:p>
          <a:p>
            <a:r>
              <a:rPr lang="en-US" baseline="0" dirty="0" smtClean="0"/>
              <a:t>	References used in this article were published within fifteen years of the publication of this article. Studies indicated that “positive cognitive restructuring was the most frequently used coping strategy, and women described this strategy as ‘best’ for coping with fear and uncertainty about the future” (</a:t>
            </a:r>
            <a:r>
              <a:rPr lang="en-US" baseline="0" dirty="0" err="1" smtClean="0"/>
              <a:t>Salonen</a:t>
            </a:r>
            <a:r>
              <a:rPr lang="en-US" baseline="0" dirty="0" smtClean="0"/>
              <a:t> et al., 2010, p.257).  Based on the literature review “nurse led follow up intervention was effective in managing symptoms and it also cut costs” </a:t>
            </a:r>
            <a:r>
              <a:rPr lang="da-DK" baseline="0" dirty="0" smtClean="0"/>
              <a:t>(Salonen et al., 2010, p.257). Salonen et al. (2010), has determined that women within the intervention group who utilized the idividual telephone intervention one week after surgery had better future outlooks, less postoperative side effects, and better body image then women in the control group. (p. 257)</a:t>
            </a:r>
            <a:endParaRPr lang="en-US" baseline="0" dirty="0" smtClean="0"/>
          </a:p>
          <a:p>
            <a:r>
              <a:rPr lang="en-US" baseline="0" dirty="0" smtClean="0"/>
              <a:t>	</a:t>
            </a:r>
          </a:p>
          <a:p>
            <a:endParaRPr lang="en-US" baseline="0" dirty="0" smtClean="0"/>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5</a:t>
            </a:fld>
            <a:endParaRPr lang="en-US"/>
          </a:p>
        </p:txBody>
      </p:sp>
    </p:spTree>
    <p:extLst>
      <p:ext uri="{BB962C8B-B14F-4D97-AF65-F5344CB8AC3E}">
        <p14:creationId xmlns:p14="http://schemas.microsoft.com/office/powerpoint/2010/main" xmlns="" val="7547643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The research questions are clearly identified and are as follows:</a:t>
            </a:r>
          </a:p>
          <a:p>
            <a:r>
              <a:rPr lang="en-US" dirty="0" smtClean="0"/>
              <a:t> 1. How did quality of life (QOL) change in the two group of patients with  breast cancer?</a:t>
            </a:r>
          </a:p>
          <a:p>
            <a:r>
              <a:rPr lang="en-US" dirty="0" smtClean="0"/>
              <a:t> 2. Which factors predicted a worsening in QOL in the two groups? </a:t>
            </a:r>
          </a:p>
          <a:p>
            <a:r>
              <a:rPr lang="en-US" dirty="0" smtClean="0"/>
              <a:t>   				(Salonen et al, 2010, p. 257)</a:t>
            </a:r>
          </a:p>
          <a:p>
            <a:r>
              <a:rPr lang="en-US" dirty="0" smtClean="0"/>
              <a:t>	The questions are researchable as stated through the questionnaire method which were handed to each patients with an attachment explaining the purpose. The patient’s were asked to mail the questionnaires to the first author, </a:t>
            </a:r>
            <a:r>
              <a:rPr lang="en-US" dirty="0" err="1" smtClean="0"/>
              <a:t>Paivi</a:t>
            </a:r>
            <a:r>
              <a:rPr lang="en-US" dirty="0" smtClean="0"/>
              <a:t> Salonen, within 2 weeks of being released. All participants were assured their questionnaires would be kept confidential and anonymous. The research questions relate logically to the problem, discussion, literature review, and framework through the relationship shared with QOL and breast cancer among all of these topics.</a:t>
            </a:r>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6</a:t>
            </a:fld>
            <a:endParaRPr lang="en-US"/>
          </a:p>
        </p:txBody>
      </p:sp>
    </p:spTree>
    <p:extLst>
      <p:ext uri="{BB962C8B-B14F-4D97-AF65-F5344CB8AC3E}">
        <p14:creationId xmlns:p14="http://schemas.microsoft.com/office/powerpoint/2010/main" xmlns="" val="5765448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Variables within the literature</a:t>
            </a:r>
            <a:r>
              <a:rPr lang="en-US" baseline="0" dirty="0" smtClean="0"/>
              <a:t> are clearly identified and display dependent qualities.  Dependent variables include age, education, employment status, type of surgery, axillary treatment, chemotherapy, radiotherapy, and hormonal therapy (Salonen et al., 2010, p.259).  Variables in this study are conceptually defined and have theoretical meaning (Burns &amp; Grove, 2009, p.40). Some of the variables in this study are defined operationally, which are identified by Burns and Grove (2009) as allowing “…the variable to be measured or manipulated in a study (p. 40). A questionnaire was used as a tool to measure the information provide by the intervention and control groups.  Intervening variables are also utilized in this study. Examples of these include age, education, and employment status. The criteria of the study, also known as the controlled variables, include being between the age of 18-75, newly diagnoses and operated breast cancer, and have the ability to read and write in Finnish.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7</a:t>
            </a:fld>
            <a:endParaRPr lang="en-US"/>
          </a:p>
        </p:txBody>
      </p:sp>
    </p:spTree>
    <p:extLst>
      <p:ext uri="{BB962C8B-B14F-4D97-AF65-F5344CB8AC3E}">
        <p14:creationId xmlns:p14="http://schemas.microsoft.com/office/powerpoint/2010/main" xmlns="" val="37398098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	This study utilized</a:t>
            </a:r>
            <a:r>
              <a:rPr lang="en-US" baseline="0" dirty="0" smtClean="0"/>
              <a:t> the longitudinal study method.  Longitudinal designs are expensive and require a long period of researcher and subject commitment.  It is very important that the participants take their role in the study seriously and participate as the researchers require for the study.  The area to be studied (in this case the quality of life after breast cancer surgery), the variables, and their measurement must be clearly identified before the data collection begins (Burns &amp; Grove, 2009, p. 240).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This method completely fits the study at hand for the reason that quality of life can not be  something measured in a short time period.  However, as previously stated, a researcher must invest a lot of time and energy to make a study with this method work effectively.  “The period during which subjects will be recruited into the study must be carefully planned, and a time line depicting data collection points for each subject must be developed to enable planning and availability of the data collectors” </a:t>
            </a:r>
            <a:r>
              <a:rPr lang="en-US" dirty="0" smtClean="0"/>
              <a:t>(Burns &amp; Grove p. 241).</a:t>
            </a:r>
            <a:r>
              <a:rPr lang="en-US" baseline="0" dirty="0" smtClean="0"/>
              <a:t>     </a:t>
            </a:r>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8</a:t>
            </a:fld>
            <a:endParaRPr lang="en-US"/>
          </a:p>
        </p:txBody>
      </p:sp>
    </p:spTree>
    <p:extLst>
      <p:ext uri="{BB962C8B-B14F-4D97-AF65-F5344CB8AC3E}">
        <p14:creationId xmlns:p14="http://schemas.microsoft.com/office/powerpoint/2010/main" xmlns="" val="36213652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	The participants</a:t>
            </a:r>
            <a:r>
              <a:rPr lang="en-US" baseline="0" dirty="0" smtClean="0"/>
              <a:t> in this study were recruited between August 2004- May 2007 by nurses in two- Finnish hospitals.  Although men do get breast cancer as well, this study only included women who have just had breast cancer surgery.  The inclusion criteria were age 18- 75 years, newly diagnosed and operated breast cancer and the ability to read and write Finnish.  Patients with previous breast cancer surgery were excluded </a:t>
            </a:r>
            <a:r>
              <a:rPr lang="en-US" dirty="0" smtClean="0"/>
              <a:t>(</a:t>
            </a:r>
            <a:r>
              <a:rPr lang="en-US" dirty="0" err="1" smtClean="0"/>
              <a:t>Salonen</a:t>
            </a:r>
            <a:r>
              <a:rPr lang="en-US" dirty="0" smtClean="0"/>
              <a:t> et al, 2010, p. 257).  </a:t>
            </a:r>
          </a:p>
          <a:p>
            <a:r>
              <a:rPr lang="en-US" dirty="0" smtClean="0"/>
              <a:t>	There</a:t>
            </a:r>
            <a:r>
              <a:rPr lang="en-US" baseline="0" dirty="0" smtClean="0"/>
              <a:t> is often a bias in selection of subjects (for longitudinal studies) because of the requirement for a long term commitment (Burns &amp; Grove, 2009, p. 241).  This would be a good reason why the researchers are utilizing the quasi-randomized method for selecting the participants in their study.  Quasi-randomized sampling (otherwise known as systemic sampling) can be conducted when an ordered list of all members of the population is available (Burns &amp; Grove, 2009, p. 352).  In this type of sampling, </a:t>
            </a:r>
            <a:r>
              <a:rPr lang="en-US" sz="1200" b="0" i="0" u="none" strike="noStrike" kern="1200" baseline="0" dirty="0" smtClean="0">
                <a:solidFill>
                  <a:schemeClr val="tx1"/>
                </a:solidFill>
                <a:latin typeface="+mn-lt"/>
                <a:ea typeface="+mn-ea"/>
                <a:cs typeface="+mn-cs"/>
              </a:rPr>
              <a:t>the first individual is chosen at random and subsequent individuals are then selected at a</a:t>
            </a:r>
          </a:p>
          <a:p>
            <a:r>
              <a:rPr lang="en-US" sz="1200" b="0" i="0" u="none" strike="noStrike" kern="1200" baseline="0" dirty="0" smtClean="0">
                <a:solidFill>
                  <a:schemeClr val="tx1"/>
                </a:solidFill>
                <a:latin typeface="+mn-lt"/>
                <a:ea typeface="+mn-ea"/>
                <a:cs typeface="+mn-cs"/>
              </a:rPr>
              <a:t>regular intervals.  This is why this method is known as quasi-randomized, quasi- meaning “sub”.  This is the reason that this randomized selection has some particular order to it, but it is still considered random. </a:t>
            </a: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The researchers clearly states how appropriate this sample size is for this particular study.  In addition to the statement made in the above slide, the researchers also state “The most important strengths of the current study include its longitudinal design and the relatively large number of participants compared to recent longitudinal intervention studies” </a:t>
            </a:r>
            <a:r>
              <a:rPr lang="en-US" dirty="0" smtClean="0"/>
              <a:t>(</a:t>
            </a:r>
            <a:r>
              <a:rPr lang="en-US" dirty="0" err="1" smtClean="0"/>
              <a:t>Salonen</a:t>
            </a:r>
            <a:r>
              <a:rPr lang="en-US" dirty="0" smtClean="0"/>
              <a:t> et al, 2010, ,p. 263 )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	</a:t>
            </a:r>
            <a:endParaRPr lang="en-US" dirty="0" smtClean="0"/>
          </a:p>
          <a:p>
            <a:endParaRPr lang="en-US" dirty="0"/>
          </a:p>
        </p:txBody>
      </p:sp>
      <p:sp>
        <p:nvSpPr>
          <p:cNvPr id="4" name="Slide Number Placeholder 3"/>
          <p:cNvSpPr>
            <a:spLocks noGrp="1"/>
          </p:cNvSpPr>
          <p:nvPr>
            <p:ph type="sldNum" sz="quarter" idx="10"/>
          </p:nvPr>
        </p:nvSpPr>
        <p:spPr/>
        <p:txBody>
          <a:bodyPr/>
          <a:lstStyle/>
          <a:p>
            <a:fld id="{09045ADF-6F84-42B7-8546-82C3C19AC14D}" type="slidenum">
              <a:rPr lang="en-US" smtClean="0"/>
              <a:pPr/>
              <a:t>9</a:t>
            </a:fld>
            <a:endParaRPr lang="en-US"/>
          </a:p>
        </p:txBody>
      </p:sp>
    </p:spTree>
    <p:extLst>
      <p:ext uri="{BB962C8B-B14F-4D97-AF65-F5344CB8AC3E}">
        <p14:creationId xmlns:p14="http://schemas.microsoft.com/office/powerpoint/2010/main" xmlns="" val="225719771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Isosceles Triangle 6"/>
          <p:cNvSpPr/>
          <p:nvPr/>
        </p:nvSpPr>
        <p:spPr>
          <a:xfrm rot="16200000">
            <a:off x="7554353" y="5254283"/>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540544" y="776288"/>
            <a:ext cx="8062912" cy="1470025"/>
          </a:xfrm>
        </p:spPr>
        <p:txBody>
          <a:bodyPr anchor="b">
            <a:normAutofit/>
          </a:bodyPr>
          <a:lstStyle>
            <a:lvl1pPr algn="r">
              <a:defRPr sz="4400"/>
            </a:lvl1pPr>
          </a:lstStyle>
          <a:p>
            <a:r>
              <a:rPr kumimoji="0" lang="en-US" smtClean="0"/>
              <a:t>Click to edit Master title style</a:t>
            </a:r>
            <a:endParaRPr kumimoji="0" lang="en-US"/>
          </a:p>
        </p:txBody>
      </p:sp>
      <p:sp>
        <p:nvSpPr>
          <p:cNvPr id="9" name="Subtitle 8"/>
          <p:cNvSpPr>
            <a:spLocks noGrp="1"/>
          </p:cNvSpPr>
          <p:nvPr>
            <p:ph type="subTitle" idx="1"/>
          </p:nvPr>
        </p:nvSpPr>
        <p:spPr>
          <a:xfrm>
            <a:off x="540544" y="2250280"/>
            <a:ext cx="8062912" cy="1752600"/>
          </a:xfrm>
        </p:spPr>
        <p:txBody>
          <a:bodyPr/>
          <a:lstStyle>
            <a:lvl1pPr marL="0" marR="36576" indent="0" algn="r">
              <a:spcBef>
                <a:spcPts val="0"/>
              </a:spcBef>
              <a:buNone/>
              <a:defRPr>
                <a:ln>
                  <a:solidFill>
                    <a:schemeClr val="bg2"/>
                  </a:solidFill>
                </a:ln>
                <a:solidFill>
                  <a:schemeClr val="tx1">
                    <a:tint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1371600" y="6012656"/>
            <a:ext cx="5791200" cy="365125"/>
          </a:xfrm>
        </p:spPr>
        <p:txBody>
          <a:bodyPr tIns="0" bIns="0" anchor="t"/>
          <a:lstStyle>
            <a:lvl1pPr algn="r">
              <a:defRPr sz="1000"/>
            </a:lvl1pPr>
          </a:lstStyle>
          <a:p>
            <a:fld id="{8014D60E-1EAD-4080-A02A-73258A8A0034}" type="datetimeFigureOut">
              <a:rPr lang="en-US" smtClean="0"/>
              <a:pPr/>
              <a:t>4/22/2012</a:t>
            </a:fld>
            <a:endParaRPr lang="en-US"/>
          </a:p>
        </p:txBody>
      </p:sp>
      <p:sp>
        <p:nvSpPr>
          <p:cNvPr id="17" name="Footer Placeholder 16"/>
          <p:cNvSpPr>
            <a:spLocks noGrp="1"/>
          </p:cNvSpPr>
          <p:nvPr>
            <p:ph type="ftr" sz="quarter" idx="11"/>
          </p:nvPr>
        </p:nvSpPr>
        <p:spPr>
          <a:xfrm>
            <a:off x="1371600" y="5650704"/>
            <a:ext cx="5791200" cy="365125"/>
          </a:xfrm>
        </p:spPr>
        <p:txBody>
          <a:bodyPr tIns="0" bIns="0" anchor="b"/>
          <a:lstStyle>
            <a:lvl1pPr algn="r">
              <a:defRPr sz="1100"/>
            </a:lvl1pPr>
          </a:lstStyle>
          <a:p>
            <a:endParaRPr lang="en-US"/>
          </a:p>
        </p:txBody>
      </p:sp>
      <p:sp>
        <p:nvSpPr>
          <p:cNvPr id="29" name="Slide Number Placeholder 28"/>
          <p:cNvSpPr>
            <a:spLocks noGrp="1"/>
          </p:cNvSpPr>
          <p:nvPr>
            <p:ph type="sldNum" sz="quarter" idx="12"/>
          </p:nvPr>
        </p:nvSpPr>
        <p:spPr>
          <a:xfrm>
            <a:off x="8392247" y="5752307"/>
            <a:ext cx="502920" cy="365125"/>
          </a:xfrm>
        </p:spPr>
        <p:txBody>
          <a:bodyPr anchor="ctr"/>
          <a:lstStyle>
            <a:lvl1pPr algn="ctr">
              <a:defRPr sz="1300">
                <a:solidFill>
                  <a:srgbClr val="FFFFFF"/>
                </a:solidFill>
              </a:defRPr>
            </a:lvl1pPr>
          </a:lstStyle>
          <a:p>
            <a:fld id="{F37A0A68-1392-417B-AEEB-A3B180754C5D}"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381000"/>
            <a:ext cx="1905000" cy="5486400"/>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381000"/>
            <a:ext cx="6248400" cy="548640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67494"/>
            <a:ext cx="8229600" cy="1399032"/>
          </a:xfrm>
        </p:spPr>
        <p:txBody>
          <a:bodyPr/>
          <a:lstStyle/>
          <a:p>
            <a:r>
              <a:rPr kumimoji="0" lang="en-US" smtClean="0"/>
              <a:t>Click to edit Master title style</a:t>
            </a:r>
            <a:endParaRPr kumimoji="0" lang="en-US"/>
          </a:p>
        </p:txBody>
      </p:sp>
      <p:sp>
        <p:nvSpPr>
          <p:cNvPr id="3" name="Content Placeholder 2"/>
          <p:cNvSpPr>
            <a:spLocks noGrp="1"/>
          </p:cNvSpPr>
          <p:nvPr>
            <p:ph idx="1"/>
          </p:nvPr>
        </p:nvSpPr>
        <p:spPr>
          <a:xfrm>
            <a:off x="457200" y="1882808"/>
            <a:ext cx="82296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791456" y="6480048"/>
            <a:ext cx="2133600" cy="301752"/>
          </a:xfrm>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a:xfrm>
            <a:off x="457200" y="6480969"/>
            <a:ext cx="4260056" cy="300831"/>
          </a:xfrm>
        </p:spPr>
        <p:txBody>
          <a:bodyPr/>
          <a:lstStyle/>
          <a:p>
            <a:endParaRPr lang="en-US"/>
          </a:p>
        </p:txBody>
      </p:sp>
      <p:sp>
        <p:nvSpPr>
          <p:cNvPr id="6" name="Slide Number Placeholder 5"/>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1"/>
      </p:bgRef>
    </p:bg>
    <p:spTree>
      <p:nvGrpSpPr>
        <p:cNvPr id="1" name=""/>
        <p:cNvGrpSpPr/>
        <p:nvPr/>
      </p:nvGrpSpPr>
      <p:grpSpPr>
        <a:xfrm>
          <a:off x="0" y="0"/>
          <a:ext cx="0" cy="0"/>
          <a:chOff x="0" y="0"/>
          <a:chExt cx="0" cy="0"/>
        </a:xfrm>
      </p:grpSpPr>
      <p:sp>
        <p:nvSpPr>
          <p:cNvPr id="9" name="Right Triangle 8"/>
          <p:cNvSpPr/>
          <p:nvPr/>
        </p:nvSpPr>
        <p:spPr>
          <a:xfrm flipV="1">
            <a:off x="7034" y="7034"/>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marL="0" algn="ctr" defTabSz="914400" rtl="0" eaLnBrk="1" latinLnBrk="0" hangingPunct="1"/>
            <a:endParaRPr kumimoji="0" lang="en-US" sz="1800" kern="1200">
              <a:solidFill>
                <a:schemeClr val="lt1"/>
              </a:solidFill>
              <a:latin typeface="+mn-lt"/>
              <a:ea typeface="+mn-ea"/>
              <a:cs typeface="+mn-cs"/>
            </a:endParaRPr>
          </a:p>
        </p:txBody>
      </p:sp>
      <p:sp>
        <p:nvSpPr>
          <p:cNvPr id="8" name="Isosceles Triangle 7"/>
          <p:cNvSpPr/>
          <p:nvPr/>
        </p:nvSpPr>
        <p:spPr>
          <a:xfrm rot="5400000" flipV="1">
            <a:off x="7554353" y="309490"/>
            <a:ext cx="1892949" cy="1294228"/>
          </a:xfrm>
          <a:prstGeom prst="triangle">
            <a:avLst>
              <a:gd name="adj" fmla="val 51323"/>
            </a:avLst>
          </a:prstGeom>
          <a:gradFill flip="none" rotWithShape="1">
            <a:gsLst>
              <a:gs pos="0">
                <a:schemeClr val="accent1">
                  <a:shade val="30000"/>
                  <a:satMod val="155000"/>
                  <a:alpha val="100000"/>
                </a:schemeClr>
              </a:gs>
              <a:gs pos="60000">
                <a:schemeClr val="accent1">
                  <a:satMod val="160000"/>
                  <a:alpha val="100000"/>
                </a:schemeClr>
              </a:gs>
              <a:gs pos="100000">
                <a:schemeClr val="accent1">
                  <a:tint val="70000"/>
                  <a:satMod val="200000"/>
                  <a:alpha val="100000"/>
                </a:schemeClr>
              </a:gs>
            </a:gsLst>
            <a:lin ang="155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4" name="Date Placeholder 3"/>
          <p:cNvSpPr>
            <a:spLocks noGrp="1"/>
          </p:cNvSpPr>
          <p:nvPr>
            <p:ph type="dt" sz="half" idx="10"/>
          </p:nvPr>
        </p:nvSpPr>
        <p:spPr>
          <a:xfrm>
            <a:off x="6955632" y="6477000"/>
            <a:ext cx="2133600" cy="304800"/>
          </a:xfrm>
        </p:spPr>
        <p:txBody>
          <a:bodyPr/>
          <a:lstStyle/>
          <a:p>
            <a:fld id="{8014D60E-1EAD-4080-A02A-73258A8A0034}" type="datetimeFigureOut">
              <a:rPr lang="en-US" smtClean="0"/>
              <a:pPr/>
              <a:t>4/22/2012</a:t>
            </a:fld>
            <a:endParaRPr lang="en-US"/>
          </a:p>
        </p:txBody>
      </p:sp>
      <p:sp>
        <p:nvSpPr>
          <p:cNvPr id="5" name="Footer Placeholder 4"/>
          <p:cNvSpPr>
            <a:spLocks noGrp="1"/>
          </p:cNvSpPr>
          <p:nvPr>
            <p:ph type="ftr" sz="quarter" idx="11"/>
          </p:nvPr>
        </p:nvSpPr>
        <p:spPr>
          <a:xfrm>
            <a:off x="2619376" y="6480969"/>
            <a:ext cx="4260056" cy="300831"/>
          </a:xfrm>
        </p:spPr>
        <p:txBody>
          <a:bodyPr/>
          <a:lstStyle/>
          <a:p>
            <a:endParaRPr lang="en-US"/>
          </a:p>
        </p:txBody>
      </p:sp>
      <p:sp>
        <p:nvSpPr>
          <p:cNvPr id="6" name="Slide Number Placeholder 5"/>
          <p:cNvSpPr>
            <a:spLocks noGrp="1"/>
          </p:cNvSpPr>
          <p:nvPr>
            <p:ph type="sldNum" sz="quarter" idx="12"/>
          </p:nvPr>
        </p:nvSpPr>
        <p:spPr>
          <a:xfrm>
            <a:off x="8451056" y="809624"/>
            <a:ext cx="502920" cy="300831"/>
          </a:xfrm>
        </p:spPr>
        <p:txBody>
          <a:bodyPr/>
          <a:lstStyle/>
          <a:p>
            <a:fld id="{F37A0A68-1392-417B-AEEB-A3B180754C5D}" type="slidenum">
              <a:rPr lang="en-US" smtClean="0"/>
              <a:pPr/>
              <a:t>‹#›</a:t>
            </a:fld>
            <a:endParaRPr lang="en-US"/>
          </a:p>
        </p:txBody>
      </p:sp>
      <p:cxnSp>
        <p:nvCxnSpPr>
          <p:cNvPr id="11" name="Straight Connector 10"/>
          <p:cNvCxnSpPr/>
          <p:nvPr/>
        </p:nvCxnSpPr>
        <p:spPr>
          <a:xfrm rot="10800000">
            <a:off x="6468794" y="9381"/>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V="1">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 name="Title 1"/>
          <p:cNvSpPr>
            <a:spLocks noGrp="1"/>
          </p:cNvSpPr>
          <p:nvPr>
            <p:ph type="title"/>
          </p:nvPr>
        </p:nvSpPr>
        <p:spPr>
          <a:xfrm>
            <a:off x="381000" y="271464"/>
            <a:ext cx="7239000" cy="1362075"/>
          </a:xfrm>
        </p:spPr>
        <p:txBody>
          <a:bodyPr anchor="ctr"/>
          <a:lstStyle>
            <a:lvl1pPr marL="0" algn="l">
              <a:buNone/>
              <a:defRPr sz="3600" b="1" cap="none" baseline="0"/>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81000" y="1633536"/>
            <a:ext cx="3886200" cy="2286000"/>
          </a:xfrm>
        </p:spPr>
        <p:txBody>
          <a:bodyPr anchor="t"/>
          <a:lstStyle>
            <a:lvl1pPr marL="54864" indent="0" algn="l">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lgn="l">
              <a:defRPr/>
            </a:lvl1p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722437"/>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4791456" y="6480969"/>
            <a:ext cx="2133600" cy="301752"/>
          </a:xfrm>
        </p:spPr>
        <p:txBody>
          <a:body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457200" y="6480969"/>
            <a:ext cx="4260056" cy="301752"/>
          </a:xfrm>
        </p:spPr>
        <p:txBody>
          <a:bodyPr/>
          <a:lstStyle/>
          <a:p>
            <a:endParaRPr lang="en-US"/>
          </a:p>
        </p:txBody>
      </p:sp>
      <p:sp>
        <p:nvSpPr>
          <p:cNvPr id="7" name="Slide Number Placeholder 6"/>
          <p:cNvSpPr>
            <a:spLocks noGrp="1"/>
          </p:cNvSpPr>
          <p:nvPr>
            <p:ph type="sldNum" sz="quarter" idx="12"/>
          </p:nvPr>
        </p:nvSpPr>
        <p:spPr>
          <a:xfrm>
            <a:off x="7589520" y="6480969"/>
            <a:ext cx="502920" cy="301752"/>
          </a:xfrm>
        </p:spPr>
        <p:txBody>
          <a:bodyPr/>
          <a:lstStyle/>
          <a:p>
            <a:fld id="{F37A0A68-1392-417B-AEEB-A3B180754C5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48198" y="290732"/>
            <a:ext cx="1066800" cy="6153912"/>
          </a:xfrm>
        </p:spPr>
        <p:txBody>
          <a:bodyPr vert="vert270" anchor="b"/>
          <a:lstStyle>
            <a:lvl1pPr marL="0" algn="ctr">
              <a:defRPr sz="3300" b="1">
                <a:ln w="6350">
                  <a:solidFill>
                    <a:schemeClr val="tx1"/>
                  </a:solidFill>
                </a:ln>
                <a:solidFill>
                  <a:schemeClr val="tx1"/>
                </a:solidFill>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365006" y="290732"/>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1365006" y="3427124"/>
            <a:ext cx="581024" cy="3017520"/>
          </a:xfrm>
          <a:solidFill>
            <a:schemeClr val="bg1"/>
          </a:solidFill>
          <a:ln w="12700">
            <a:noFill/>
          </a:ln>
        </p:spPr>
        <p:txBody>
          <a:bodyPr vert="vert270" anchor="ctr"/>
          <a:lstStyle>
            <a:lvl1pPr marL="0" indent="0" algn="ctr">
              <a:buNone/>
              <a:defRPr sz="1600" b="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2022230" y="290732"/>
            <a:ext cx="6858000" cy="3017520"/>
          </a:xfrm>
        </p:spPr>
        <p:txBody>
          <a:bodyPr/>
          <a:lstStyle>
            <a:lvl1pPr algn="l">
              <a:defRPr sz="2400"/>
            </a:lvl1pPr>
            <a:lvl2pPr algn="l">
              <a:defRPr sz="2000"/>
            </a:lvl2pPr>
            <a:lvl3pPr algn="l">
              <a:defRPr sz="1800"/>
            </a:lvl3pPr>
            <a:lvl4pPr algn="l">
              <a:defRPr sz="1600"/>
            </a:lvl4pPr>
            <a:lvl5pPr algn="l">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2022230" y="3427124"/>
            <a:ext cx="6858000" cy="301752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a:xfrm>
            <a:off x="4791456" y="6480969"/>
            <a:ext cx="2130552" cy="301752"/>
          </a:xfrm>
        </p:spPr>
        <p:txBody>
          <a:bodyPr/>
          <a:lstStyle/>
          <a:p>
            <a:fld id="{8014D60E-1EAD-4080-A02A-73258A8A0034}" type="datetimeFigureOut">
              <a:rPr lang="en-US" smtClean="0"/>
              <a:pPr/>
              <a:t>4/22/2012</a:t>
            </a:fld>
            <a:endParaRPr lang="en-US"/>
          </a:p>
        </p:txBody>
      </p:sp>
      <p:sp>
        <p:nvSpPr>
          <p:cNvPr id="8" name="Footer Placeholder 7"/>
          <p:cNvSpPr>
            <a:spLocks noGrp="1"/>
          </p:cNvSpPr>
          <p:nvPr>
            <p:ph type="ftr" sz="quarter" idx="11"/>
          </p:nvPr>
        </p:nvSpPr>
        <p:spPr>
          <a:xfrm>
            <a:off x="457200" y="6480969"/>
            <a:ext cx="4261104" cy="301752"/>
          </a:xfrm>
        </p:spPr>
        <p:txBody>
          <a:bodyPr/>
          <a:lstStyle/>
          <a:p>
            <a:endParaRPr lang="en-US"/>
          </a:p>
        </p:txBody>
      </p:sp>
      <p:sp>
        <p:nvSpPr>
          <p:cNvPr id="9" name="Slide Number Placeholder 8"/>
          <p:cNvSpPr>
            <a:spLocks noGrp="1"/>
          </p:cNvSpPr>
          <p:nvPr>
            <p:ph type="sldNum" sz="quarter" idx="12"/>
          </p:nvPr>
        </p:nvSpPr>
        <p:spPr>
          <a:xfrm>
            <a:off x="7589520" y="6483096"/>
            <a:ext cx="502920" cy="301752"/>
          </a:xfrm>
        </p:spPr>
        <p:txBody>
          <a:bodyPr/>
          <a:lstStyle>
            <a:lvl1pPr algn="ctr">
              <a:defRPr/>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0"/>
            </a:lvl1p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8014D60E-1EAD-4080-A02A-73258A8A0034}" type="datetimeFigureOut">
              <a:rPr lang="en-US" smtClean="0"/>
              <a:pPr/>
              <a:t>4/22/2012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37A0A68-1392-417B-AEEB-A3B180754C5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4791456" y="6480969"/>
            <a:ext cx="2133600" cy="301752"/>
          </a:xfrm>
        </p:spPr>
        <p:txBody>
          <a:bodyPr/>
          <a:lstStyle/>
          <a:p>
            <a:fld id="{8014D60E-1EAD-4080-A02A-73258A8A0034}" type="datetimeFigureOut">
              <a:rPr lang="en-US" smtClean="0"/>
              <a:pPr/>
              <a:t>4/22/2012</a:t>
            </a:fld>
            <a:endParaRPr lang="en-US"/>
          </a:p>
        </p:txBody>
      </p:sp>
      <p:sp>
        <p:nvSpPr>
          <p:cNvPr id="3" name="Footer Placeholder 2"/>
          <p:cNvSpPr>
            <a:spLocks noGrp="1"/>
          </p:cNvSpPr>
          <p:nvPr>
            <p:ph type="ftr" sz="quarter" idx="11"/>
          </p:nvPr>
        </p:nvSpPr>
        <p:spPr>
          <a:xfrm>
            <a:off x="457200" y="6481890"/>
            <a:ext cx="4260056" cy="300831"/>
          </a:xfrm>
        </p:spPr>
        <p:txBody>
          <a:bodyPr/>
          <a:lstStyle/>
          <a:p>
            <a:endParaRPr lang="en-US"/>
          </a:p>
        </p:txBody>
      </p:sp>
      <p:sp>
        <p:nvSpPr>
          <p:cNvPr id="4" name="Slide Number Placeholder 3"/>
          <p:cNvSpPr>
            <a:spLocks noGrp="1"/>
          </p:cNvSpPr>
          <p:nvPr>
            <p:ph type="sldNum" sz="quarter" idx="12"/>
          </p:nvPr>
        </p:nvSpPr>
        <p:spPr>
          <a:xfrm>
            <a:off x="7589520" y="6480969"/>
            <a:ext cx="502920" cy="301752"/>
          </a:xfrm>
        </p:spPr>
        <p:txBody>
          <a:bodyPr/>
          <a:lstStyle/>
          <a:p>
            <a:fld id="{F37A0A68-1392-417B-AEEB-A3B180754C5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367664"/>
            <a:ext cx="914400" cy="5943600"/>
          </a:xfrm>
        </p:spPr>
        <p:txBody>
          <a:bodyPr vert="vert270" anchor="b"/>
          <a:lstStyle>
            <a:lvl1pPr marL="0" marR="18288" algn="r">
              <a:spcBef>
                <a:spcPts val="0"/>
              </a:spcBef>
              <a:buNone/>
              <a:defRPr sz="2900" b="0" cap="all" baseline="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1135856" y="367664"/>
            <a:ext cx="2438400" cy="5943600"/>
          </a:xfrm>
        </p:spPr>
        <p:txBody>
          <a:bodyPr anchor="t"/>
          <a:lstStyle>
            <a:lvl1pPr marL="0" indent="0">
              <a:spcBef>
                <a:spcPts val="0"/>
              </a:spcBef>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3651250" y="320040"/>
            <a:ext cx="5276088" cy="5989320"/>
          </a:xfrm>
        </p:spPr>
        <p:txBody>
          <a:bodyPr/>
          <a:lstStyle>
            <a:lvl1pPr>
              <a:spcBef>
                <a:spcPts val="0"/>
              </a:spcBef>
              <a:defRPr sz="3000"/>
            </a:lvl1pPr>
            <a:lvl2pPr>
              <a:defRPr sz="26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278976" y="6556248"/>
            <a:ext cx="2133600" cy="301752"/>
          </a:xfrm>
        </p:spPr>
        <p:txBody>
          <a:bodyPr/>
          <a:lstStyle>
            <a:lvl1pPr>
              <a:defRPr sz="900"/>
            </a:lvl1p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1135856" y="6556248"/>
            <a:ext cx="5143120"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410576" y="6556248"/>
            <a:ext cx="502920" cy="301752"/>
          </a:xfrm>
        </p:spPr>
        <p:txBody>
          <a:bodyPr/>
          <a:lstStyle>
            <a:lvl1pPr>
              <a:defRPr sz="900"/>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19456" y="150896"/>
            <a:ext cx="914400" cy="6400800"/>
          </a:xfrm>
        </p:spPr>
        <p:txBody>
          <a:bodyPr vert="vert270" anchor="b"/>
          <a:lstStyle>
            <a:lvl1pPr marL="0" algn="l">
              <a:buNone/>
              <a:defRPr sz="3000" b="0" cap="all" baseline="0"/>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138237" y="373966"/>
            <a:ext cx="7333488" cy="5486400"/>
          </a:xfrm>
          <a:solidFill>
            <a:schemeClr val="bg2">
              <a:shade val="50000"/>
            </a:schemeClr>
          </a:solidFill>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1143000" y="5867400"/>
            <a:ext cx="7333488" cy="685800"/>
          </a:xfrm>
          <a:solidFill>
            <a:schemeClr val="accent1">
              <a:alpha val="15000"/>
            </a:schemeClr>
          </a:solidFill>
          <a:ln>
            <a:solidFill>
              <a:schemeClr val="accent1"/>
            </a:solidFill>
            <a:miter lim="800000"/>
          </a:ln>
        </p:spPr>
        <p:txBody>
          <a:bodyPr/>
          <a:lstStyle>
            <a:lvl1pPr marL="0" indent="0">
              <a:spcBef>
                <a:spcPts val="0"/>
              </a:spcBef>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a:xfrm>
            <a:off x="6108192" y="6556248"/>
            <a:ext cx="2103120" cy="301752"/>
          </a:xfrm>
        </p:spPr>
        <p:txBody>
          <a:bodyPr/>
          <a:lstStyle>
            <a:lvl1pPr>
              <a:defRPr sz="900"/>
            </a:lvl1pPr>
          </a:lstStyle>
          <a:p>
            <a:fld id="{8014D60E-1EAD-4080-A02A-73258A8A0034}" type="datetimeFigureOut">
              <a:rPr lang="en-US" smtClean="0"/>
              <a:pPr/>
              <a:t>4/22/2012</a:t>
            </a:fld>
            <a:endParaRPr lang="en-US"/>
          </a:p>
        </p:txBody>
      </p:sp>
      <p:sp>
        <p:nvSpPr>
          <p:cNvPr id="6" name="Footer Placeholder 5"/>
          <p:cNvSpPr>
            <a:spLocks noGrp="1"/>
          </p:cNvSpPr>
          <p:nvPr>
            <p:ph type="ftr" sz="quarter" idx="11"/>
          </p:nvPr>
        </p:nvSpPr>
        <p:spPr>
          <a:xfrm>
            <a:off x="1170432" y="6557169"/>
            <a:ext cx="4948072" cy="301752"/>
          </a:xfrm>
        </p:spPr>
        <p:txBody>
          <a:bodyPr/>
          <a:lstStyle>
            <a:lvl1pPr>
              <a:defRPr sz="900"/>
            </a:lvl1pPr>
          </a:lstStyle>
          <a:p>
            <a:endParaRPr lang="en-US"/>
          </a:p>
        </p:txBody>
      </p:sp>
      <p:sp>
        <p:nvSpPr>
          <p:cNvPr id="7" name="Slide Number Placeholder 6"/>
          <p:cNvSpPr>
            <a:spLocks noGrp="1"/>
          </p:cNvSpPr>
          <p:nvPr>
            <p:ph type="sldNum" sz="quarter" idx="12"/>
          </p:nvPr>
        </p:nvSpPr>
        <p:spPr>
          <a:xfrm>
            <a:off x="8217192" y="6556248"/>
            <a:ext cx="365760" cy="301752"/>
          </a:xfrm>
        </p:spPr>
        <p:txBody>
          <a:bodyPr/>
          <a:lstStyle>
            <a:lvl1pPr algn="ctr">
              <a:defRPr sz="900"/>
            </a:lvl1pPr>
          </a:lstStyle>
          <a:p>
            <a:fld id="{F37A0A68-1392-417B-AEEB-A3B180754C5D}"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11" name="Right Triangle 10"/>
          <p:cNvSpPr/>
          <p:nvPr/>
        </p:nvSpPr>
        <p:spPr>
          <a:xfrm>
            <a:off x="7034" y="14068"/>
            <a:ext cx="9129932" cy="6836899"/>
          </a:xfrm>
          <a:prstGeom prst="rtTriangle">
            <a:avLst/>
          </a:prstGeom>
          <a:gradFill flip="none" rotWithShape="1">
            <a:gsLst>
              <a:gs pos="0">
                <a:schemeClr val="tx2">
                  <a:alpha val="10000"/>
                </a:schemeClr>
              </a:gs>
              <a:gs pos="70000">
                <a:schemeClr val="tx2">
                  <a:alpha val="8000"/>
                </a:schemeClr>
              </a:gs>
              <a:gs pos="100000">
                <a:schemeClr val="tx2">
                  <a:alpha val="1000"/>
                </a:schemeClr>
              </a:gs>
            </a:gsLst>
            <a:lin ang="8000000" scaled="1"/>
            <a:tileRect/>
          </a:gra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cxnSp>
        <p:nvCxnSpPr>
          <p:cNvPr id="8" name="Straight Connector 7"/>
          <p:cNvCxnSpPr/>
          <p:nvPr/>
        </p:nvCxnSpPr>
        <p:spPr>
          <a:xfrm>
            <a:off x="0" y="7034"/>
            <a:ext cx="9136966" cy="6843933"/>
          </a:xfrm>
          <a:prstGeom prst="line">
            <a:avLst/>
          </a:prstGeom>
          <a:noFill/>
          <a:ln w="5000" cap="rnd" cmpd="sng" algn="ctr">
            <a:solidFill>
              <a:schemeClr val="bg2">
                <a:tint val="55000"/>
                <a:satMod val="200000"/>
                <a:alpha val="35000"/>
              </a:schemeClr>
            </a:solidFill>
            <a:prstDash val="solid"/>
          </a:ln>
          <a:effectLst/>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rot="10800000" flipV="1">
            <a:off x="6468794" y="4948410"/>
            <a:ext cx="2672861" cy="1900210"/>
          </a:xfrm>
          <a:prstGeom prst="line">
            <a:avLst/>
          </a:prstGeom>
          <a:noFill/>
          <a:ln w="6000" cap="rnd" cmpd="sng" algn="ctr">
            <a:solidFill>
              <a:schemeClr val="bg2">
                <a:tint val="50000"/>
                <a:satMod val="200000"/>
                <a:alpha val="45000"/>
              </a:schemeClr>
            </a:solidFill>
            <a:prstDash val="solid"/>
          </a:ln>
          <a:effectLst/>
        </p:spPr>
        <p:style>
          <a:lnRef idx="2">
            <a:schemeClr val="accent1"/>
          </a:lnRef>
          <a:fillRef idx="0">
            <a:schemeClr val="accent1"/>
          </a:fillRef>
          <a:effectRef idx="1">
            <a:schemeClr val="accent1"/>
          </a:effectRef>
          <a:fontRef idx="minor">
            <a:schemeClr val="tx1"/>
          </a:fontRef>
        </p:style>
      </p:cxnSp>
      <p:sp>
        <p:nvSpPr>
          <p:cNvPr id="22" name="Title Placeholder 21"/>
          <p:cNvSpPr>
            <a:spLocks noGrp="1"/>
          </p:cNvSpPr>
          <p:nvPr>
            <p:ph type="title"/>
          </p:nvPr>
        </p:nvSpPr>
        <p:spPr>
          <a:xfrm>
            <a:off x="457200" y="267494"/>
            <a:ext cx="8229600" cy="1399032"/>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457200" y="1882808"/>
            <a:ext cx="8229600" cy="4572000"/>
          </a:xfrm>
          <a:prstGeom prst="rect">
            <a:avLst/>
          </a:prstGeom>
        </p:spPr>
        <p:txBody>
          <a:bodyPr vert="horz" anchor="t">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4791456" y="6480969"/>
            <a:ext cx="2133600" cy="301752"/>
          </a:xfrm>
          <a:prstGeom prst="rect">
            <a:avLst/>
          </a:prstGeom>
        </p:spPr>
        <p:txBody>
          <a:bodyPr vert="horz" anchor="b"/>
          <a:lstStyle>
            <a:lvl1pPr algn="l" eaLnBrk="1" latinLnBrk="0" hangingPunct="1">
              <a:defRPr kumimoji="0" sz="1000" b="0">
                <a:solidFill>
                  <a:schemeClr val="tx1"/>
                </a:solidFill>
              </a:defRPr>
            </a:lvl1pPr>
          </a:lstStyle>
          <a:p>
            <a:fld id="{8014D60E-1EAD-4080-A02A-73258A8A0034}" type="datetimeFigureOut">
              <a:rPr lang="en-US" smtClean="0"/>
              <a:pPr/>
              <a:t>4/22/2012</a:t>
            </a:fld>
            <a:endParaRPr lang="en-US"/>
          </a:p>
        </p:txBody>
      </p:sp>
      <p:sp>
        <p:nvSpPr>
          <p:cNvPr id="3" name="Footer Placeholder 2"/>
          <p:cNvSpPr>
            <a:spLocks noGrp="1"/>
          </p:cNvSpPr>
          <p:nvPr>
            <p:ph type="ftr" sz="quarter" idx="3"/>
          </p:nvPr>
        </p:nvSpPr>
        <p:spPr>
          <a:xfrm>
            <a:off x="457200" y="6481890"/>
            <a:ext cx="4260056" cy="300831"/>
          </a:xfrm>
          <a:prstGeom prst="rect">
            <a:avLst/>
          </a:prstGeom>
        </p:spPr>
        <p:txBody>
          <a:bodyPr vert="horz" anchor="b"/>
          <a:lstStyle>
            <a:lvl1pPr algn="r" eaLnBrk="1" latinLnBrk="0" hangingPunct="1">
              <a:defRPr kumimoji="0" sz="1000">
                <a:solidFill>
                  <a:schemeClr val="tx1"/>
                </a:solidFill>
              </a:defRPr>
            </a:lvl1pPr>
          </a:lstStyle>
          <a:p>
            <a:endParaRPr lang="en-US"/>
          </a:p>
        </p:txBody>
      </p:sp>
      <p:sp>
        <p:nvSpPr>
          <p:cNvPr id="23" name="Slide Number Placeholder 22"/>
          <p:cNvSpPr>
            <a:spLocks noGrp="1"/>
          </p:cNvSpPr>
          <p:nvPr>
            <p:ph type="sldNum" sz="quarter" idx="4"/>
          </p:nvPr>
        </p:nvSpPr>
        <p:spPr>
          <a:xfrm>
            <a:off x="7589520" y="6480969"/>
            <a:ext cx="502920" cy="301752"/>
          </a:xfrm>
          <a:prstGeom prst="rect">
            <a:avLst/>
          </a:prstGeom>
        </p:spPr>
        <p:txBody>
          <a:bodyPr vert="horz" anchor="b"/>
          <a:lstStyle>
            <a:lvl1pPr algn="ctr" eaLnBrk="1" latinLnBrk="0" hangingPunct="1">
              <a:defRPr kumimoji="0" sz="1200">
                <a:solidFill>
                  <a:schemeClr val="tx1"/>
                </a:solidFill>
              </a:defRPr>
            </a:lvl1pPr>
          </a:lstStyle>
          <a:p>
            <a:fld id="{F37A0A68-1392-417B-AEEB-A3B180754C5D}"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484632" algn="l" rtl="0" eaLnBrk="1" latinLnBrk="0" hangingPunct="1">
        <a:spcBef>
          <a:spcPct val="0"/>
        </a:spcBef>
        <a:buNone/>
        <a:defRPr kumimoji="0" sz="4200" kern="1200">
          <a:ln w="6350">
            <a:solidFill>
              <a:schemeClr val="accent1">
                <a:shade val="43000"/>
              </a:schemeClr>
            </a:solidFill>
          </a:ln>
          <a:solidFill>
            <a:schemeClr val="accent1">
              <a:tint val="83000"/>
              <a:satMod val="150000"/>
            </a:schemeClr>
          </a:solidFill>
          <a:effectLst>
            <a:outerShdw blurRad="26000" dist="26000" dir="14500000" algn="tl" rotWithShape="0">
              <a:srgbClr val="000000">
                <a:alpha val="40000"/>
              </a:srgbClr>
            </a:outerShdw>
          </a:effectLst>
          <a:latin typeface="+mj-lt"/>
          <a:ea typeface="+mj-ea"/>
          <a:cs typeface="+mj-cs"/>
        </a:defRPr>
      </a:lvl1pPr>
    </p:titleStyle>
    <p:bodyStyle>
      <a:lvl1pPr marL="448056" indent="-384048" algn="l" rtl="0" eaLnBrk="1" latinLnBrk="0" hangingPunct="1">
        <a:spcBef>
          <a:spcPct val="20000"/>
        </a:spcBef>
        <a:buClr>
          <a:schemeClr val="accent1"/>
        </a:buClr>
        <a:buSzPct val="80000"/>
        <a:buFont typeface="Wingdings 2"/>
        <a:buChar char=""/>
        <a:defRPr kumimoji="0" sz="3000" kern="1200">
          <a:solidFill>
            <a:schemeClr val="tx1"/>
          </a:solidFill>
          <a:latin typeface="+mn-lt"/>
          <a:ea typeface="+mn-ea"/>
          <a:cs typeface="+mn-cs"/>
        </a:defRPr>
      </a:lvl1pPr>
      <a:lvl2pPr marL="822960" indent="-285750" algn="l" rtl="0" eaLnBrk="1" latinLnBrk="0" hangingPunct="1">
        <a:spcBef>
          <a:spcPct val="20000"/>
        </a:spcBef>
        <a:buClr>
          <a:schemeClr val="accent1"/>
        </a:buClr>
        <a:buSzPct val="95000"/>
        <a:buFont typeface="Verdana"/>
        <a:buChar char="›"/>
        <a:defRPr kumimoji="0" sz="2600" kern="1200">
          <a:solidFill>
            <a:schemeClr val="tx1"/>
          </a:solidFill>
          <a:latin typeface="+mn-lt"/>
          <a:ea typeface="+mn-ea"/>
          <a:cs typeface="+mn-cs"/>
        </a:defRPr>
      </a:lvl2pPr>
      <a:lvl3pPr marL="1106424" indent="-228600" algn="l" rtl="0" eaLnBrk="1" latinLnBrk="0" hangingPunct="1">
        <a:spcBef>
          <a:spcPct val="20000"/>
        </a:spcBef>
        <a:buClr>
          <a:schemeClr val="accent1"/>
        </a:buClr>
        <a:buFont typeface="Wingdings 2"/>
        <a:buChar char=""/>
        <a:defRPr kumimoji="0" sz="2400" kern="1200">
          <a:solidFill>
            <a:schemeClr val="tx1"/>
          </a:solidFill>
          <a:latin typeface="+mn-lt"/>
          <a:ea typeface="+mn-ea"/>
          <a:cs typeface="+mn-cs"/>
        </a:defRPr>
      </a:lvl3pPr>
      <a:lvl4pPr marL="1371600" indent="-210312" algn="l" rtl="0" eaLnBrk="1" latinLnBrk="0" hangingPunct="1">
        <a:spcBef>
          <a:spcPct val="20000"/>
        </a:spcBef>
        <a:buClr>
          <a:schemeClr val="accent1"/>
        </a:buClr>
        <a:buFont typeface="Wingdings 2"/>
        <a:buChar char=""/>
        <a:defRPr kumimoji="0" sz="2000" kern="1200">
          <a:solidFill>
            <a:schemeClr val="tx1"/>
          </a:solidFill>
          <a:latin typeface="+mn-lt"/>
          <a:ea typeface="+mn-ea"/>
          <a:cs typeface="+mn-cs"/>
        </a:defRPr>
      </a:lvl4pPr>
      <a:lvl5pPr marL="1600200" indent="-210312" algn="l" rtl="0" eaLnBrk="1" latinLnBrk="0" hangingPunct="1">
        <a:spcBef>
          <a:spcPct val="20000"/>
        </a:spcBef>
        <a:buClr>
          <a:schemeClr val="accent1">
            <a:tint val="75000"/>
          </a:schemeClr>
        </a:buClr>
        <a:buFont typeface="Wingdings 2"/>
        <a:buChar char=""/>
        <a:defRPr kumimoji="0" sz="1900" kern="1200">
          <a:solidFill>
            <a:schemeClr val="tx1"/>
          </a:solidFill>
          <a:latin typeface="+mn-lt"/>
          <a:ea typeface="+mn-ea"/>
          <a:cs typeface="+mn-cs"/>
        </a:defRPr>
      </a:lvl5pPr>
      <a:lvl6pPr marL="1828800" indent="-210312" algn="l" rtl="0" eaLnBrk="1" latinLnBrk="0" hangingPunct="1">
        <a:spcBef>
          <a:spcPct val="20000"/>
        </a:spcBef>
        <a:buClr>
          <a:schemeClr val="accent1">
            <a:tint val="75000"/>
          </a:schemeClr>
        </a:buClr>
        <a:buFont typeface="Wingdings 2"/>
        <a:buChar char=""/>
        <a:defRPr kumimoji="0" sz="1800" kern="1200">
          <a:solidFill>
            <a:schemeClr val="tx1"/>
          </a:solidFill>
          <a:latin typeface="+mn-lt"/>
          <a:ea typeface="+mn-ea"/>
          <a:cs typeface="+mn-cs"/>
        </a:defRPr>
      </a:lvl6pPr>
      <a:lvl7pPr marL="2084832" indent="-210312"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7pPr>
      <a:lvl8pPr marL="22860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8pPr>
      <a:lvl9pPr marL="2514600" indent="-182880" algn="l" rtl="0" eaLnBrk="1" latinLnBrk="0" hangingPunct="1">
        <a:spcBef>
          <a:spcPct val="20000"/>
        </a:spcBef>
        <a:buClr>
          <a:schemeClr val="accent1">
            <a:tint val="75000"/>
          </a:schemeClr>
        </a:buClr>
        <a:buFont typeface="Wingdings 2"/>
        <a:buChar char=""/>
        <a:defRPr kumimoji="0" sz="16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40544" y="776288"/>
            <a:ext cx="8062912" cy="1890712"/>
          </a:xfrm>
        </p:spPr>
        <p:txBody>
          <a:bodyPr>
            <a:normAutofit/>
          </a:bodyPr>
          <a:lstStyle/>
          <a:p>
            <a:pPr algn="ctr"/>
            <a:r>
              <a:rPr lang="en-US" b="1" dirty="0" smtClean="0">
                <a:latin typeface="Cambria Math" pitchFamily="18" charset="0"/>
                <a:ea typeface="Cambria Math" pitchFamily="18" charset="0"/>
                <a:cs typeface="Arabic Typesetting" pitchFamily="66" charset="-78"/>
              </a:rPr>
              <a:t>Quality of Life: 	</a:t>
            </a:r>
            <a:br>
              <a:rPr lang="en-US" b="1" dirty="0" smtClean="0">
                <a:latin typeface="Cambria Math" pitchFamily="18" charset="0"/>
                <a:ea typeface="Cambria Math" pitchFamily="18" charset="0"/>
                <a:cs typeface="Arabic Typesetting" pitchFamily="66" charset="-78"/>
              </a:rPr>
            </a:br>
            <a:r>
              <a:rPr lang="en-US" b="1" dirty="0" smtClean="0">
                <a:latin typeface="Cambria Math" pitchFamily="18" charset="0"/>
                <a:ea typeface="Cambria Math" pitchFamily="18" charset="0"/>
                <a:cs typeface="Arabic Typesetting" pitchFamily="66" charset="-78"/>
              </a:rPr>
              <a:t>Analysis of a Quantitative Study</a:t>
            </a:r>
            <a:endParaRPr lang="en-US" b="1" dirty="0">
              <a:latin typeface="Cambria Math" pitchFamily="18" charset="0"/>
              <a:ea typeface="Cambria Math" pitchFamily="18" charset="0"/>
              <a:cs typeface="Arabic Typesetting" pitchFamily="66" charset="-78"/>
            </a:endParaRPr>
          </a:p>
        </p:txBody>
      </p:sp>
      <p:sp>
        <p:nvSpPr>
          <p:cNvPr id="3" name="Subtitle 2"/>
          <p:cNvSpPr>
            <a:spLocks noGrp="1"/>
          </p:cNvSpPr>
          <p:nvPr>
            <p:ph type="subTitle" idx="1"/>
          </p:nvPr>
        </p:nvSpPr>
        <p:spPr>
          <a:xfrm>
            <a:off x="1905000" y="3352800"/>
            <a:ext cx="5638800" cy="2057400"/>
          </a:xfrm>
        </p:spPr>
        <p:txBody>
          <a:bodyPr>
            <a:normAutofit/>
          </a:bodyPr>
          <a:lstStyle/>
          <a:p>
            <a:pPr marR="0" lvl="0" algn="ctr">
              <a:spcBef>
                <a:spcPct val="20000"/>
              </a:spcBef>
              <a:buClrTx/>
              <a:buSzTx/>
            </a:pPr>
            <a:endParaRPr lang="en-US" sz="2000" dirty="0" smtClean="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Felix </a:t>
            </a:r>
            <a:r>
              <a:rPr lang="en-US" sz="2000" dirty="0" err="1" smtClean="0">
                <a:ln>
                  <a:noFill/>
                </a:ln>
                <a:solidFill>
                  <a:schemeClr val="tx1"/>
                </a:solidFill>
                <a:latin typeface="Cambria Math" pitchFamily="18" charset="0"/>
                <a:ea typeface="Cambria Math" pitchFamily="18" charset="0"/>
              </a:rPr>
              <a:t>DeLeon</a:t>
            </a:r>
            <a:r>
              <a:rPr lang="en-US" sz="2000" dirty="0" smtClean="0">
                <a:ln>
                  <a:noFill/>
                </a:ln>
                <a:solidFill>
                  <a:schemeClr val="tx1"/>
                </a:solidFill>
                <a:latin typeface="Cambria Math" pitchFamily="18" charset="0"/>
                <a:ea typeface="Cambria Math" pitchFamily="18" charset="0"/>
              </a:rPr>
              <a:t>, Catherine Deters, Ashley Miller, and Debbie </a:t>
            </a:r>
            <a:r>
              <a:rPr lang="en-US" sz="2000" dirty="0">
                <a:ln>
                  <a:noFill/>
                </a:ln>
                <a:solidFill>
                  <a:schemeClr val="tx1"/>
                </a:solidFill>
                <a:latin typeface="Cambria Math" pitchFamily="18" charset="0"/>
                <a:ea typeface="Cambria Math" pitchFamily="18" charset="0"/>
              </a:rPr>
              <a:t>Wendt</a:t>
            </a:r>
          </a:p>
          <a:p>
            <a:pPr marR="0" lvl="0" algn="ctr">
              <a:spcBef>
                <a:spcPct val="20000"/>
              </a:spcBef>
              <a:buClrTx/>
              <a:buSzTx/>
            </a:pPr>
            <a:r>
              <a:rPr lang="en-US" sz="2000" dirty="0" smtClean="0">
                <a:ln>
                  <a:noFill/>
                </a:ln>
                <a:solidFill>
                  <a:schemeClr val="tx1"/>
                </a:solidFill>
                <a:latin typeface="Cambria Math" pitchFamily="18" charset="0"/>
                <a:ea typeface="Cambria Math" pitchFamily="18" charset="0"/>
              </a:rPr>
              <a:t>N302: Nursing Research </a:t>
            </a:r>
            <a:endParaRPr lang="en-US" sz="2000" dirty="0">
              <a:ln>
                <a:noFill/>
              </a:ln>
              <a:solidFill>
                <a:schemeClr val="tx1"/>
              </a:solidFill>
              <a:latin typeface="Cambria Math" pitchFamily="18" charset="0"/>
              <a:ea typeface="Cambria Math" pitchFamily="18" charset="0"/>
            </a:endParaRPr>
          </a:p>
          <a:p>
            <a:pPr marR="0" lvl="0" algn="ctr">
              <a:spcBef>
                <a:spcPct val="20000"/>
              </a:spcBef>
              <a:buClrTx/>
              <a:buSzTx/>
            </a:pPr>
            <a:r>
              <a:rPr lang="en-US" sz="2000" dirty="0">
                <a:ln>
                  <a:noFill/>
                </a:ln>
                <a:solidFill>
                  <a:schemeClr val="tx1"/>
                </a:solidFill>
                <a:latin typeface="Cambria Math" pitchFamily="18" charset="0"/>
                <a:ea typeface="Cambria Math" pitchFamily="18" charset="0"/>
              </a:rPr>
              <a:t>Lakeview College of Nursing</a:t>
            </a:r>
          </a:p>
        </p:txBody>
      </p:sp>
    </p:spTree>
    <p:extLst>
      <p:ext uri="{BB962C8B-B14F-4D97-AF65-F5344CB8AC3E}">
        <p14:creationId xmlns:p14="http://schemas.microsoft.com/office/powerpoint/2010/main" xmlns="" val="7777861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Sample (cont’d)</a:t>
            </a:r>
            <a:endParaRPr lang="en-US" dirty="0"/>
          </a:p>
        </p:txBody>
      </p:sp>
      <p:sp>
        <p:nvSpPr>
          <p:cNvPr id="3" name="Content Placeholder 2"/>
          <p:cNvSpPr>
            <a:spLocks noGrp="1"/>
          </p:cNvSpPr>
          <p:nvPr>
            <p:ph idx="1"/>
          </p:nvPr>
        </p:nvSpPr>
        <p:spPr/>
        <p:txBody>
          <a:bodyPr/>
          <a:lstStyle/>
          <a:p>
            <a:r>
              <a:rPr lang="en-US" dirty="0" smtClean="0"/>
              <a:t>The protection of the participants is specifically addressed during the study.  The study first recognizes this by stating “patients recruited were asked by nurses, whether they were willing </a:t>
            </a:r>
            <a:r>
              <a:rPr lang="en-US" dirty="0"/>
              <a:t>to take part </a:t>
            </a:r>
            <a:r>
              <a:rPr lang="en-US" dirty="0" smtClean="0"/>
              <a:t>and to fill out </a:t>
            </a:r>
            <a:r>
              <a:rPr lang="en-US" dirty="0"/>
              <a:t>consent </a:t>
            </a:r>
            <a:r>
              <a:rPr lang="en-US" dirty="0" smtClean="0"/>
              <a:t>forms.” and that “data was handled anonymously and confidentially”  (</a:t>
            </a:r>
            <a:r>
              <a:rPr lang="en-US" dirty="0" err="1"/>
              <a:t>Salonen</a:t>
            </a:r>
            <a:r>
              <a:rPr lang="en-US" dirty="0"/>
              <a:t> et al, 2010, </a:t>
            </a:r>
            <a:r>
              <a:rPr lang="en-US" dirty="0" smtClean="0"/>
              <a:t>, p.257)</a:t>
            </a:r>
          </a:p>
          <a:p>
            <a:endParaRPr lang="en-US" dirty="0"/>
          </a:p>
        </p:txBody>
      </p:sp>
    </p:spTree>
    <p:extLst>
      <p:ext uri="{BB962C8B-B14F-4D97-AF65-F5344CB8AC3E}">
        <p14:creationId xmlns:p14="http://schemas.microsoft.com/office/powerpoint/2010/main" xmlns="" val="350420663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Data Collection Method</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researchers used questionnaires to obtain their data for this study and this approach proves to be very appropriate.  With a study like this, it is important to get direct data from the participants involved</a:t>
            </a:r>
          </a:p>
          <a:p>
            <a:r>
              <a:rPr lang="en-US" dirty="0" smtClean="0"/>
              <a:t>The instruments in this study are described with great detail under its own paragraph.  The researchers describe using “The </a:t>
            </a:r>
            <a:r>
              <a:rPr lang="en-US" dirty="0" err="1" smtClean="0"/>
              <a:t>Ferrans</a:t>
            </a:r>
            <a:r>
              <a:rPr lang="en-US" dirty="0" smtClean="0"/>
              <a:t> and Powers QLI, which produces an overall QOL score and subscale scores” (</a:t>
            </a:r>
            <a:r>
              <a:rPr lang="en-US" dirty="0" err="1"/>
              <a:t>Salonen</a:t>
            </a:r>
            <a:r>
              <a:rPr lang="en-US" dirty="0"/>
              <a:t> et al, 2010, </a:t>
            </a:r>
            <a:r>
              <a:rPr lang="en-US" dirty="0" smtClean="0"/>
              <a:t>, p.258)</a:t>
            </a:r>
          </a:p>
          <a:p>
            <a:r>
              <a:rPr lang="en-US" dirty="0" smtClean="0"/>
              <a:t>Reliability and validity are addressed and the researchers express this in the Instrument Paragraph.  </a:t>
            </a:r>
            <a:endParaRPr lang="en-US" dirty="0"/>
          </a:p>
        </p:txBody>
      </p:sp>
    </p:spTree>
    <p:extLst>
      <p:ext uri="{BB962C8B-B14F-4D97-AF65-F5344CB8AC3E}">
        <p14:creationId xmlns:p14="http://schemas.microsoft.com/office/powerpoint/2010/main" xmlns="" val="319150630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rPr>
              <a:t>Data </a:t>
            </a:r>
            <a:r>
              <a:rPr lang="en-US" dirty="0" smtClean="0">
                <a:effectLst/>
              </a:rPr>
              <a:t>Analysis &amp; Results</a:t>
            </a:r>
            <a:r>
              <a:rPr lang="en-US" dirty="0">
                <a:effectLst/>
              </a:rPr>
              <a:t/>
            </a:r>
            <a:br>
              <a:rPr lang="en-US" dirty="0">
                <a:effectLst/>
              </a:rPr>
            </a:br>
            <a:endParaRPr lang="en-US" dirty="0"/>
          </a:p>
        </p:txBody>
      </p:sp>
      <p:sp>
        <p:nvSpPr>
          <p:cNvPr id="3" name="Content Placeholder 2"/>
          <p:cNvSpPr>
            <a:spLocks noGrp="1"/>
          </p:cNvSpPr>
          <p:nvPr>
            <p:ph idx="1"/>
          </p:nvPr>
        </p:nvSpPr>
        <p:spPr/>
        <p:txBody>
          <a:bodyPr/>
          <a:lstStyle/>
          <a:p>
            <a:pPr lvl="0"/>
            <a:r>
              <a:rPr lang="en-US" dirty="0"/>
              <a:t>Pearson’s chi-square test</a:t>
            </a:r>
          </a:p>
          <a:p>
            <a:pPr lvl="0"/>
            <a:r>
              <a:rPr lang="en-US" dirty="0"/>
              <a:t>Fisher’s exact </a:t>
            </a:r>
            <a:r>
              <a:rPr lang="en-US" dirty="0" smtClean="0"/>
              <a:t>test</a:t>
            </a:r>
          </a:p>
          <a:p>
            <a:pPr lvl="0"/>
            <a:r>
              <a:rPr lang="en-US" dirty="0" smtClean="0"/>
              <a:t>Non-parametric tests</a:t>
            </a:r>
          </a:p>
          <a:p>
            <a:pPr lvl="0"/>
            <a:r>
              <a:rPr lang="en-US" dirty="0" smtClean="0"/>
              <a:t>Mann–Whitney U-test</a:t>
            </a:r>
            <a:endParaRPr lang="en-US" dirty="0"/>
          </a:p>
          <a:p>
            <a:pPr lvl="0"/>
            <a:r>
              <a:rPr lang="en-US" dirty="0"/>
              <a:t>Percentages, medians, lower and upper quartiles, means and standard </a:t>
            </a:r>
            <a:r>
              <a:rPr lang="en-US" dirty="0" smtClean="0"/>
              <a:t>deviation</a:t>
            </a:r>
          </a:p>
          <a:p>
            <a:pPr lvl="0"/>
            <a:r>
              <a:rPr lang="en-US" dirty="0" smtClean="0"/>
              <a:t>Tables</a:t>
            </a:r>
          </a:p>
          <a:p>
            <a:pPr lvl="0"/>
            <a:r>
              <a:rPr lang="en-US" dirty="0" smtClean="0"/>
              <a:t>Narrative</a:t>
            </a:r>
            <a:endParaRPr lang="en-US" dirty="0"/>
          </a:p>
          <a:p>
            <a:endParaRPr lang="en-US" dirty="0"/>
          </a:p>
        </p:txBody>
      </p:sp>
    </p:spTree>
    <p:extLst>
      <p:ext uri="{BB962C8B-B14F-4D97-AF65-F5344CB8AC3E}">
        <p14:creationId xmlns:p14="http://schemas.microsoft.com/office/powerpoint/2010/main" xmlns="" val="21516675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rPr>
              <a:t>Research questions</a:t>
            </a:r>
            <a:br>
              <a:rPr lang="en-US" dirty="0">
                <a:effectLst/>
              </a:rPr>
            </a:br>
            <a:endParaRPr lang="en-US" dirty="0"/>
          </a:p>
        </p:txBody>
      </p:sp>
      <p:sp>
        <p:nvSpPr>
          <p:cNvPr id="3" name="Content Placeholder 2"/>
          <p:cNvSpPr>
            <a:spLocks noGrp="1"/>
          </p:cNvSpPr>
          <p:nvPr>
            <p:ph idx="1"/>
          </p:nvPr>
        </p:nvSpPr>
        <p:spPr/>
        <p:txBody>
          <a:bodyPr/>
          <a:lstStyle/>
          <a:p>
            <a:pPr lvl="0"/>
            <a:r>
              <a:rPr lang="en-US" dirty="0"/>
              <a:t>How did QOL change in the two groups of patients with breast cancer within six months?  </a:t>
            </a:r>
          </a:p>
          <a:p>
            <a:pPr lvl="0"/>
            <a:r>
              <a:rPr lang="en-US" dirty="0"/>
              <a:t>Which factors predicted a worsening in QOL in the two groups?</a:t>
            </a:r>
          </a:p>
          <a:p>
            <a:endParaRPr lang="en-US" dirty="0"/>
          </a:p>
        </p:txBody>
      </p:sp>
    </p:spTree>
    <p:extLst>
      <p:ext uri="{BB962C8B-B14F-4D97-AF65-F5344CB8AC3E}">
        <p14:creationId xmlns:p14="http://schemas.microsoft.com/office/powerpoint/2010/main" xmlns="" val="26431737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effectLst/>
              </a:rPr>
              <a:t>Results and Findings</a:t>
            </a:r>
            <a:br>
              <a:rPr lang="en-US" dirty="0">
                <a:effectLst/>
              </a:rPr>
            </a:br>
            <a:endParaRPr lang="en-US" dirty="0"/>
          </a:p>
        </p:txBody>
      </p:sp>
      <p:sp>
        <p:nvSpPr>
          <p:cNvPr id="3" name="Content Placeholder 2"/>
          <p:cNvSpPr>
            <a:spLocks noGrp="1"/>
          </p:cNvSpPr>
          <p:nvPr>
            <p:ph idx="1"/>
          </p:nvPr>
        </p:nvSpPr>
        <p:spPr/>
        <p:txBody>
          <a:bodyPr/>
          <a:lstStyle/>
          <a:p>
            <a:pPr lvl="0"/>
            <a:r>
              <a:rPr lang="en-US" dirty="0"/>
              <a:t>Differentiation of findings and interpretations</a:t>
            </a:r>
          </a:p>
          <a:p>
            <a:pPr lvl="0"/>
            <a:r>
              <a:rPr lang="en-US" dirty="0"/>
              <a:t>Limitations</a:t>
            </a:r>
          </a:p>
          <a:p>
            <a:pPr lvl="0"/>
            <a:r>
              <a:rPr lang="en-US" dirty="0"/>
              <a:t>Nursing implications</a:t>
            </a:r>
          </a:p>
          <a:p>
            <a:pPr lvl="0"/>
            <a:r>
              <a:rPr lang="en-US" dirty="0"/>
              <a:t>Generalization </a:t>
            </a:r>
          </a:p>
          <a:p>
            <a:pPr lvl="0"/>
            <a:r>
              <a:rPr lang="en-US" dirty="0"/>
              <a:t>Recommendations for future studies</a:t>
            </a:r>
          </a:p>
          <a:p>
            <a:endParaRPr lang="en-US" dirty="0"/>
          </a:p>
        </p:txBody>
      </p:sp>
    </p:spTree>
    <p:extLst>
      <p:ext uri="{BB962C8B-B14F-4D97-AF65-F5344CB8AC3E}">
        <p14:creationId xmlns:p14="http://schemas.microsoft.com/office/powerpoint/2010/main" xmlns="" val="38803802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sz="5400" dirty="0" smtClean="0">
                <a:effectLst/>
                <a:latin typeface="Cambria Math" pitchFamily="18" charset="0"/>
                <a:ea typeface="Cambria Math" pitchFamily="18" charset="0"/>
              </a:rPr>
              <a:t>Summary</a:t>
            </a:r>
            <a:r>
              <a:rPr lang="en-US" dirty="0" smtClean="0"/>
              <a:t> </a:t>
            </a:r>
            <a:endParaRPr lang="en-US" dirty="0"/>
          </a:p>
        </p:txBody>
      </p:sp>
      <p:sp>
        <p:nvSpPr>
          <p:cNvPr id="3" name="Content Placeholder 2"/>
          <p:cNvSpPr>
            <a:spLocks noGrp="1"/>
          </p:cNvSpPr>
          <p:nvPr>
            <p:ph idx="1"/>
          </p:nvPr>
        </p:nvSpPr>
        <p:spPr/>
        <p:txBody>
          <a:bodyPr>
            <a:normAutofit/>
          </a:bodyPr>
          <a:lstStyle/>
          <a:p>
            <a:r>
              <a:rPr lang="en-US" sz="1200" dirty="0" smtClean="0">
                <a:latin typeface="Cambria Math" pitchFamily="18" charset="0"/>
                <a:ea typeface="Cambria Math" pitchFamily="18" charset="0"/>
              </a:rPr>
              <a:t>Purpose of this study is to look at an intervention and control group to monitor the quality of life among the patients with breast cancer. </a:t>
            </a:r>
          </a:p>
          <a:p>
            <a:r>
              <a:rPr lang="en-US" sz="1200" dirty="0" smtClean="0">
                <a:latin typeface="Cambria Math" pitchFamily="18" charset="0"/>
                <a:ea typeface="Cambria Math" pitchFamily="18" charset="0"/>
              </a:rPr>
              <a:t>Tentative Theory</a:t>
            </a:r>
          </a:p>
          <a:p>
            <a:r>
              <a:rPr lang="en-US" sz="1200" dirty="0" smtClean="0">
                <a:latin typeface="Cambria Math" pitchFamily="18" charset="0"/>
                <a:ea typeface="Cambria Math" pitchFamily="18" charset="0"/>
              </a:rPr>
              <a:t>Literature review is based off of many studies.  According to Salonen et al (2010),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former study’s show women felt the best way to deal with uncertainty of life and fear is positive cognitive restructuring, which helped with coping after the diagnosis of breast cancer. </a:t>
            </a:r>
          </a:p>
          <a:p>
            <a:r>
              <a:rPr lang="en-US" sz="1200" dirty="0" smtClean="0">
                <a:latin typeface="Cambria Math" pitchFamily="18" charset="0"/>
                <a:ea typeface="Cambria Math" pitchFamily="18" charset="0"/>
              </a:rPr>
              <a:t>Research questions: </a:t>
            </a:r>
          </a:p>
          <a:p>
            <a:pPr marL="64008" indent="0">
              <a:buNone/>
            </a:pPr>
            <a:r>
              <a:rPr lang="en-US" sz="1200" dirty="0" smtClean="0">
                <a:latin typeface="Cambria Math" pitchFamily="18" charset="0"/>
                <a:ea typeface="Cambria Math" pitchFamily="18" charset="0"/>
              </a:rPr>
              <a:t>          1. How did quality of life (QOL) change in the two group of patients with  breast cancer?</a:t>
            </a:r>
          </a:p>
          <a:p>
            <a:pPr marL="64008" indent="0">
              <a:buNone/>
            </a:pPr>
            <a:r>
              <a:rPr lang="en-US" sz="1200" dirty="0" smtClean="0">
                <a:latin typeface="Cambria Math" pitchFamily="18" charset="0"/>
                <a:ea typeface="Cambria Math" pitchFamily="18" charset="0"/>
              </a:rPr>
              <a:t>          2. Which factors predicted a worsening in QOL in the two groups? </a:t>
            </a:r>
          </a:p>
          <a:p>
            <a:pPr marL="64008" indent="0">
              <a:buNone/>
            </a:pPr>
            <a:r>
              <a:rPr lang="en-US" sz="1200" dirty="0" smtClean="0">
                <a:latin typeface="Cambria Math" pitchFamily="18" charset="0"/>
                <a:ea typeface="Cambria Math" pitchFamily="18" charset="0"/>
              </a:rPr>
              <a:t>   	Quasi-experimental Longitudinal Design</a:t>
            </a:r>
          </a:p>
          <a:p>
            <a:r>
              <a:rPr lang="en-US" sz="1200" dirty="0" smtClean="0">
                <a:latin typeface="Cambria Math" pitchFamily="18" charset="0"/>
                <a:ea typeface="Cambria Math" pitchFamily="18" charset="0"/>
              </a:rPr>
              <a:t>18-75 years old in a sample size of 164</a:t>
            </a:r>
          </a:p>
          <a:p>
            <a:r>
              <a:rPr lang="en-US" sz="1200" dirty="0" smtClean="0">
                <a:latin typeface="Cambria Math" pitchFamily="18" charset="0"/>
                <a:ea typeface="Cambria Math" pitchFamily="18" charset="0"/>
              </a:rPr>
              <a:t>Concepts include: self-reported age, education, employment,  having underage children, type of surgery, axillary treatment, chemotherapy, radiotherapy, and hormonal therapy. Measured by a structural instrument.</a:t>
            </a:r>
          </a:p>
          <a:p>
            <a:r>
              <a:rPr lang="en-US" sz="1200" dirty="0" smtClean="0">
                <a:latin typeface="Cambria Math" pitchFamily="18" charset="0"/>
                <a:ea typeface="Cambria Math" pitchFamily="18" charset="0"/>
              </a:rPr>
              <a:t>Data analysis was gathered statistically using descriptive statistics and non-parametric tests. </a:t>
            </a:r>
            <a:r>
              <a:rPr lang="en-US" sz="1200" dirty="0">
                <a:latin typeface="Cambria Math" pitchFamily="18" charset="0"/>
                <a:ea typeface="Cambria Math" pitchFamily="18" charset="0"/>
              </a:rPr>
              <a:t> </a:t>
            </a:r>
            <a:r>
              <a:rPr lang="en-US" sz="1200" dirty="0" smtClean="0">
                <a:latin typeface="Cambria Math" pitchFamily="18" charset="0"/>
                <a:ea typeface="Cambria Math" pitchFamily="18" charset="0"/>
              </a:rPr>
              <a:t> </a:t>
            </a:r>
            <a:r>
              <a:rPr lang="en-US" sz="1200" dirty="0">
                <a:latin typeface="Cambria Math" pitchFamily="18" charset="0"/>
                <a:ea typeface="Cambria Math" pitchFamily="18" charset="0"/>
              </a:rPr>
              <a:t>L</a:t>
            </a:r>
            <a:r>
              <a:rPr lang="en-US" sz="1200" dirty="0" smtClean="0">
                <a:latin typeface="Cambria Math" pitchFamily="18" charset="0"/>
                <a:ea typeface="Cambria Math" pitchFamily="18" charset="0"/>
              </a:rPr>
              <a:t>ogistic regression models with enter model  was utilized to identify factors causing negative changes in QOL within  a six months period  after diagnosis of breast cancer.  </a:t>
            </a:r>
          </a:p>
          <a:p>
            <a:r>
              <a:rPr lang="en-US" sz="1200" dirty="0" smtClean="0">
                <a:latin typeface="Cambria Math" pitchFamily="18" charset="0"/>
                <a:ea typeface="Cambria Math" pitchFamily="18" charset="0"/>
              </a:rPr>
              <a:t>According to </a:t>
            </a:r>
            <a:r>
              <a:rPr lang="en-US" sz="1200" dirty="0" err="1" smtClean="0">
                <a:latin typeface="Cambria Math" pitchFamily="18" charset="0"/>
                <a:ea typeface="Cambria Math" pitchFamily="18" charset="0"/>
              </a:rPr>
              <a:t>Salonen</a:t>
            </a:r>
            <a:r>
              <a:rPr lang="en-US" sz="1200" dirty="0" smtClean="0">
                <a:latin typeface="Cambria Math" pitchFamily="18" charset="0"/>
                <a:ea typeface="Cambria Math" pitchFamily="18" charset="0"/>
              </a:rPr>
              <a:t>  et al (2010),  education, employment status, having underage children, chemotherapy, radiotherapy, and hormonal therapy are predictors of negative changes in QOL. This is identified by the Logistic regression analysis. </a:t>
            </a:r>
          </a:p>
          <a:p>
            <a:pPr lvl="4"/>
            <a:endParaRPr lang="en-US" sz="100" dirty="0">
              <a:latin typeface="Cambria Math" pitchFamily="18" charset="0"/>
              <a:ea typeface="Cambria Math" pitchFamily="18" charset="0"/>
            </a:endParaRPr>
          </a:p>
          <a:p>
            <a:pPr lvl="4"/>
            <a:endParaRPr lang="en-US" sz="100" dirty="0" smtClean="0">
              <a:latin typeface="Cambria Math" pitchFamily="18" charset="0"/>
              <a:ea typeface="Cambria Math" pitchFamily="18" charset="0"/>
            </a:endParaRPr>
          </a:p>
          <a:p>
            <a:pPr marL="64008" indent="0">
              <a:buNone/>
            </a:pPr>
            <a:r>
              <a:rPr lang="da-DK" sz="800" dirty="0" smtClean="0">
                <a:latin typeface="Cambria Math" pitchFamily="18" charset="0"/>
                <a:ea typeface="Cambria Math" pitchFamily="18" charset="0"/>
              </a:rPr>
              <a:t>							(</a:t>
            </a:r>
            <a:r>
              <a:rPr lang="da-DK" sz="800" dirty="0">
                <a:latin typeface="Cambria Math" pitchFamily="18" charset="0"/>
                <a:ea typeface="Cambria Math" pitchFamily="18" charset="0"/>
              </a:rPr>
              <a:t>Salonen et al, 2010, p. 257)</a:t>
            </a:r>
          </a:p>
          <a:p>
            <a:pPr marL="64008" indent="0">
              <a:buNone/>
            </a:pPr>
            <a:endParaRPr lang="en-US" sz="800" dirty="0" smtClean="0">
              <a:latin typeface="Cambria Math" pitchFamily="18" charset="0"/>
              <a:ea typeface="Cambria Math" pitchFamily="18" charset="0"/>
            </a:endParaRPr>
          </a:p>
          <a:p>
            <a:pPr marL="64008" indent="0">
              <a:buNone/>
            </a:pPr>
            <a:endParaRPr lang="en-US" sz="800" dirty="0">
              <a:latin typeface="Cambria Math" pitchFamily="18" charset="0"/>
              <a:ea typeface="Cambria Math" pitchFamily="18" charset="0"/>
            </a:endParaRPr>
          </a:p>
          <a:p>
            <a:pPr marL="64008" indent="0">
              <a:buNone/>
            </a:pPr>
            <a:endParaRPr lang="en-US" sz="800" dirty="0" smtClean="0">
              <a:latin typeface="Cambria Math" pitchFamily="18" charset="0"/>
              <a:ea typeface="Cambria Math" pitchFamily="18" charset="0"/>
            </a:endParaRPr>
          </a:p>
          <a:p>
            <a:endParaRPr lang="en-US" sz="1600" dirty="0" smtClean="0">
              <a:latin typeface="Cambria Math" pitchFamily="18" charset="0"/>
              <a:ea typeface="Cambria Math" pitchFamily="18" charset="0"/>
            </a:endParaRPr>
          </a:p>
          <a:p>
            <a:endParaRPr lang="en-US" sz="1600" dirty="0" smtClean="0">
              <a:solidFill>
                <a:schemeClr val="accent1">
                  <a:lumMod val="75000"/>
                </a:schemeClr>
              </a:solidFill>
              <a:latin typeface="Cambria Math" pitchFamily="18" charset="0"/>
              <a:ea typeface="Cambria Math" pitchFamily="18" charset="0"/>
            </a:endParaRPr>
          </a:p>
          <a:p>
            <a:endParaRPr lang="en-US" sz="1800" dirty="0" smtClean="0">
              <a:solidFill>
                <a:schemeClr val="accent1">
                  <a:lumMod val="75000"/>
                </a:schemeClr>
              </a:solidFill>
              <a:latin typeface="Cambria Math" pitchFamily="18" charset="0"/>
              <a:ea typeface="Cambria Math" pitchFamily="18" charset="0"/>
            </a:endParaRPr>
          </a:p>
          <a:p>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pPr marL="877824" lvl="2" indent="0">
              <a:buNone/>
            </a:pPr>
            <a:endParaRPr lang="en-US" sz="1800" dirty="0" smtClean="0">
              <a:latin typeface="Cambria Math" pitchFamily="18" charset="0"/>
              <a:ea typeface="Cambria Math" pitchFamily="18" charset="0"/>
            </a:endParaRPr>
          </a:p>
          <a:p>
            <a:endParaRPr lang="en-US" sz="1800" dirty="0">
              <a:latin typeface="Cambria Math" pitchFamily="18" charset="0"/>
              <a:ea typeface="Cambria Math" pitchFamily="18" charset="0"/>
            </a:endParaRPr>
          </a:p>
        </p:txBody>
      </p:sp>
    </p:spTree>
    <p:extLst>
      <p:ext uri="{BB962C8B-B14F-4D97-AF65-F5344CB8AC3E}">
        <p14:creationId xmlns:p14="http://schemas.microsoft.com/office/powerpoint/2010/main" xmlns="" val="333513315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latin typeface="Cambria Math" pitchFamily="18" charset="0"/>
                <a:ea typeface="Cambria Math" pitchFamily="18" charset="0"/>
              </a:rPr>
              <a:t>Problem and Purpose</a:t>
            </a:r>
            <a:endParaRPr lang="en-US"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fontScale="62500" lnSpcReduction="20000"/>
          </a:bodyPr>
          <a:lstStyle/>
          <a:p>
            <a:r>
              <a:rPr lang="en-US" dirty="0" smtClean="0">
                <a:latin typeface="Cambria Math" pitchFamily="18" charset="0"/>
                <a:ea typeface="Cambria Math" pitchFamily="18" charset="0"/>
              </a:rPr>
              <a:t>Problem: </a:t>
            </a:r>
          </a:p>
          <a:p>
            <a:pPr lvl="1">
              <a:buFont typeface="Wingdings" pitchFamily="2" charset="2"/>
              <a:buChar char="Ø"/>
            </a:pPr>
            <a:r>
              <a:rPr lang="en-US" dirty="0" smtClean="0">
                <a:latin typeface="Cambria Math" pitchFamily="18" charset="0"/>
                <a:ea typeface="Cambria Math" pitchFamily="18" charset="0"/>
              </a:rPr>
              <a:t>Breast cancer patients suffer from side effects associated with various treatment options and social symptoms </a:t>
            </a:r>
          </a:p>
          <a:p>
            <a:pPr lvl="1">
              <a:buFont typeface="Wingdings" pitchFamily="2" charset="2"/>
              <a:buChar char="Ø"/>
            </a:pPr>
            <a:r>
              <a:rPr lang="en-US" dirty="0" smtClean="0">
                <a:latin typeface="Cambria Math" pitchFamily="18" charset="0"/>
                <a:ea typeface="Cambria Math" pitchFamily="18" charset="0"/>
              </a:rPr>
              <a:t>The problem is easily inferred within the literature</a:t>
            </a:r>
          </a:p>
          <a:p>
            <a:pPr lvl="1">
              <a:buFont typeface="Wingdings" pitchFamily="2" charset="2"/>
              <a:buChar char="Ø"/>
            </a:pPr>
            <a:r>
              <a:rPr lang="en-US" dirty="0" smtClean="0">
                <a:latin typeface="Cambria Math" pitchFamily="18" charset="0"/>
                <a:ea typeface="Cambria Math" pitchFamily="18" charset="0"/>
              </a:rPr>
              <a:t>Problem is researchable through empirical data</a:t>
            </a:r>
          </a:p>
          <a:p>
            <a:pPr marL="537210" lvl="1" indent="0">
              <a:buNone/>
            </a:pPr>
            <a:endParaRPr lang="en-US" dirty="0" smtClean="0">
              <a:latin typeface="Cambria Math" pitchFamily="18" charset="0"/>
              <a:ea typeface="Cambria Math" pitchFamily="18" charset="0"/>
            </a:endParaRPr>
          </a:p>
          <a:p>
            <a:pPr marL="537210" lvl="1" indent="0">
              <a:buNone/>
            </a:pPr>
            <a:endParaRPr lang="en-US" dirty="0" smtClean="0">
              <a:latin typeface="Cambria Math" pitchFamily="18" charset="0"/>
              <a:ea typeface="Cambria Math" pitchFamily="18" charset="0"/>
            </a:endParaRPr>
          </a:p>
          <a:p>
            <a:r>
              <a:rPr lang="en-US" dirty="0" smtClean="0">
                <a:latin typeface="Cambria Math" pitchFamily="18" charset="0"/>
                <a:ea typeface="Cambria Math" pitchFamily="18" charset="0"/>
              </a:rPr>
              <a:t>Purpose: </a:t>
            </a:r>
          </a:p>
          <a:p>
            <a:pPr lvl="1">
              <a:buFont typeface="Wingdings" pitchFamily="2" charset="2"/>
              <a:buChar char="Ø"/>
            </a:pPr>
            <a:r>
              <a:rPr lang="en-US" dirty="0" smtClean="0">
                <a:latin typeface="Cambria Math" pitchFamily="18" charset="0"/>
                <a:ea typeface="Cambria Math" pitchFamily="18" charset="0"/>
              </a:rPr>
              <a:t>To identify negative factors affecting women with breast cancer by comparing changes in two group</a:t>
            </a:r>
          </a:p>
          <a:p>
            <a:pPr lvl="1">
              <a:buClr>
                <a:srgbClr val="FF388C"/>
              </a:buClr>
              <a:buFont typeface="Wingdings" pitchFamily="2" charset="2"/>
              <a:buChar char="Ø"/>
            </a:pPr>
            <a:r>
              <a:rPr lang="en-US" dirty="0">
                <a:solidFill>
                  <a:prstClr val="white"/>
                </a:solidFill>
                <a:latin typeface="Cambria Math" pitchFamily="18" charset="0"/>
                <a:ea typeface="Cambria Math" pitchFamily="18" charset="0"/>
              </a:rPr>
              <a:t>Significant to nursing to help in </a:t>
            </a:r>
            <a:r>
              <a:rPr lang="en-US" dirty="0" smtClean="0">
                <a:solidFill>
                  <a:prstClr val="white"/>
                </a:solidFill>
                <a:latin typeface="Cambria Math" pitchFamily="18" charset="0"/>
                <a:ea typeface="Cambria Math" pitchFamily="18" charset="0"/>
              </a:rPr>
              <a:t>quality of life in women diagnosed with breast cancer</a:t>
            </a:r>
            <a:endParaRPr lang="en-US" dirty="0">
              <a:solidFill>
                <a:prstClr val="white"/>
              </a:solidFill>
              <a:latin typeface="Cambria Math" pitchFamily="18" charset="0"/>
              <a:ea typeface="Cambria Math" pitchFamily="18" charset="0"/>
            </a:endParaRPr>
          </a:p>
          <a:p>
            <a:pPr lvl="1">
              <a:buFont typeface="Arial" pitchFamily="34" charset="0"/>
              <a:buChar char="•"/>
            </a:pPr>
            <a:endParaRPr lang="en-US" dirty="0" smtClean="0"/>
          </a:p>
          <a:p>
            <a:pPr marL="537210" lvl="1" indent="0">
              <a:buNone/>
            </a:pPr>
            <a:endParaRPr lang="en-US" dirty="0" smtClean="0"/>
          </a:p>
          <a:p>
            <a:pPr marL="537210" lvl="1" indent="0">
              <a:buNone/>
            </a:pPr>
            <a:endParaRPr lang="en-US" dirty="0" smtClean="0"/>
          </a:p>
          <a:p>
            <a:pPr marL="64008" indent="0">
              <a:buNone/>
            </a:pPr>
            <a:r>
              <a:rPr lang="en-US" dirty="0" smtClean="0"/>
              <a:t>     </a:t>
            </a:r>
          </a:p>
          <a:p>
            <a:pPr marL="64008" indent="0">
              <a:buNone/>
            </a:pPr>
            <a:r>
              <a:rPr lang="en-US" dirty="0" smtClean="0"/>
              <a:t>	</a:t>
            </a:r>
            <a:endParaRPr lang="en-US" dirty="0"/>
          </a:p>
        </p:txBody>
      </p:sp>
    </p:spTree>
    <p:extLst>
      <p:ext uri="{BB962C8B-B14F-4D97-AF65-F5344CB8AC3E}">
        <p14:creationId xmlns:p14="http://schemas.microsoft.com/office/powerpoint/2010/main" xmlns="" val="11075324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Conceptual Framework</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Tentative Theory based on intervention theory</a:t>
            </a:r>
          </a:p>
          <a:p>
            <a:r>
              <a:rPr lang="en-US" dirty="0" smtClean="0">
                <a:latin typeface="Cambria Math" pitchFamily="18" charset="0"/>
                <a:ea typeface="Cambria Math" pitchFamily="18" charset="0"/>
              </a:rPr>
              <a:t>Framework fits the problem</a:t>
            </a:r>
          </a:p>
          <a:p>
            <a:r>
              <a:rPr lang="en-US" dirty="0" smtClean="0">
                <a:latin typeface="Cambria Math" pitchFamily="18" charset="0"/>
                <a:ea typeface="Cambria Math" pitchFamily="18" charset="0"/>
              </a:rPr>
              <a:t>Not clearly stated</a:t>
            </a:r>
          </a:p>
          <a:p>
            <a:r>
              <a:rPr lang="en-US" dirty="0" smtClean="0">
                <a:latin typeface="Cambria Math" pitchFamily="18" charset="0"/>
                <a:ea typeface="Cambria Math" pitchFamily="18" charset="0"/>
              </a:rPr>
              <a:t>Explicitly defines concepts and relationships</a:t>
            </a:r>
          </a:p>
          <a:p>
            <a:pPr marL="64008" indent="0">
              <a:buNone/>
            </a:pPr>
            <a:endParaRPr lang="en-US" dirty="0" smtClean="0"/>
          </a:p>
          <a:p>
            <a:pPr marL="64008" indent="0">
              <a:buNone/>
            </a:pPr>
            <a:endParaRPr lang="en-US" dirty="0" smtClean="0"/>
          </a:p>
          <a:p>
            <a:endParaRPr lang="en-US" dirty="0"/>
          </a:p>
        </p:txBody>
      </p:sp>
    </p:spTree>
    <p:extLst>
      <p:ext uri="{BB962C8B-B14F-4D97-AF65-F5344CB8AC3E}">
        <p14:creationId xmlns:p14="http://schemas.microsoft.com/office/powerpoint/2010/main" xmlns="" val="160300696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Review of the Literature</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smtClean="0">
                <a:latin typeface="Cambria Math" pitchFamily="18" charset="0"/>
                <a:ea typeface="Cambria Math" pitchFamily="18" charset="0"/>
              </a:rPr>
              <a:t>Literature is appropriate and organized</a:t>
            </a:r>
          </a:p>
          <a:p>
            <a:r>
              <a:rPr lang="en-US" dirty="0" smtClean="0">
                <a:latin typeface="Cambria Math" pitchFamily="18" charset="0"/>
                <a:ea typeface="Cambria Math" pitchFamily="18" charset="0"/>
              </a:rPr>
              <a:t>Current research is included along with information dating back to 1995</a:t>
            </a:r>
          </a:p>
          <a:p>
            <a:r>
              <a:rPr lang="en-US" dirty="0" smtClean="0">
                <a:latin typeface="Cambria Math" pitchFamily="18" charset="0"/>
                <a:ea typeface="Cambria Math" pitchFamily="18" charset="0"/>
              </a:rPr>
              <a:t>Literature is well critiqued </a:t>
            </a:r>
          </a:p>
          <a:p>
            <a:r>
              <a:rPr lang="en-US" dirty="0" smtClean="0">
                <a:latin typeface="Cambria Math" pitchFamily="18" charset="0"/>
                <a:ea typeface="Cambria Math" pitchFamily="18" charset="0"/>
              </a:rPr>
              <a:t>No noted gaps of knowledge</a:t>
            </a:r>
          </a:p>
          <a:p>
            <a:endParaRPr lang="en-US" dirty="0"/>
          </a:p>
        </p:txBody>
      </p:sp>
    </p:spTree>
    <p:extLst>
      <p:ext uri="{BB962C8B-B14F-4D97-AF65-F5344CB8AC3E}">
        <p14:creationId xmlns:p14="http://schemas.microsoft.com/office/powerpoint/2010/main" xmlns="" val="182414073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Research Question/Hypothesis</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lstStyle/>
          <a:p>
            <a:r>
              <a:rPr lang="en-US" dirty="0">
                <a:latin typeface="Cambria Math" pitchFamily="18" charset="0"/>
                <a:ea typeface="Cambria Math" pitchFamily="18" charset="0"/>
              </a:rPr>
              <a:t>Q</a:t>
            </a:r>
            <a:r>
              <a:rPr lang="en-US" dirty="0" smtClean="0">
                <a:latin typeface="Cambria Math" pitchFamily="18" charset="0"/>
                <a:ea typeface="Cambria Math" pitchFamily="18" charset="0"/>
              </a:rPr>
              <a:t>uestions are clearly defined</a:t>
            </a:r>
          </a:p>
          <a:p>
            <a:r>
              <a:rPr lang="en-US" dirty="0" smtClean="0">
                <a:latin typeface="Cambria Math" pitchFamily="18" charset="0"/>
                <a:ea typeface="Cambria Math" pitchFamily="18" charset="0"/>
              </a:rPr>
              <a:t>Researchable via questionnaire </a:t>
            </a:r>
          </a:p>
          <a:p>
            <a:r>
              <a:rPr lang="en-US" dirty="0" smtClean="0">
                <a:latin typeface="Cambria Math" pitchFamily="18" charset="0"/>
                <a:ea typeface="Cambria Math" pitchFamily="18" charset="0"/>
              </a:rPr>
              <a:t>Logically relates to:</a:t>
            </a:r>
          </a:p>
          <a:p>
            <a:pPr lvl="1"/>
            <a:r>
              <a:rPr lang="en-US" dirty="0" smtClean="0">
                <a:latin typeface="Cambria Math" pitchFamily="18" charset="0"/>
                <a:ea typeface="Cambria Math" pitchFamily="18" charset="0"/>
              </a:rPr>
              <a:t>Problem</a:t>
            </a:r>
          </a:p>
          <a:p>
            <a:pPr lvl="1"/>
            <a:r>
              <a:rPr lang="en-US" dirty="0" smtClean="0">
                <a:latin typeface="Cambria Math" pitchFamily="18" charset="0"/>
                <a:ea typeface="Cambria Math" pitchFamily="18" charset="0"/>
              </a:rPr>
              <a:t>Discussion</a:t>
            </a:r>
          </a:p>
          <a:p>
            <a:pPr lvl="1"/>
            <a:r>
              <a:rPr lang="en-US" dirty="0" smtClean="0">
                <a:latin typeface="Cambria Math" pitchFamily="18" charset="0"/>
                <a:ea typeface="Cambria Math" pitchFamily="18" charset="0"/>
              </a:rPr>
              <a:t>Literature Review</a:t>
            </a:r>
          </a:p>
          <a:p>
            <a:pPr lvl="1"/>
            <a:r>
              <a:rPr lang="en-US" dirty="0">
                <a:latin typeface="Cambria Math" pitchFamily="18" charset="0"/>
                <a:ea typeface="Cambria Math" pitchFamily="18" charset="0"/>
              </a:rPr>
              <a:t>F</a:t>
            </a:r>
            <a:r>
              <a:rPr lang="en-US" dirty="0" smtClean="0">
                <a:latin typeface="Cambria Math" pitchFamily="18" charset="0"/>
                <a:ea typeface="Cambria Math" pitchFamily="18" charset="0"/>
              </a:rPr>
              <a:t>ramework</a:t>
            </a:r>
          </a:p>
          <a:p>
            <a:pPr lvl="1"/>
            <a:endParaRPr lang="en-US" dirty="0"/>
          </a:p>
        </p:txBody>
      </p:sp>
    </p:spTree>
    <p:extLst>
      <p:ext uri="{BB962C8B-B14F-4D97-AF65-F5344CB8AC3E}">
        <p14:creationId xmlns:p14="http://schemas.microsoft.com/office/powerpoint/2010/main" xmlns="" val="408950680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latin typeface="Cambria Math" pitchFamily="18" charset="0"/>
                <a:ea typeface="Cambria Math" pitchFamily="18" charset="0"/>
              </a:rPr>
              <a:t>Variables </a:t>
            </a:r>
            <a:endParaRPr lang="en-US" b="1" dirty="0">
              <a:latin typeface="Cambria Math" pitchFamily="18" charset="0"/>
              <a:ea typeface="Cambria Math" pitchFamily="18" charset="0"/>
            </a:endParaRPr>
          </a:p>
        </p:txBody>
      </p:sp>
      <p:sp>
        <p:nvSpPr>
          <p:cNvPr id="3" name="Content Placeholder 2"/>
          <p:cNvSpPr>
            <a:spLocks noGrp="1"/>
          </p:cNvSpPr>
          <p:nvPr>
            <p:ph idx="1"/>
          </p:nvPr>
        </p:nvSpPr>
        <p:spPr/>
        <p:txBody>
          <a:bodyPr>
            <a:normAutofit lnSpcReduction="10000"/>
          </a:bodyPr>
          <a:lstStyle/>
          <a:p>
            <a:r>
              <a:rPr lang="en-US" dirty="0" smtClean="0">
                <a:latin typeface="Cambria Math" pitchFamily="18" charset="0"/>
                <a:ea typeface="Cambria Math" pitchFamily="18" charset="0"/>
              </a:rPr>
              <a:t>Dependent  Variables</a:t>
            </a:r>
          </a:p>
          <a:p>
            <a:r>
              <a:rPr lang="en-US" dirty="0" smtClean="0">
                <a:latin typeface="Cambria Math" pitchFamily="18" charset="0"/>
                <a:ea typeface="Cambria Math" pitchFamily="18" charset="0"/>
              </a:rPr>
              <a:t>Conceptually defines variables </a:t>
            </a:r>
          </a:p>
          <a:p>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perationally defines variables</a:t>
            </a:r>
          </a:p>
          <a:p>
            <a:r>
              <a:rPr lang="en-US" dirty="0" smtClean="0">
                <a:latin typeface="Cambria Math" pitchFamily="18" charset="0"/>
                <a:ea typeface="Cambria Math" pitchFamily="18" charset="0"/>
              </a:rPr>
              <a:t>Intervening Variables (i.e. age, education, employment status)</a:t>
            </a:r>
          </a:p>
          <a:p>
            <a:r>
              <a:rPr lang="en-US" dirty="0" smtClean="0">
                <a:latin typeface="Cambria Math" pitchFamily="18" charset="0"/>
                <a:ea typeface="Cambria Math" pitchFamily="18" charset="0"/>
              </a:rPr>
              <a:t>Controlled variable/criteria of study</a:t>
            </a:r>
          </a:p>
          <a:p>
            <a:pPr lvl="1"/>
            <a:r>
              <a:rPr lang="en-US" dirty="0" smtClean="0">
                <a:latin typeface="Cambria Math" pitchFamily="18" charset="0"/>
                <a:ea typeface="Cambria Math" pitchFamily="18" charset="0"/>
              </a:rPr>
              <a:t>Age 18-75 </a:t>
            </a:r>
          </a:p>
          <a:p>
            <a:pPr lvl="1"/>
            <a:r>
              <a:rPr lang="en-US" dirty="0">
                <a:latin typeface="Cambria Math" pitchFamily="18" charset="0"/>
                <a:ea typeface="Cambria Math" pitchFamily="18" charset="0"/>
              </a:rPr>
              <a:t>N</a:t>
            </a:r>
            <a:r>
              <a:rPr lang="en-US" dirty="0" smtClean="0">
                <a:latin typeface="Cambria Math" pitchFamily="18" charset="0"/>
                <a:ea typeface="Cambria Math" pitchFamily="18" charset="0"/>
              </a:rPr>
              <a:t>ewly diagnosed and </a:t>
            </a:r>
            <a:r>
              <a:rPr lang="en-US" dirty="0">
                <a:latin typeface="Cambria Math" pitchFamily="18" charset="0"/>
                <a:ea typeface="Cambria Math" pitchFamily="18" charset="0"/>
              </a:rPr>
              <a:t>o</a:t>
            </a:r>
            <a:r>
              <a:rPr lang="en-US" dirty="0" smtClean="0">
                <a:latin typeface="Cambria Math" pitchFamily="18" charset="0"/>
                <a:ea typeface="Cambria Math" pitchFamily="18" charset="0"/>
              </a:rPr>
              <a:t>perated breast cancer</a:t>
            </a:r>
          </a:p>
          <a:p>
            <a:pPr lvl="1"/>
            <a:r>
              <a:rPr lang="en-US" dirty="0" smtClean="0">
                <a:latin typeface="Cambria Math" pitchFamily="18" charset="0"/>
                <a:ea typeface="Cambria Math" pitchFamily="18" charset="0"/>
              </a:rPr>
              <a:t>Ability to read and write in Finnish </a:t>
            </a:r>
          </a:p>
          <a:p>
            <a:pPr marL="64008" indent="0">
              <a:buNone/>
            </a:pPr>
            <a:endParaRPr lang="en-US" dirty="0" smtClean="0"/>
          </a:p>
          <a:p>
            <a:endParaRPr lang="en-US" dirty="0" smtClean="0"/>
          </a:p>
          <a:p>
            <a:endParaRPr lang="en-US" dirty="0" smtClean="0"/>
          </a:p>
          <a:p>
            <a:pPr marL="64008" indent="0">
              <a:buNone/>
            </a:pPr>
            <a:endParaRPr lang="en-US" dirty="0" smtClean="0"/>
          </a:p>
          <a:p>
            <a:pPr marL="64008" indent="0">
              <a:buNone/>
            </a:pPr>
            <a:endParaRPr lang="en-US" dirty="0" smtClean="0"/>
          </a:p>
          <a:p>
            <a:pPr marL="537210" lvl="1" indent="0">
              <a:buNone/>
            </a:pPr>
            <a:endParaRPr lang="en-US" dirty="0" smtClean="0"/>
          </a:p>
          <a:p>
            <a:pPr marL="537210" lvl="1" indent="0">
              <a:buNone/>
            </a:pPr>
            <a:endParaRPr lang="en-US" dirty="0" smtClean="0"/>
          </a:p>
        </p:txBody>
      </p:sp>
    </p:spTree>
    <p:extLst>
      <p:ext uri="{BB962C8B-B14F-4D97-AF65-F5344CB8AC3E}">
        <p14:creationId xmlns:p14="http://schemas.microsoft.com/office/powerpoint/2010/main" xmlns="" val="24945118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Design</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The design used in this study is a six-month longitudinal study</a:t>
            </a:r>
          </a:p>
          <a:p>
            <a:r>
              <a:rPr lang="en-US" dirty="0" smtClean="0"/>
              <a:t>This design used is very appropriate for this study.  A longitudinal study examines changes in the same subjects over an extended period of time (Burns </a:t>
            </a:r>
            <a:r>
              <a:rPr lang="en-US" dirty="0"/>
              <a:t>&amp; Grove p. </a:t>
            </a:r>
            <a:r>
              <a:rPr lang="en-US" dirty="0" smtClean="0"/>
              <a:t>240). </a:t>
            </a:r>
          </a:p>
          <a:p>
            <a:r>
              <a:rPr lang="en-US" dirty="0" smtClean="0"/>
              <a:t>Internal validity is addressed by expressing that study protocol was approved by the ethics committee of Tampere University hospital (</a:t>
            </a:r>
            <a:r>
              <a:rPr lang="en-US" dirty="0" err="1" smtClean="0"/>
              <a:t>Salonen</a:t>
            </a:r>
            <a:r>
              <a:rPr lang="en-US" dirty="0" smtClean="0"/>
              <a:t> et al, 2010, p. 258)</a:t>
            </a:r>
            <a:endParaRPr lang="en-US" dirty="0"/>
          </a:p>
        </p:txBody>
      </p:sp>
    </p:spTree>
    <p:extLst>
      <p:ext uri="{BB962C8B-B14F-4D97-AF65-F5344CB8AC3E}">
        <p14:creationId xmlns:p14="http://schemas.microsoft.com/office/powerpoint/2010/main" xmlns="" val="36479277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Sample</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The sample is described as a quasi-randomized sample of 164 woman, consisting of the  intervention (n=85) and control groups (n=79) after breast cancer surgery.</a:t>
            </a:r>
          </a:p>
          <a:p>
            <a:r>
              <a:rPr lang="en-US" dirty="0" smtClean="0"/>
              <a:t>This sampling method is appropriate in this study because it helps to minimize bias as well as manage the age range of the participants involved</a:t>
            </a:r>
          </a:p>
          <a:p>
            <a:r>
              <a:rPr lang="en-US" dirty="0" smtClean="0"/>
              <a:t>The sample size is appropriate and described as “appropriate sample size that provides a stronger foundation for explaining the variability of the QOL process and for exploring the process adjustment over time” (</a:t>
            </a:r>
            <a:r>
              <a:rPr lang="en-US" dirty="0" err="1"/>
              <a:t>Salonen</a:t>
            </a:r>
            <a:r>
              <a:rPr lang="en-US" dirty="0"/>
              <a:t> et al, 2010, </a:t>
            </a:r>
            <a:r>
              <a:rPr lang="en-US" dirty="0" smtClean="0"/>
              <a:t>,p. 263 )</a:t>
            </a:r>
            <a:endParaRPr lang="en-US" dirty="0"/>
          </a:p>
        </p:txBody>
      </p:sp>
    </p:spTree>
    <p:extLst>
      <p:ext uri="{BB962C8B-B14F-4D97-AF65-F5344CB8AC3E}">
        <p14:creationId xmlns:p14="http://schemas.microsoft.com/office/powerpoint/2010/main" xmlns="" val="423437662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Verve">
  <a:themeElements>
    <a:clrScheme name="Verve">
      <a:dk1>
        <a:sysClr val="windowText" lastClr="000000"/>
      </a:dk1>
      <a:lt1>
        <a:sysClr val="window" lastClr="FFFFFF"/>
      </a:lt1>
      <a:dk2>
        <a:srgbClr val="666666"/>
      </a:dk2>
      <a:lt2>
        <a:srgbClr val="D2D2D2"/>
      </a:lt2>
      <a:accent1>
        <a:srgbClr val="FF388C"/>
      </a:accent1>
      <a:accent2>
        <a:srgbClr val="E40059"/>
      </a:accent2>
      <a:accent3>
        <a:srgbClr val="9C007F"/>
      </a:accent3>
      <a:accent4>
        <a:srgbClr val="68007F"/>
      </a:accent4>
      <a:accent5>
        <a:srgbClr val="005BD3"/>
      </a:accent5>
      <a:accent6>
        <a:srgbClr val="00349E"/>
      </a:accent6>
      <a:hlink>
        <a:srgbClr val="17BBFD"/>
      </a:hlink>
      <a:folHlink>
        <a:srgbClr val="FF79C2"/>
      </a:folHlink>
    </a:clrScheme>
    <a:fontScheme name="Verve">
      <a:majorFont>
        <a:latin typeface="Century Gothic"/>
        <a:ea typeface=""/>
        <a:cs typeface=""/>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Verve">
      <a:fillStyleLst>
        <a:solidFill>
          <a:schemeClr val="phClr"/>
        </a:solidFill>
        <a:gradFill rotWithShape="1">
          <a:gsLst>
            <a:gs pos="0">
              <a:schemeClr val="phClr">
                <a:tint val="10000"/>
                <a:satMod val="300000"/>
              </a:schemeClr>
            </a:gs>
            <a:gs pos="34000">
              <a:schemeClr val="phClr">
                <a:tint val="13500"/>
                <a:satMod val="250000"/>
              </a:schemeClr>
            </a:gs>
            <a:gs pos="100000">
              <a:schemeClr val="phClr">
                <a:tint val="60000"/>
                <a:satMod val="200000"/>
              </a:schemeClr>
            </a:gs>
          </a:gsLst>
          <a:path path="circle">
            <a:fillToRect l="50000" t="155000" r="50000" b="-55000"/>
          </a:path>
        </a:gradFill>
        <a:gradFill rotWithShape="1">
          <a:gsLst>
            <a:gs pos="0">
              <a:schemeClr val="phClr">
                <a:tint val="60000"/>
                <a:satMod val="160000"/>
              </a:schemeClr>
            </a:gs>
            <a:gs pos="46000">
              <a:schemeClr val="phClr">
                <a:tint val="86000"/>
                <a:satMod val="160000"/>
              </a:schemeClr>
            </a:gs>
            <a:gs pos="100000">
              <a:schemeClr val="phClr">
                <a:shade val="40000"/>
                <a:satMod val="160000"/>
              </a:schemeClr>
            </a:gs>
          </a:gsLst>
          <a:path path="circle">
            <a:fillToRect l="50000" t="155000" r="50000" b="-55000"/>
          </a:path>
        </a:gradFill>
      </a:fillStyleLst>
      <a:lnStyleLst>
        <a:ln w="9525" cap="flat" cmpd="sng" algn="ctr">
          <a:solidFill>
            <a:schemeClr val="phClr">
              <a:satMod val="12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63500" dist="25400" dir="14700000" algn="t" rotWithShape="0">
              <a:srgbClr val="000000">
                <a:alpha val="50000"/>
              </a:srgbClr>
            </a:outerShdw>
          </a:effectLst>
        </a:effectStyle>
        <a:effectStyle>
          <a:effectLst>
            <a:outerShdw blurRad="50800" dist="38100" dir="14700000" algn="t" rotWithShape="0">
              <a:srgbClr val="000000">
                <a:alpha val="60000"/>
              </a:srgbClr>
            </a:outerShdw>
          </a:effectLst>
        </a:effectStyle>
        <a:effectStyle>
          <a:effectLst>
            <a:outerShdw blurRad="50800" dist="38100" dir="14700000" algn="t" rotWithShape="0">
              <a:srgbClr val="000000">
                <a:alpha val="60000"/>
              </a:srgbClr>
            </a:outerShdw>
          </a:effectLst>
          <a:scene3d>
            <a:camera prst="orthographicFront" fov="0">
              <a:rot lat="0" lon="0" rev="0"/>
            </a:camera>
            <a:lightRig rig="contrasting" dir="t">
              <a:rot lat="0" lon="0" rev="3600000"/>
            </a:lightRig>
          </a:scene3d>
          <a:sp3d prstMaterial="plastic">
            <a:bevelT w="127000" h="38200" prst="relaxedInset"/>
            <a:contourClr>
              <a:schemeClr val="phClr"/>
            </a:contourClr>
          </a:sp3d>
        </a:effectStyle>
      </a:effectStyleLst>
      <a:bgFillStyleLst>
        <a:solidFill>
          <a:schemeClr val="phClr"/>
        </a:solidFill>
        <a:gradFill rotWithShape="1">
          <a:gsLst>
            <a:gs pos="0">
              <a:schemeClr val="phClr">
                <a:shade val="48000"/>
                <a:satMod val="230000"/>
              </a:schemeClr>
            </a:gs>
            <a:gs pos="60000">
              <a:schemeClr val="phClr">
                <a:shade val="92000"/>
                <a:satMod val="230000"/>
              </a:schemeClr>
            </a:gs>
            <a:gs pos="100000">
              <a:schemeClr val="phClr">
                <a:tint val="85000"/>
                <a:satMod val="400000"/>
              </a:schemeClr>
            </a:gs>
          </a:gsLst>
          <a:lin ang="5400000" scaled="0"/>
        </a:gradFill>
        <a:blipFill>
          <a:blip xmlns:r="http://schemas.openxmlformats.org/officeDocument/2006/relationships" r:embed="rId1">
            <a:duotone>
              <a:schemeClr val="phClr">
                <a:shade val="1200"/>
                <a:satMod val="150000"/>
              </a:schemeClr>
              <a:schemeClr val="phClr">
                <a:tint val="90000"/>
                <a:satMod val="150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Verve</Template>
  <TotalTime>3630</TotalTime>
  <Words>1268</Words>
  <Application>Microsoft Office PowerPoint</Application>
  <PresentationFormat>On-screen Show (4:3)</PresentationFormat>
  <Paragraphs>163</Paragraphs>
  <Slides>14</Slides>
  <Notes>13</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Verve</vt:lpstr>
      <vt:lpstr>Quality of Life:   Analysis of a Quantitative Study</vt:lpstr>
      <vt:lpstr>Summary </vt:lpstr>
      <vt:lpstr>Problem and Purpose</vt:lpstr>
      <vt:lpstr>Conceptual Framework</vt:lpstr>
      <vt:lpstr>Review of the Literature</vt:lpstr>
      <vt:lpstr>Research Question/Hypothesis</vt:lpstr>
      <vt:lpstr>Variables </vt:lpstr>
      <vt:lpstr>Design</vt:lpstr>
      <vt:lpstr>Sample</vt:lpstr>
      <vt:lpstr>Sample (cont’d)</vt:lpstr>
      <vt:lpstr>Data Collection Method</vt:lpstr>
      <vt:lpstr>Data Analysis &amp; Results </vt:lpstr>
      <vt:lpstr>Research questions </vt:lpstr>
      <vt:lpstr>Results and Findings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Changes in quality of life in patients with breast cancer</dc:title>
  <dc:creator>Debra</dc:creator>
  <cp:lastModifiedBy>ASAll</cp:lastModifiedBy>
  <cp:revision>69</cp:revision>
  <dcterms:created xsi:type="dcterms:W3CDTF">2012-04-14T00:25:09Z</dcterms:created>
  <dcterms:modified xsi:type="dcterms:W3CDTF">2012-04-22T18:31:46Z</dcterms:modified>
</cp:coreProperties>
</file>