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2" d="100"/>
          <a:sy n="82" d="100"/>
        </p:scale>
        <p:origin x="-804" y="-72"/>
      </p:cViewPr>
      <p:guideLst>
        <p:guide orient="horz" pos="2160"/>
        <p:guide pos="2880"/>
      </p:guideLst>
    </p:cSldViewPr>
  </p:slideViewPr>
  <p:notesTextViewPr>
    <p:cViewPr>
      <p:scale>
        <a:sx n="100" d="100"/>
        <a:sy n="100" d="100"/>
      </p:scale>
      <p:origin x="0" y="49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ACA9FD-2B89-4A93-9DD2-A05A777B70D0}" type="datetimeFigureOut">
              <a:rPr lang="en-US" smtClean="0"/>
              <a:t>7/5/2012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1C8DD-6221-4B46-9669-36E5C35478E0}" type="slidenum">
              <a:rPr lang="en-US" smtClean="0"/>
              <a:t>‹#›</a:t>
            </a:fld>
            <a:endParaRPr lang="en-US"/>
          </a:p>
        </p:txBody>
      </p:sp>
    </p:spTree>
    <p:extLst>
      <p:ext uri="{BB962C8B-B14F-4D97-AF65-F5344CB8AC3E}">
        <p14:creationId xmlns:p14="http://schemas.microsoft.com/office/powerpoint/2010/main" val="1941253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a:t>
            </a:fld>
            <a:endParaRPr lang="en-US"/>
          </a:p>
        </p:txBody>
      </p:sp>
    </p:spTree>
    <p:extLst>
      <p:ext uri="{BB962C8B-B14F-4D97-AF65-F5344CB8AC3E}">
        <p14:creationId xmlns:p14="http://schemas.microsoft.com/office/powerpoint/2010/main" val="1678277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10</a:t>
            </a:fld>
            <a:endParaRPr lang="en-US"/>
          </a:p>
        </p:txBody>
      </p:sp>
    </p:spTree>
    <p:extLst>
      <p:ext uri="{BB962C8B-B14F-4D97-AF65-F5344CB8AC3E}">
        <p14:creationId xmlns:p14="http://schemas.microsoft.com/office/powerpoint/2010/main" val="4116081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11</a:t>
            </a:fld>
            <a:endParaRPr lang="en-US"/>
          </a:p>
        </p:txBody>
      </p:sp>
    </p:spTree>
    <p:extLst>
      <p:ext uri="{BB962C8B-B14F-4D97-AF65-F5344CB8AC3E}">
        <p14:creationId xmlns:p14="http://schemas.microsoft.com/office/powerpoint/2010/main" val="3113409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12</a:t>
            </a:fld>
            <a:endParaRPr lang="en-US"/>
          </a:p>
        </p:txBody>
      </p:sp>
    </p:spTree>
    <p:extLst>
      <p:ext uri="{BB962C8B-B14F-4D97-AF65-F5344CB8AC3E}">
        <p14:creationId xmlns:p14="http://schemas.microsoft.com/office/powerpoint/2010/main" val="23735009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13</a:t>
            </a:fld>
            <a:endParaRPr lang="en-US"/>
          </a:p>
        </p:txBody>
      </p:sp>
    </p:spTree>
    <p:extLst>
      <p:ext uri="{BB962C8B-B14F-4D97-AF65-F5344CB8AC3E}">
        <p14:creationId xmlns:p14="http://schemas.microsoft.com/office/powerpoint/2010/main" val="3713181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14</a:t>
            </a:fld>
            <a:endParaRPr lang="en-US"/>
          </a:p>
        </p:txBody>
      </p:sp>
    </p:spTree>
    <p:extLst>
      <p:ext uri="{BB962C8B-B14F-4D97-AF65-F5344CB8AC3E}">
        <p14:creationId xmlns:p14="http://schemas.microsoft.com/office/powerpoint/2010/main" val="3096580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article is a cross sectional study to look at </a:t>
            </a:r>
            <a:r>
              <a:rPr lang="en-US" baseline="0" dirty="0" err="1" smtClean="0"/>
              <a:t>presenteeism</a:t>
            </a:r>
            <a:r>
              <a:rPr lang="en-US" baseline="0" dirty="0" smtClean="0"/>
              <a:t> in nursing.  A random sample survey was sent out to 2,500 nurses in North Carolina.  The researchers look to find causes of </a:t>
            </a:r>
            <a:r>
              <a:rPr lang="en-US" baseline="0" dirty="0" err="1" smtClean="0"/>
              <a:t>presenteeism</a:t>
            </a:r>
            <a:r>
              <a:rPr lang="en-US" baseline="0" dirty="0" smtClean="0"/>
              <a:t>, patient care related to </a:t>
            </a:r>
            <a:r>
              <a:rPr lang="en-US" baseline="0" dirty="0" err="1" smtClean="0"/>
              <a:t>presenteeism</a:t>
            </a:r>
            <a:r>
              <a:rPr lang="en-US" baseline="0" dirty="0" smtClean="0"/>
              <a:t>, and how much it is costing facilities.  Of the 2,500 surveys sent out 1,171 were responded to and sent back.  The surveys showed that the highest complaint was musculoskeletal pain.  62% of the respondents reported that their health status had affected their work and quality of patient care.  In the United States </a:t>
            </a:r>
            <a:r>
              <a:rPr lang="en-US" baseline="0" dirty="0" err="1" smtClean="0"/>
              <a:t>presenteeism</a:t>
            </a:r>
            <a:r>
              <a:rPr lang="en-US" baseline="0" dirty="0" smtClean="0"/>
              <a:t> is estimated to cost health care facilities from $2 billion to $13 billion annually.  Researchers hope to draw attention to </a:t>
            </a:r>
            <a:r>
              <a:rPr lang="en-US" baseline="0" dirty="0" err="1" smtClean="0"/>
              <a:t>presenteeism</a:t>
            </a:r>
            <a:r>
              <a:rPr lang="en-US" baseline="0" dirty="0" smtClean="0"/>
              <a:t> and find solutions to help nurses on the job to improve quality care </a:t>
            </a:r>
            <a:r>
              <a:rPr lang="en-US" baseline="0" smtClean="0"/>
              <a:t>for patients.  </a:t>
            </a:r>
            <a:endParaRPr lang="en-US" dirty="0"/>
          </a:p>
        </p:txBody>
      </p:sp>
      <p:sp>
        <p:nvSpPr>
          <p:cNvPr id="4" name="Slide Number Placeholder 3"/>
          <p:cNvSpPr>
            <a:spLocks noGrp="1"/>
          </p:cNvSpPr>
          <p:nvPr>
            <p:ph type="sldNum" sz="quarter" idx="10"/>
          </p:nvPr>
        </p:nvSpPr>
        <p:spPr/>
        <p:txBody>
          <a:bodyPr/>
          <a:lstStyle/>
          <a:p>
            <a:fld id="{8CB1C8DD-6221-4B46-9669-36E5C35478E0}" type="slidenum">
              <a:rPr lang="en-US" smtClean="0"/>
              <a:t>2</a:t>
            </a:fld>
            <a:endParaRPr lang="en-US"/>
          </a:p>
        </p:txBody>
      </p:sp>
    </p:spTree>
    <p:extLst>
      <p:ext uri="{BB962C8B-B14F-4D97-AF65-F5344CB8AC3E}">
        <p14:creationId xmlns:p14="http://schemas.microsoft.com/office/powerpoint/2010/main" val="1930306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problem is not clearly defined by the researchers.  The data suggests that nurses</a:t>
            </a:r>
            <a:r>
              <a:rPr lang="en-US" baseline="0" dirty="0" smtClean="0"/>
              <a:t> are caring for individuals while they themselves are ill.  This is resulting in poor quality patient care.  Studies have shown that </a:t>
            </a:r>
            <a:r>
              <a:rPr lang="en-US" baseline="0" dirty="0" err="1" smtClean="0"/>
              <a:t>presenteeism</a:t>
            </a:r>
            <a:r>
              <a:rPr lang="en-US" baseline="0" dirty="0" smtClean="0"/>
              <a:t> is related to higher fall risks and medication errors.  This is costing health care facilities money.  The purpose of this study is to identify health problems related to </a:t>
            </a:r>
            <a:r>
              <a:rPr lang="en-US" baseline="0" dirty="0" err="1" smtClean="0"/>
              <a:t>presenteeism</a:t>
            </a:r>
            <a:r>
              <a:rPr lang="en-US" baseline="0" dirty="0" smtClean="0"/>
              <a:t> and determine if they are related to the quality of patient care.  This is an important topic in nursing.  Healthy nurses provide quality care and ensure safety to the patient.  We need to be aware of the factors affecting patient care and safety so that we can improve them.  </a:t>
            </a:r>
            <a:endParaRPr lang="en-US" dirty="0"/>
          </a:p>
        </p:txBody>
      </p:sp>
      <p:sp>
        <p:nvSpPr>
          <p:cNvPr id="4" name="Slide Number Placeholder 3"/>
          <p:cNvSpPr>
            <a:spLocks noGrp="1"/>
          </p:cNvSpPr>
          <p:nvPr>
            <p:ph type="sldNum" sz="quarter" idx="10"/>
          </p:nvPr>
        </p:nvSpPr>
        <p:spPr/>
        <p:txBody>
          <a:bodyPr/>
          <a:lstStyle/>
          <a:p>
            <a:fld id="{8CB1C8DD-6221-4B46-9669-36E5C35478E0}" type="slidenum">
              <a:rPr lang="en-US" smtClean="0"/>
              <a:t>3</a:t>
            </a:fld>
            <a:endParaRPr lang="en-US"/>
          </a:p>
        </p:txBody>
      </p:sp>
    </p:spTree>
    <p:extLst>
      <p:ext uri="{BB962C8B-B14F-4D97-AF65-F5344CB8AC3E}">
        <p14:creationId xmlns:p14="http://schemas.microsoft.com/office/powerpoint/2010/main" val="3520248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study was based on the theory that patient care is affected by a nurses health status.  The framework for this study is not clearly</a:t>
            </a:r>
            <a:r>
              <a:rPr lang="en-US" baseline="0" dirty="0" smtClean="0"/>
              <a:t> defined. The concepts and relationships are not clearly defined.  Based on the article it is implied that most nurses suffer from musculoskeletal pain and depression.  This is contributing to poor quality patient care including falls and medication errors.  Patient falls and medication errors are costing health care facilities money.  It needs to be investigated as to why nurses are remaining at work while they are ill and what can be done to prevent it.  </a:t>
            </a:r>
            <a:endParaRPr lang="en-US" dirty="0"/>
          </a:p>
        </p:txBody>
      </p:sp>
      <p:sp>
        <p:nvSpPr>
          <p:cNvPr id="4" name="Slide Number Placeholder 3"/>
          <p:cNvSpPr>
            <a:spLocks noGrp="1"/>
          </p:cNvSpPr>
          <p:nvPr>
            <p:ph type="sldNum" sz="quarter" idx="10"/>
          </p:nvPr>
        </p:nvSpPr>
        <p:spPr/>
        <p:txBody>
          <a:bodyPr/>
          <a:lstStyle/>
          <a:p>
            <a:fld id="{8CB1C8DD-6221-4B46-9669-36E5C35478E0}" type="slidenum">
              <a:rPr lang="en-US" smtClean="0"/>
              <a:t>4</a:t>
            </a:fld>
            <a:endParaRPr lang="en-US"/>
          </a:p>
        </p:txBody>
      </p:sp>
    </p:spTree>
    <p:extLst>
      <p:ext uri="{BB962C8B-B14F-4D97-AF65-F5344CB8AC3E}">
        <p14:creationId xmlns:p14="http://schemas.microsoft.com/office/powerpoint/2010/main" val="3613583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5</a:t>
            </a:fld>
            <a:endParaRPr lang="en-US"/>
          </a:p>
        </p:txBody>
      </p:sp>
    </p:spTree>
    <p:extLst>
      <p:ext uri="{BB962C8B-B14F-4D97-AF65-F5344CB8AC3E}">
        <p14:creationId xmlns:p14="http://schemas.microsoft.com/office/powerpoint/2010/main" val="59342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6</a:t>
            </a:fld>
            <a:endParaRPr lang="en-US"/>
          </a:p>
        </p:txBody>
      </p:sp>
    </p:spTree>
    <p:extLst>
      <p:ext uri="{BB962C8B-B14F-4D97-AF65-F5344CB8AC3E}">
        <p14:creationId xmlns:p14="http://schemas.microsoft.com/office/powerpoint/2010/main" val="2410426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7</a:t>
            </a:fld>
            <a:endParaRPr lang="en-US"/>
          </a:p>
        </p:txBody>
      </p:sp>
    </p:spTree>
    <p:extLst>
      <p:ext uri="{BB962C8B-B14F-4D97-AF65-F5344CB8AC3E}">
        <p14:creationId xmlns:p14="http://schemas.microsoft.com/office/powerpoint/2010/main" val="820145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8</a:t>
            </a:fld>
            <a:endParaRPr lang="en-US"/>
          </a:p>
        </p:txBody>
      </p:sp>
    </p:spTree>
    <p:extLst>
      <p:ext uri="{BB962C8B-B14F-4D97-AF65-F5344CB8AC3E}">
        <p14:creationId xmlns:p14="http://schemas.microsoft.com/office/powerpoint/2010/main" val="1481922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B1C8DD-6221-4B46-9669-36E5C35478E0}" type="slidenum">
              <a:rPr lang="en-US" smtClean="0"/>
              <a:t>9</a:t>
            </a:fld>
            <a:endParaRPr lang="en-US"/>
          </a:p>
        </p:txBody>
      </p:sp>
    </p:spTree>
    <p:extLst>
      <p:ext uri="{BB962C8B-B14F-4D97-AF65-F5344CB8AC3E}">
        <p14:creationId xmlns:p14="http://schemas.microsoft.com/office/powerpoint/2010/main" val="440471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2C6B1FF6-39B9-40F5-8B67-33C6354A3D4F}" type="slidenum">
              <a:rPr kumimoji="0" lang="en-US" smtClean="0"/>
              <a:pPr algn="ctr" eaLnBrk="1" latinLnBrk="0" hangingPunct="1"/>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7/5/2012</a:t>
            </a:fld>
            <a:endParaRPr lang="en-US" dirty="0"/>
          </a:p>
        </p:txBody>
      </p:sp>
      <p:sp>
        <p:nvSpPr>
          <p:cNvPr id="9" name="Slide Number Placeholder 8"/>
          <p:cNvSpPr>
            <a:spLocks noGrp="1"/>
          </p:cNvSpPr>
          <p:nvPr>
            <p:ph type="sldNum" sz="quarter" idx="11"/>
          </p:nvPr>
        </p:nvSpPr>
        <p:spPr/>
        <p:txBody>
          <a:bodyPr/>
          <a:lstStyle/>
          <a:p>
            <a:fld id="{2C6B1FF6-39B9-40F5-8B67-33C6354A3D4F}" type="slidenum">
              <a:rPr kumimoji="0" lang="en-US" smtClean="0"/>
              <a:pPr eaLnBrk="1" latinLnBrk="0" hangingPunct="1"/>
              <a:t>‹#›</a:t>
            </a:fld>
            <a:endParaRPr kumimoji="0" lang="en-US" dirty="0"/>
          </a:p>
        </p:txBody>
      </p:sp>
      <p:sp>
        <p:nvSpPr>
          <p:cNvPr id="10" name="Footer Placeholder 9"/>
          <p:cNvSpPr>
            <a:spLocks noGrp="1"/>
          </p:cNvSpPr>
          <p:nvPr>
            <p:ph type="ftr" sz="quarter" idx="12"/>
          </p:nvPr>
        </p:nvSpPr>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lgn="l" eaLnBrk="1" latinLnBrk="0" hangingPunct="1"/>
            <a:endParaRPr kumimoji="0" lang="en-US" dirty="0">
              <a:solidFill>
                <a:srgbClr val="FFFFFF"/>
              </a:solidFill>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lgn="r" eaLnBrk="1" latinLnBrk="0" hangingPunct="1"/>
            <a:fld id="{9D21D778-B565-4D7E-94D7-64010A445B68}" type="datetimeFigureOut">
              <a:rPr lang="en-US" smtClean="0"/>
              <a:pPr algn="r" eaLnBrk="1" latinLnBrk="0" hangingPunct="1"/>
              <a:t>7/5/2012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667" y="881372"/>
            <a:ext cx="7941733" cy="2226887"/>
          </a:xfrm>
        </p:spPr>
        <p:txBody>
          <a:bodyPr>
            <a:noAutofit/>
          </a:bodyPr>
          <a:lstStyle/>
          <a:p>
            <a:pPr algn="ctr">
              <a:lnSpc>
                <a:spcPct val="140000"/>
              </a:lnSpc>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667" y="5063066"/>
            <a:ext cx="6400800" cy="1261533"/>
          </a:xfrm>
        </p:spPr>
        <p:txBody>
          <a:bodyPr/>
          <a:lstStyle/>
          <a:p>
            <a:pPr algn="ctr"/>
            <a:r>
              <a:rPr lang="en-US" spc="300" dirty="0" smtClean="0">
                <a:solidFill>
                  <a:schemeClr val="accent2">
                    <a:lumMod val="50000"/>
                  </a:schemeClr>
                </a:solidFill>
              </a:rPr>
              <a:t>N302- Nursing Research</a:t>
            </a:r>
          </a:p>
          <a:p>
            <a:pPr algn="ctr"/>
            <a:r>
              <a:rPr lang="en-US" spc="300" dirty="0" smtClean="0">
                <a:solidFill>
                  <a:schemeClr val="accent2">
                    <a:lumMod val="50000"/>
                  </a:schemeClr>
                </a:solidFill>
              </a:rPr>
              <a:t>07/22/12</a:t>
            </a:r>
          </a:p>
          <a:p>
            <a:pPr algn="ctr"/>
            <a:r>
              <a:rPr lang="en-US" spc="300" dirty="0" err="1" smtClean="0">
                <a:solidFill>
                  <a:schemeClr val="accent2">
                    <a:lumMod val="50000"/>
                  </a:schemeClr>
                </a:solidFill>
              </a:rPr>
              <a:t>Abbi</a:t>
            </a:r>
            <a:r>
              <a:rPr lang="en-US" spc="300" dirty="0" smtClean="0">
                <a:solidFill>
                  <a:schemeClr val="accent2">
                    <a:lumMod val="50000"/>
                  </a:schemeClr>
                </a:solidFill>
              </a:rPr>
              <a:t> P, Brittanie L, </a:t>
            </a:r>
            <a:r>
              <a:rPr lang="en-US" spc="300" dirty="0">
                <a:solidFill>
                  <a:schemeClr val="accent2">
                    <a:lumMod val="50000"/>
                  </a:schemeClr>
                </a:solidFill>
              </a:rPr>
              <a:t>C</a:t>
            </a:r>
            <a:r>
              <a:rPr lang="en-US" spc="300" dirty="0" smtClean="0">
                <a:solidFill>
                  <a:schemeClr val="accent2">
                    <a:lumMod val="50000"/>
                  </a:schemeClr>
                </a:solidFill>
              </a:rPr>
              <a:t>assie </a:t>
            </a:r>
            <a:r>
              <a:rPr lang="en-US" spc="300" dirty="0">
                <a:solidFill>
                  <a:schemeClr val="accent2">
                    <a:lumMod val="50000"/>
                  </a:schemeClr>
                </a:solidFill>
              </a:rPr>
              <a:t>B</a:t>
            </a:r>
            <a:r>
              <a:rPr lang="en-US" spc="300" dirty="0" smtClean="0">
                <a:solidFill>
                  <a:schemeClr val="accent2">
                    <a:lumMod val="50000"/>
                  </a:schemeClr>
                </a:solidFill>
              </a:rPr>
              <a:t>, &amp; </a:t>
            </a:r>
            <a:r>
              <a:rPr lang="en-US" spc="300" dirty="0">
                <a:solidFill>
                  <a:schemeClr val="accent2">
                    <a:lumMod val="50000"/>
                  </a:schemeClr>
                </a:solidFill>
              </a:rPr>
              <a:t>D</a:t>
            </a:r>
            <a:r>
              <a:rPr lang="en-US" spc="300" dirty="0" smtClean="0">
                <a:solidFill>
                  <a:schemeClr val="accent2">
                    <a:lumMod val="50000"/>
                  </a:schemeClr>
                </a:solidFill>
              </a:rPr>
              <a:t>ebra </a:t>
            </a:r>
            <a:r>
              <a:rPr lang="en-US" spc="300" dirty="0">
                <a:solidFill>
                  <a:schemeClr val="accent2">
                    <a:lumMod val="50000"/>
                  </a:schemeClr>
                </a:solidFill>
              </a:rPr>
              <a:t>D</a:t>
            </a:r>
          </a:p>
        </p:txBody>
      </p:sp>
      <p:sp>
        <p:nvSpPr>
          <p:cNvPr id="4" name="TextBox 3"/>
          <p:cNvSpPr txBox="1"/>
          <p:nvPr/>
        </p:nvSpPr>
        <p:spPr>
          <a:xfrm>
            <a:off x="0" y="3569923"/>
            <a:ext cx="8593666" cy="461665"/>
          </a:xfrm>
          <a:prstGeom prst="rect">
            <a:avLst/>
          </a:prstGeom>
          <a:noFill/>
        </p:spPr>
        <p:txBody>
          <a:bodyPr wrap="square" rtlCol="0">
            <a:spAutoFit/>
          </a:bodyPr>
          <a:lstStyle/>
          <a:p>
            <a:pPr algn="ctr"/>
            <a:r>
              <a:rPr lang="en-US" sz="2400" spc="-150" dirty="0" smtClean="0">
                <a:solidFill>
                  <a:schemeClr val="accent6">
                    <a:lumMod val="50000"/>
                  </a:schemeClr>
                </a:solidFill>
              </a:rPr>
              <a:t>By: Susan A. </a:t>
            </a:r>
            <a:r>
              <a:rPr lang="en-US" sz="2400" spc="-150" dirty="0" err="1" smtClean="0">
                <a:solidFill>
                  <a:schemeClr val="accent6">
                    <a:lumMod val="50000"/>
                  </a:schemeClr>
                </a:solidFill>
              </a:rPr>
              <a:t>Letvak</a:t>
            </a:r>
            <a:r>
              <a:rPr lang="en-US" sz="2400" spc="-150" dirty="0" smtClean="0">
                <a:solidFill>
                  <a:schemeClr val="accent6">
                    <a:lumMod val="50000"/>
                  </a:schemeClr>
                </a:solidFill>
              </a:rPr>
              <a:t>, Christopher J. </a:t>
            </a:r>
            <a:r>
              <a:rPr lang="en-US" sz="2400" spc="-150" dirty="0" err="1" smtClean="0">
                <a:solidFill>
                  <a:schemeClr val="accent6">
                    <a:lumMod val="50000"/>
                  </a:schemeClr>
                </a:solidFill>
              </a:rPr>
              <a:t>Ruhm</a:t>
            </a:r>
            <a:r>
              <a:rPr lang="en-US" sz="2400" spc="-150" dirty="0" smtClean="0">
                <a:solidFill>
                  <a:schemeClr val="accent6">
                    <a:lumMod val="50000"/>
                  </a:schemeClr>
                </a:solidFill>
              </a:rPr>
              <a:t>,  Sat N. Gupta</a:t>
            </a:r>
            <a:endParaRPr lang="en-US" sz="2400" spc="-150" dirty="0">
              <a:solidFill>
                <a:schemeClr val="accent6">
                  <a:lumMod val="50000"/>
                </a:schemeClr>
              </a:solidFill>
            </a:endParaRPr>
          </a:p>
        </p:txBody>
      </p:sp>
      <p:cxnSp>
        <p:nvCxnSpPr>
          <p:cNvPr id="11" name="Straight Connector 10"/>
          <p:cNvCxnSpPr/>
          <p:nvPr/>
        </p:nvCxnSpPr>
        <p:spPr>
          <a:xfrm flipH="1">
            <a:off x="0" y="4932678"/>
            <a:ext cx="8468022"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878"/>
            <a:ext cx="8468022"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8582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a:r>
              <a:rPr lang="en-US" dirty="0" smtClean="0"/>
              <a:t>Data Collection Methods</a:t>
            </a:r>
            <a:endParaRPr lang="en-US" dirty="0"/>
          </a:p>
        </p:txBody>
      </p:sp>
      <p:sp>
        <p:nvSpPr>
          <p:cNvPr id="3" name="Content Placeholder 2"/>
          <p:cNvSpPr>
            <a:spLocks noGrp="1"/>
          </p:cNvSpPr>
          <p:nvPr>
            <p:ph idx="1"/>
          </p:nvPr>
        </p:nvSpPr>
        <p:spPr>
          <a:xfrm>
            <a:off x="276585" y="2065867"/>
            <a:ext cx="8088482" cy="4334933"/>
          </a:xfrm>
        </p:spPr>
        <p:txBody>
          <a:bodyPr numCol="1">
            <a:normAutofit fontScale="77500" lnSpcReduction="20000"/>
          </a:bodyPr>
          <a:lstStyle/>
          <a:p>
            <a:r>
              <a:rPr lang="en-US" sz="2300" b="1" u="sng" dirty="0" smtClean="0"/>
              <a:t>Individual and Workplace Characteristics</a:t>
            </a:r>
          </a:p>
          <a:p>
            <a:pPr lvl="1"/>
            <a:r>
              <a:rPr lang="en-US" sz="2300" dirty="0" smtClean="0"/>
              <a:t>Age, sex, marital status, height and weight, years worked as an RN, hours worked per day, work shift, and unit worked on among others.</a:t>
            </a:r>
          </a:p>
          <a:p>
            <a:r>
              <a:rPr lang="en-US" sz="2300" b="1" u="sng" dirty="0" smtClean="0"/>
              <a:t>Musculoskeletal Pain</a:t>
            </a:r>
          </a:p>
          <a:p>
            <a:pPr lvl="1"/>
            <a:r>
              <a:rPr lang="en-US" sz="2300" dirty="0" smtClean="0"/>
              <a:t>On a scale from 0 to 10 rate level of pain. This scale has been found to have test-retest reliability correlations. </a:t>
            </a:r>
          </a:p>
          <a:p>
            <a:r>
              <a:rPr lang="en-US" sz="2300" b="1" u="sng" dirty="0" smtClean="0"/>
              <a:t>Depression</a:t>
            </a:r>
          </a:p>
          <a:p>
            <a:pPr lvl="1"/>
            <a:r>
              <a:rPr lang="en-US" sz="2300" dirty="0" smtClean="0"/>
              <a:t>Measured by the Patient Health Questionnaire. It is a nine-item, depression assessment tool used in primary care. </a:t>
            </a:r>
          </a:p>
          <a:p>
            <a:r>
              <a:rPr lang="en-US" sz="2300" b="1" u="sng" dirty="0" err="1" smtClean="0"/>
              <a:t>Presenteeism</a:t>
            </a:r>
            <a:endParaRPr lang="en-US" sz="2300" b="1" u="sng" dirty="0" smtClean="0"/>
          </a:p>
          <a:p>
            <a:pPr lvl="1"/>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r>
              <a:rPr lang="en-US" sz="2300" b="1" u="sng" dirty="0" smtClean="0"/>
              <a:t>Perceived Quality of Care </a:t>
            </a:r>
          </a:p>
          <a:p>
            <a:pPr lvl="1"/>
            <a:r>
              <a:rPr lang="en-US" sz="2300" dirty="0" smtClean="0"/>
              <a:t>Measured with self-reported care on a scale of 0 to 10. Was also measured by the number of patient falls and the number of medication errors. </a:t>
            </a:r>
            <a:endParaRPr lang="en-US" sz="2300" dirty="0"/>
          </a:p>
        </p:txBody>
      </p:sp>
      <p:sp>
        <p:nvSpPr>
          <p:cNvPr id="4" name="TextBox 3"/>
          <p:cNvSpPr txBox="1"/>
          <p:nvPr/>
        </p:nvSpPr>
        <p:spPr>
          <a:xfrm rot="10800000" flipV="1">
            <a:off x="276586" y="1204092"/>
            <a:ext cx="7800614" cy="707886"/>
          </a:xfrm>
          <a:prstGeom prst="rect">
            <a:avLst/>
          </a:prstGeom>
          <a:noFill/>
        </p:spPr>
        <p:txBody>
          <a:bodyPr wrap="square" rtlCol="0">
            <a:spAutoFit/>
          </a:bodyPr>
          <a:lstStyle/>
          <a:p>
            <a:r>
              <a:rPr lang="en-US" sz="2000" dirty="0"/>
              <a:t>The data for this study was collected through a survey that was mailed out to the participants. </a:t>
            </a:r>
            <a:r>
              <a:rPr lang="en-US" sz="2000" dirty="0" smtClean="0"/>
              <a:t>The </a:t>
            </a:r>
            <a:r>
              <a:rPr lang="en-US" sz="2000" dirty="0"/>
              <a:t>survey addressed </a:t>
            </a:r>
            <a:r>
              <a:rPr lang="en-US" sz="2000" dirty="0" smtClean="0"/>
              <a:t>these topics </a:t>
            </a:r>
            <a:r>
              <a:rPr lang="en-US" sz="2000" dirty="0"/>
              <a:t>of interest:</a:t>
            </a:r>
          </a:p>
        </p:txBody>
      </p:sp>
    </p:spTree>
    <p:extLst>
      <p:ext uri="{BB962C8B-B14F-4D97-AF65-F5344CB8AC3E}">
        <p14:creationId xmlns:p14="http://schemas.microsoft.com/office/powerpoint/2010/main" val="3909634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Data Analysis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64926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and Conclusions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37154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Overall Evaluation of Research</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56724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lstStyle/>
          <a:p>
            <a:r>
              <a:rPr lang="en-US" dirty="0" err="1"/>
              <a:t>Letvak</a:t>
            </a:r>
            <a:r>
              <a:rPr lang="en-US" dirty="0"/>
              <a:t>, S. A., </a:t>
            </a:r>
            <a:r>
              <a:rPr lang="en-US" dirty="0" err="1"/>
              <a:t>Ruhm</a:t>
            </a:r>
            <a:r>
              <a:rPr lang="en-US" dirty="0"/>
              <a:t>, C. J., &amp; Gupta, S. N. (2012). Nurses’ 	</a:t>
            </a:r>
            <a:r>
              <a:rPr lang="en-US" dirty="0" err="1"/>
              <a:t>presenteeism</a:t>
            </a:r>
            <a:r>
              <a:rPr lang="en-US" dirty="0"/>
              <a:t> and its effects on self-reported quality of 	care and costs. </a:t>
            </a:r>
            <a:r>
              <a:rPr lang="en-US" i="1" dirty="0"/>
              <a:t>American Journal of Nursing, 112</a:t>
            </a:r>
            <a:r>
              <a:rPr lang="en-US" dirty="0"/>
              <a:t>(2), 	30-38. doi:10.1097/01.NAJ.0000411176.15696.</a:t>
            </a:r>
            <a:r>
              <a:rPr lang="en-US" dirty="0" smtClean="0"/>
              <a:t>f9</a:t>
            </a:r>
          </a:p>
          <a:p>
            <a:r>
              <a:rPr lang="en-US" dirty="0" smtClean="0"/>
              <a:t>Rebar</a:t>
            </a:r>
            <a:r>
              <a:rPr lang="en-US" dirty="0"/>
              <a:t>, C. R., </a:t>
            </a:r>
            <a:r>
              <a:rPr lang="en-US" dirty="0" err="1"/>
              <a:t>Gersch</a:t>
            </a:r>
            <a:r>
              <a:rPr lang="en-US" dirty="0"/>
              <a:t>, C. J., </a:t>
            </a:r>
            <a:r>
              <a:rPr lang="en-US" dirty="0" err="1"/>
              <a:t>Macnee</a:t>
            </a:r>
            <a:r>
              <a:rPr lang="en-US" dirty="0"/>
              <a:t>, C. L., &amp; McCabe, S. (2011). </a:t>
            </a:r>
            <a:r>
              <a:rPr lang="en-US" dirty="0" smtClean="0"/>
              <a:t>	</a:t>
            </a:r>
            <a:r>
              <a:rPr lang="en-US" i="1" dirty="0" smtClean="0"/>
              <a:t>Understanding nursing</a:t>
            </a:r>
            <a:r>
              <a:rPr lang="en-US" dirty="0"/>
              <a:t> </a:t>
            </a:r>
            <a:r>
              <a:rPr lang="en-US" i="1" dirty="0" smtClean="0"/>
              <a:t>research</a:t>
            </a:r>
            <a:r>
              <a:rPr lang="en-US" i="1" dirty="0"/>
              <a:t>: Using research in </a:t>
            </a:r>
            <a:r>
              <a:rPr lang="en-US" i="1" dirty="0" smtClean="0"/>
              <a:t>	evidence</a:t>
            </a:r>
            <a:r>
              <a:rPr lang="en-US" i="1" dirty="0"/>
              <a:t>-based practice</a:t>
            </a:r>
            <a:r>
              <a:rPr lang="en-US" dirty="0"/>
              <a:t> (3</a:t>
            </a:r>
            <a:r>
              <a:rPr lang="en-US" baseline="30000" dirty="0"/>
              <a:t>rd</a:t>
            </a:r>
            <a:r>
              <a:rPr lang="en-US" dirty="0"/>
              <a:t>  ed.). Philadelphia: </a:t>
            </a:r>
            <a:r>
              <a:rPr lang="en-US" dirty="0" smtClean="0"/>
              <a:t>	Lippincott</a:t>
            </a:r>
            <a:r>
              <a:rPr lang="en-US" dirty="0"/>
              <a:t>, Williams &amp; Wilkins</a:t>
            </a:r>
            <a:r>
              <a:rPr lang="en-US" dirty="0" smtClean="0"/>
              <a:t>.</a:t>
            </a:r>
          </a:p>
          <a:p>
            <a:endParaRPr lang="en-US" dirty="0" smtClean="0"/>
          </a:p>
        </p:txBody>
      </p:sp>
    </p:spTree>
    <p:extLst>
      <p:ext uri="{BB962C8B-B14F-4D97-AF65-F5344CB8AC3E}">
        <p14:creationId xmlns:p14="http://schemas.microsoft.com/office/powerpoint/2010/main" val="492429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r>
              <a:rPr lang="en-US" dirty="0" smtClean="0"/>
              <a:t>Cross sectional study to look at </a:t>
            </a:r>
            <a:r>
              <a:rPr lang="en-US" dirty="0" err="1" smtClean="0"/>
              <a:t>presenteeism</a:t>
            </a:r>
            <a:r>
              <a:rPr lang="en-US" dirty="0" smtClean="0"/>
              <a:t> in nursing.</a:t>
            </a:r>
          </a:p>
          <a:p>
            <a:r>
              <a:rPr lang="en-US" dirty="0" smtClean="0"/>
              <a:t>Evaluates on the job performance and health problems.</a:t>
            </a:r>
          </a:p>
          <a:p>
            <a:r>
              <a:rPr lang="en-US" dirty="0" smtClean="0"/>
              <a:t>Random sample survey sent to 2,500 nurses in North Carolina.</a:t>
            </a:r>
          </a:p>
          <a:p>
            <a:r>
              <a:rPr lang="en-US" dirty="0" smtClean="0"/>
              <a:t>Known causes of </a:t>
            </a:r>
            <a:r>
              <a:rPr lang="en-US" dirty="0" err="1" smtClean="0"/>
              <a:t>presenteeism</a:t>
            </a:r>
            <a:r>
              <a:rPr lang="en-US" dirty="0" smtClean="0"/>
              <a:t> include musculoskeletal pain (71%)  and depression (18%).</a:t>
            </a:r>
          </a:p>
          <a:p>
            <a:r>
              <a:rPr lang="en-US" dirty="0" err="1" smtClean="0"/>
              <a:t>Presenteeism</a:t>
            </a:r>
            <a:r>
              <a:rPr lang="en-US" dirty="0" smtClean="0"/>
              <a:t> is associated with patient falls and medication errors.</a:t>
            </a:r>
          </a:p>
          <a:p>
            <a:r>
              <a:rPr lang="en-US" dirty="0" err="1" smtClean="0"/>
              <a:t>Presenteeism</a:t>
            </a:r>
            <a:r>
              <a:rPr lang="en-US" dirty="0" smtClean="0"/>
              <a:t> costs facilities from just under $2 billion to $13 billion annually. </a:t>
            </a:r>
            <a:endParaRPr lang="en-US" dirty="0"/>
          </a:p>
        </p:txBody>
      </p:sp>
    </p:spTree>
    <p:extLst>
      <p:ext uri="{BB962C8B-B14F-4D97-AF65-F5344CB8AC3E}">
        <p14:creationId xmlns:p14="http://schemas.microsoft.com/office/powerpoint/2010/main" val="3366077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Problem/Purpose</a:t>
            </a:r>
            <a:endParaRPr lang="en-US" dirty="0"/>
          </a:p>
        </p:txBody>
      </p:sp>
      <p:sp>
        <p:nvSpPr>
          <p:cNvPr id="3" name="Content Placeholder 2"/>
          <p:cNvSpPr>
            <a:spLocks noGrp="1"/>
          </p:cNvSpPr>
          <p:nvPr>
            <p:ph idx="1"/>
          </p:nvPr>
        </p:nvSpPr>
        <p:spPr/>
        <p:txBody>
          <a:bodyPr/>
          <a:lstStyle/>
          <a:p>
            <a:r>
              <a:rPr lang="en-US" dirty="0" smtClean="0"/>
              <a:t>Problem: </a:t>
            </a:r>
          </a:p>
          <a:p>
            <a:pPr lvl="1"/>
            <a:r>
              <a:rPr lang="en-US" dirty="0" smtClean="0"/>
              <a:t>Not clearly defined</a:t>
            </a:r>
          </a:p>
          <a:p>
            <a:pPr lvl="1"/>
            <a:r>
              <a:rPr lang="en-US" dirty="0" smtClean="0"/>
              <a:t>Empirical data suggests nurses remain on the job even when they are ill resulting in poor quality care.</a:t>
            </a:r>
          </a:p>
          <a:p>
            <a:pPr lvl="1"/>
            <a:r>
              <a:rPr lang="en-US" dirty="0" err="1" smtClean="0"/>
              <a:t>Presenteeism</a:t>
            </a:r>
            <a:r>
              <a:rPr lang="en-US" dirty="0" smtClean="0"/>
              <a:t> is causing higher rates of fall and medication errors resulting in high costs to facilities.</a:t>
            </a:r>
          </a:p>
          <a:p>
            <a:pPr marL="411480" lvl="1" indent="0">
              <a:buNone/>
            </a:pPr>
            <a:endParaRPr lang="en-US" dirty="0" smtClean="0"/>
          </a:p>
          <a:p>
            <a:r>
              <a:rPr lang="en-US" dirty="0" smtClean="0"/>
              <a:t>Purpose:</a:t>
            </a:r>
          </a:p>
          <a:p>
            <a:pPr lvl="1"/>
            <a:r>
              <a:rPr lang="en-US" dirty="0" smtClean="0"/>
              <a:t>To identify health problems that relate to </a:t>
            </a:r>
            <a:r>
              <a:rPr lang="en-US" dirty="0" err="1" smtClean="0"/>
              <a:t>presenteeism</a:t>
            </a:r>
            <a:r>
              <a:rPr lang="en-US" dirty="0"/>
              <a:t> </a:t>
            </a:r>
            <a:r>
              <a:rPr lang="en-US" dirty="0" smtClean="0"/>
              <a:t>and  determine if these problems affect patient care.</a:t>
            </a:r>
          </a:p>
          <a:p>
            <a:pPr marL="411480" lvl="1" indent="0">
              <a:buNone/>
            </a:pPr>
            <a:endParaRPr lang="en-US" dirty="0" smtClean="0"/>
          </a:p>
          <a:p>
            <a:r>
              <a:rPr lang="en-US" dirty="0"/>
              <a:t>Important to nursing: </a:t>
            </a:r>
            <a:endParaRPr lang="en-US" dirty="0" smtClean="0"/>
          </a:p>
          <a:p>
            <a:pPr lvl="1"/>
            <a:r>
              <a:rPr lang="en-US" dirty="0" smtClean="0"/>
              <a:t>Healthy nurses improve patient care and safety.</a:t>
            </a:r>
          </a:p>
          <a:p>
            <a:pPr lvl="1"/>
            <a:endParaRPr lang="en-US" dirty="0"/>
          </a:p>
          <a:p>
            <a:pPr marL="411480" lvl="1" indent="0">
              <a:buNone/>
            </a:pPr>
            <a:endParaRPr lang="en-US" dirty="0"/>
          </a:p>
          <a:p>
            <a:pPr marL="411480" lvl="1" indent="0">
              <a:buNone/>
            </a:pPr>
            <a:endParaRPr lang="en-US" dirty="0"/>
          </a:p>
          <a:p>
            <a:pPr marL="411480" lvl="1" indent="0">
              <a:buNone/>
            </a:pPr>
            <a:endParaRPr lang="en-US" dirty="0" smtClean="0"/>
          </a:p>
        </p:txBody>
      </p:sp>
    </p:spTree>
    <p:extLst>
      <p:ext uri="{BB962C8B-B14F-4D97-AF65-F5344CB8AC3E}">
        <p14:creationId xmlns:p14="http://schemas.microsoft.com/office/powerpoint/2010/main" val="4030463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was based on the theory that patient care is affected by a nurses health status.</a:t>
            </a:r>
          </a:p>
          <a:p>
            <a:r>
              <a:rPr lang="en-US" dirty="0" smtClean="0"/>
              <a:t>Not clearly stated.</a:t>
            </a:r>
          </a:p>
          <a:p>
            <a:r>
              <a:rPr lang="en-US" dirty="0" smtClean="0"/>
              <a:t>Concepts and relationships not clearly identified.</a:t>
            </a:r>
          </a:p>
          <a:p>
            <a:r>
              <a:rPr lang="en-US" dirty="0" smtClean="0"/>
              <a:t>Implied concepts and relationships is that nurses are suffering from musculoskeletal pain and depression which is contributing to poor quality patient care including falls and medication errors which are increasing costs </a:t>
            </a:r>
            <a:r>
              <a:rPr lang="en-US" smtClean="0"/>
              <a:t>for facilities. </a:t>
            </a:r>
          </a:p>
          <a:p>
            <a:pPr marL="114300" indent="0">
              <a:buNone/>
            </a:pPr>
            <a:endParaRPr lang="en-US" dirty="0" smtClean="0"/>
          </a:p>
          <a:p>
            <a:endParaRPr lang="en-US" dirty="0" smtClean="0"/>
          </a:p>
          <a:p>
            <a:endParaRPr lang="en-US" dirty="0" smtClean="0"/>
          </a:p>
        </p:txBody>
      </p:sp>
    </p:spTree>
    <p:extLst>
      <p:ext uri="{BB962C8B-B14F-4D97-AF65-F5344CB8AC3E}">
        <p14:creationId xmlns:p14="http://schemas.microsoft.com/office/powerpoint/2010/main" val="695824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Review of Literature</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578722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Research Question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81091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Variables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87965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Design</a:t>
            </a:r>
            <a:endParaRPr lang="en-US" dirty="0"/>
          </a:p>
        </p:txBody>
      </p:sp>
      <p:sp>
        <p:nvSpPr>
          <p:cNvPr id="3" name="Content Placeholder 2"/>
          <p:cNvSpPr>
            <a:spLocks noGrp="1"/>
          </p:cNvSpPr>
          <p:nvPr>
            <p:ph idx="1"/>
          </p:nvPr>
        </p:nvSpPr>
        <p:spPr/>
        <p:txBody>
          <a:bodyPr>
            <a:normAutofit/>
          </a:bodyPr>
          <a:lstStyle/>
          <a:p>
            <a:r>
              <a:rPr lang="en-US" sz="2800" dirty="0" smtClean="0"/>
              <a:t>The design for the study is a cross-sectional, correlational design. </a:t>
            </a:r>
          </a:p>
          <a:p>
            <a:pPr lvl="1"/>
            <a:r>
              <a:rPr lang="en-US" sz="2600" dirty="0" smtClean="0"/>
              <a:t>Cross-Sectional: All data was collected at one time</a:t>
            </a:r>
          </a:p>
          <a:p>
            <a:pPr lvl="1"/>
            <a:r>
              <a:rPr lang="en-US" sz="2600" dirty="0" smtClean="0"/>
              <a:t>Correlational: Link variables together</a:t>
            </a:r>
          </a:p>
          <a:p>
            <a:r>
              <a:rPr lang="en-US" sz="2800" dirty="0" smtClean="0"/>
              <a:t>The design was appropriate for the research problem as it aimed to link the effects of depression and musculoskeletal pain in RN’s to their productivity at work, quality of care, and the associated costs. </a:t>
            </a:r>
          </a:p>
        </p:txBody>
      </p:sp>
    </p:spTree>
    <p:extLst>
      <p:ext uri="{BB962C8B-B14F-4D97-AF65-F5344CB8AC3E}">
        <p14:creationId xmlns:p14="http://schemas.microsoft.com/office/powerpoint/2010/main" val="1238005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a:t>
            </a:r>
            <a:endParaRPr lang="en-US" dirty="0"/>
          </a:p>
        </p:txBody>
      </p:sp>
      <p:sp>
        <p:nvSpPr>
          <p:cNvPr id="3" name="Content Placeholder 2"/>
          <p:cNvSpPr>
            <a:spLocks noGrp="1"/>
          </p:cNvSpPr>
          <p:nvPr>
            <p:ph idx="1"/>
          </p:nvPr>
        </p:nvSpPr>
        <p:spPr>
          <a:xfrm>
            <a:off x="457200" y="1409171"/>
            <a:ext cx="7620000" cy="4800600"/>
          </a:xfrm>
        </p:spPr>
        <p:txBody>
          <a:bodyPr>
            <a:noAutofit/>
          </a:bodyPr>
          <a:lstStyle/>
          <a:p>
            <a:r>
              <a:rPr lang="en-US" sz="2400" dirty="0" smtClean="0"/>
              <a:t>The North Carolina Board of Nursing randomly picked 2500 nurses working in hospital settings in North Carolina for the sample of this study. </a:t>
            </a:r>
          </a:p>
          <a:p>
            <a:r>
              <a:rPr lang="en-US" sz="2400" dirty="0" smtClean="0"/>
              <a:t>After obtaining approval from the institutional review board at the University of North Carolina at Greensboro, 2500 surveys were mailed out to the random sample. </a:t>
            </a:r>
          </a:p>
          <a:p>
            <a:r>
              <a:rPr lang="en-US" sz="2400" dirty="0" smtClean="0"/>
              <a:t>Of the 2500 surveys mailed, 1171 participants consented and returned their survey to be included in the study. </a:t>
            </a:r>
          </a:p>
          <a:p>
            <a:r>
              <a:rPr lang="en-US" sz="2400" dirty="0" smtClean="0"/>
              <a:t>This sample size of 1171 is appropriate because it was determined by a power analysis that a sample size of just 200 would ensure at least 80% accuracy. </a:t>
            </a:r>
            <a:endParaRPr lang="en-US" sz="2400" dirty="0"/>
          </a:p>
        </p:txBody>
      </p:sp>
    </p:spTree>
    <p:extLst>
      <p:ext uri="{BB962C8B-B14F-4D97-AF65-F5344CB8AC3E}">
        <p14:creationId xmlns:p14="http://schemas.microsoft.com/office/powerpoint/2010/main" val="11605256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349</TotalTime>
  <Words>1017</Words>
  <Application>Microsoft Office PowerPoint</Application>
  <PresentationFormat>On-screen Show (4:3)</PresentationFormat>
  <Paragraphs>79</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Nurses’ Presenteeism and  Its Effects on Self-Reported Quality of Care and Costs</vt:lpstr>
      <vt:lpstr>Summary</vt:lpstr>
      <vt:lpstr>Problem/Purpose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Overall Evaluation of Research</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Debbie</cp:lastModifiedBy>
  <cp:revision>26</cp:revision>
  <dcterms:created xsi:type="dcterms:W3CDTF">2012-07-01T18:36:56Z</dcterms:created>
  <dcterms:modified xsi:type="dcterms:W3CDTF">2012-07-05T17:34:51Z</dcterms:modified>
</cp:coreProperties>
</file>