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5" d="100"/>
          <a:sy n="75" d="100"/>
        </p:scale>
        <p:origin x="-1744"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7/1/12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7/1/12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7/1/12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7/1/12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7/1/12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7/1/12</a:t>
            </a:fld>
            <a:endParaRPr lang="en-US"/>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7/1/12</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pPr algn="ctr" eaLnBrk="1" latinLnBrk="0" hangingPunct="1"/>
            <a:fld id="{2C6B1FF6-39B9-40F5-8B67-33C6354A3D4F}" type="slidenum">
              <a:rPr kumimoji="0" lang="en-US" smtClean="0"/>
              <a:pPr algn="ctr" eaLnBrk="1" latinLnBrk="0" hangingPunct="1"/>
              <a:t>‹#›</a:t>
            </a:fld>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7/1/12</a:t>
            </a:fld>
            <a:endParaRPr lang="en-US"/>
          </a:p>
        </p:txBody>
      </p:sp>
      <p:sp>
        <p:nvSpPr>
          <p:cNvPr id="4" name="Footer Placeholder 3"/>
          <p:cNvSpPr>
            <a:spLocks noGrp="1"/>
          </p:cNvSpPr>
          <p:nvPr>
            <p:ph type="ftr" sz="quarter" idx="11"/>
          </p:nvPr>
        </p:nvSpPr>
        <p:spPr/>
        <p:txBody>
          <a:bodyPr/>
          <a:lstStyle/>
          <a:p>
            <a:endParaRPr kumimoji="0" lang="en-US" dirty="0"/>
          </a:p>
        </p:txBody>
      </p:sp>
      <p:sp>
        <p:nvSpPr>
          <p:cNvPr id="5" name="Slide Number Placeholder 4"/>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7/1/12</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rgbClr val="FFFFFF"/>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7/1/12</a:t>
            </a:fld>
            <a:endParaRPr lang="en-US"/>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7/1/12</a:t>
            </a:fld>
            <a:endParaRPr lang="en-US" dirty="0"/>
          </a:p>
        </p:txBody>
      </p:sp>
      <p:sp>
        <p:nvSpPr>
          <p:cNvPr id="9" name="Slide Number Placeholder 8"/>
          <p:cNvSpPr>
            <a:spLocks noGrp="1"/>
          </p:cNvSpPr>
          <p:nvPr>
            <p:ph type="sldNum" sz="quarter" idx="11"/>
          </p:nvPr>
        </p:nvSpPr>
        <p:spPr/>
        <p:txBody>
          <a:bodyPr/>
          <a:lstStyle/>
          <a:p>
            <a:fld id="{2C6B1FF6-39B9-40F5-8B67-33C6354A3D4F}" type="slidenum">
              <a:rPr kumimoji="0" lang="en-US" smtClean="0"/>
              <a:pPr eaLnBrk="1" latinLnBrk="0" hangingPunct="1"/>
              <a:t>‹#›</a:t>
            </a:fld>
            <a:endParaRPr kumimoji="0" lang="en-US" dirty="0"/>
          </a:p>
        </p:txBody>
      </p:sp>
      <p:sp>
        <p:nvSpPr>
          <p:cNvPr id="10" name="Footer Placeholder 9"/>
          <p:cNvSpPr>
            <a:spLocks noGrp="1"/>
          </p:cNvSpPr>
          <p:nvPr>
            <p:ph type="ftr" sz="quarter" idx="12"/>
          </p:nvPr>
        </p:nvSpPr>
        <p:spPr/>
        <p:txBody>
          <a:bodyPr/>
          <a:lstStyle/>
          <a:p>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pPr algn="ctr" eaLnBrk="1" latinLnBrk="0" hangingPunct="1"/>
            <a:fld id="{2C6B1FF6-39B9-40F5-8B67-33C6354A3D4F}" type="slidenum">
              <a:rPr kumimoji="0" lang="en-US" smtClean="0"/>
              <a:pPr algn="ctr" eaLnBrk="1" latinLnBrk="0" hangingPunct="1"/>
              <a:t>‹#›</a:t>
            </a:fld>
            <a:endParaRPr kumimoji="0" lang="en-US" sz="1600" dirty="0">
              <a:solidFill>
                <a:schemeClr val="accent3">
                  <a:shade val="75000"/>
                </a:schemeClr>
              </a:solidFill>
            </a:endParaRP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pPr algn="l" eaLnBrk="1" latinLnBrk="0" hangingPunct="1"/>
            <a:endParaRPr kumimoji="0" lang="en-US" dirty="0">
              <a:solidFill>
                <a:srgbClr val="FFFFFF"/>
              </a:solidFill>
            </a:endParaRP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pPr algn="r" eaLnBrk="1" latinLnBrk="0" hangingPunct="1"/>
            <a:fld id="{9D21D778-B565-4D7E-94D7-64010A445B68}" type="datetimeFigureOut">
              <a:rPr lang="en-US" smtClean="0"/>
              <a:pPr algn="r" eaLnBrk="1" latinLnBrk="0" hangingPunct="1"/>
              <a:t>7/1/12</a:t>
            </a:fld>
            <a:endParaRPr lang="en-US" sz="1400"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338667" y="881372"/>
            <a:ext cx="7941733" cy="2226887"/>
          </a:xfrm>
        </p:spPr>
        <p:txBody>
          <a:bodyPr>
            <a:noAutofit/>
          </a:bodyPr>
          <a:lstStyle/>
          <a:p>
            <a:pPr algn="ctr">
              <a:lnSpc>
                <a:spcPct val="140000"/>
              </a:lnSpc>
            </a:pPr>
            <a:r>
              <a:rPr lang="en-US" sz="4000" b="1" spc="-150" dirty="0" smtClean="0"/>
              <a:t>Nurses’ </a:t>
            </a:r>
            <a:r>
              <a:rPr lang="en-US" sz="4000" b="1" spc="-150" dirty="0" err="1" smtClean="0"/>
              <a:t>Presenteeism</a:t>
            </a:r>
            <a:r>
              <a:rPr lang="en-US" sz="4000" b="1" spc="-150" dirty="0" smtClean="0"/>
              <a:t> and </a:t>
            </a:r>
            <a:br>
              <a:rPr lang="en-US" sz="4000" b="1" spc="-150" dirty="0" smtClean="0"/>
            </a:br>
            <a:r>
              <a:rPr lang="en-US" sz="4000" b="1" spc="-150" dirty="0" smtClean="0"/>
              <a:t>Its Effects on Self-Reported Quality of Care and Costs</a:t>
            </a:r>
            <a:endParaRPr lang="en-US" sz="4000" b="1" spc="-150" dirty="0"/>
          </a:p>
        </p:txBody>
      </p:sp>
      <p:sp>
        <p:nvSpPr>
          <p:cNvPr id="2" name="Subtitle 1"/>
          <p:cNvSpPr>
            <a:spLocks noGrp="1"/>
          </p:cNvSpPr>
          <p:nvPr>
            <p:ph type="subTitle" idx="1"/>
          </p:nvPr>
        </p:nvSpPr>
        <p:spPr>
          <a:xfrm>
            <a:off x="1100667" y="5063066"/>
            <a:ext cx="6400800" cy="1261533"/>
          </a:xfrm>
        </p:spPr>
        <p:txBody>
          <a:bodyPr/>
          <a:lstStyle/>
          <a:p>
            <a:pPr algn="ctr"/>
            <a:r>
              <a:rPr lang="en-US" spc="300" dirty="0" smtClean="0">
                <a:solidFill>
                  <a:schemeClr val="accent2">
                    <a:lumMod val="50000"/>
                  </a:schemeClr>
                </a:solidFill>
              </a:rPr>
              <a:t>N302- Nursing Research</a:t>
            </a:r>
          </a:p>
          <a:p>
            <a:pPr algn="ctr"/>
            <a:r>
              <a:rPr lang="en-US" spc="300" dirty="0" smtClean="0">
                <a:solidFill>
                  <a:schemeClr val="accent2">
                    <a:lumMod val="50000"/>
                  </a:schemeClr>
                </a:solidFill>
              </a:rPr>
              <a:t>07/22/12</a:t>
            </a:r>
          </a:p>
          <a:p>
            <a:pPr algn="ctr"/>
            <a:r>
              <a:rPr lang="en-US" spc="300" dirty="0" err="1" smtClean="0">
                <a:solidFill>
                  <a:schemeClr val="accent2">
                    <a:lumMod val="50000"/>
                  </a:schemeClr>
                </a:solidFill>
              </a:rPr>
              <a:t>Abbi</a:t>
            </a:r>
            <a:r>
              <a:rPr lang="en-US" spc="300" dirty="0" smtClean="0">
                <a:solidFill>
                  <a:schemeClr val="accent2">
                    <a:lumMod val="50000"/>
                  </a:schemeClr>
                </a:solidFill>
              </a:rPr>
              <a:t> P, Brittanie L, </a:t>
            </a:r>
            <a:r>
              <a:rPr lang="en-US" spc="300" dirty="0">
                <a:solidFill>
                  <a:schemeClr val="accent2">
                    <a:lumMod val="50000"/>
                  </a:schemeClr>
                </a:solidFill>
              </a:rPr>
              <a:t>C</a:t>
            </a:r>
            <a:r>
              <a:rPr lang="en-US" spc="300" dirty="0" smtClean="0">
                <a:solidFill>
                  <a:schemeClr val="accent2">
                    <a:lumMod val="50000"/>
                  </a:schemeClr>
                </a:solidFill>
              </a:rPr>
              <a:t>assie </a:t>
            </a:r>
            <a:r>
              <a:rPr lang="en-US" spc="300" dirty="0">
                <a:solidFill>
                  <a:schemeClr val="accent2">
                    <a:lumMod val="50000"/>
                  </a:schemeClr>
                </a:solidFill>
              </a:rPr>
              <a:t>B</a:t>
            </a:r>
            <a:r>
              <a:rPr lang="en-US" spc="300" dirty="0" smtClean="0">
                <a:solidFill>
                  <a:schemeClr val="accent2">
                    <a:lumMod val="50000"/>
                  </a:schemeClr>
                </a:solidFill>
              </a:rPr>
              <a:t>, &amp; </a:t>
            </a:r>
            <a:r>
              <a:rPr lang="en-US" spc="300" dirty="0">
                <a:solidFill>
                  <a:schemeClr val="accent2">
                    <a:lumMod val="50000"/>
                  </a:schemeClr>
                </a:solidFill>
              </a:rPr>
              <a:t>D</a:t>
            </a:r>
            <a:r>
              <a:rPr lang="en-US" spc="300" dirty="0" smtClean="0">
                <a:solidFill>
                  <a:schemeClr val="accent2">
                    <a:lumMod val="50000"/>
                  </a:schemeClr>
                </a:solidFill>
              </a:rPr>
              <a:t>ebra </a:t>
            </a:r>
            <a:r>
              <a:rPr lang="en-US" spc="300" dirty="0">
                <a:solidFill>
                  <a:schemeClr val="accent2">
                    <a:lumMod val="50000"/>
                  </a:schemeClr>
                </a:solidFill>
              </a:rPr>
              <a:t>D</a:t>
            </a:r>
          </a:p>
        </p:txBody>
      </p:sp>
      <p:sp>
        <p:nvSpPr>
          <p:cNvPr id="4" name="TextBox 3"/>
          <p:cNvSpPr txBox="1"/>
          <p:nvPr/>
        </p:nvSpPr>
        <p:spPr>
          <a:xfrm>
            <a:off x="0" y="3569923"/>
            <a:ext cx="8593666" cy="461665"/>
          </a:xfrm>
          <a:prstGeom prst="rect">
            <a:avLst/>
          </a:prstGeom>
          <a:noFill/>
        </p:spPr>
        <p:txBody>
          <a:bodyPr wrap="square" rtlCol="0">
            <a:spAutoFit/>
          </a:bodyPr>
          <a:lstStyle/>
          <a:p>
            <a:pPr algn="ctr"/>
            <a:r>
              <a:rPr lang="en-US" sz="2400" spc="-150" dirty="0" smtClean="0">
                <a:solidFill>
                  <a:schemeClr val="accent6">
                    <a:lumMod val="50000"/>
                  </a:schemeClr>
                </a:solidFill>
              </a:rPr>
              <a:t>By: Susan A. </a:t>
            </a:r>
            <a:r>
              <a:rPr lang="en-US" sz="2400" spc="-150" dirty="0" err="1" smtClean="0">
                <a:solidFill>
                  <a:schemeClr val="accent6">
                    <a:lumMod val="50000"/>
                  </a:schemeClr>
                </a:solidFill>
              </a:rPr>
              <a:t>Letvak</a:t>
            </a:r>
            <a:r>
              <a:rPr lang="en-US" sz="2400" spc="-150" dirty="0" smtClean="0">
                <a:solidFill>
                  <a:schemeClr val="accent6">
                    <a:lumMod val="50000"/>
                  </a:schemeClr>
                </a:solidFill>
              </a:rPr>
              <a:t>, Christopher J. </a:t>
            </a:r>
            <a:r>
              <a:rPr lang="en-US" sz="2400" spc="-150" dirty="0" err="1" smtClean="0">
                <a:solidFill>
                  <a:schemeClr val="accent6">
                    <a:lumMod val="50000"/>
                  </a:schemeClr>
                </a:solidFill>
              </a:rPr>
              <a:t>Ruhm</a:t>
            </a:r>
            <a:r>
              <a:rPr lang="en-US" sz="2400" spc="-150" dirty="0" smtClean="0">
                <a:solidFill>
                  <a:schemeClr val="accent6">
                    <a:lumMod val="50000"/>
                  </a:schemeClr>
                </a:solidFill>
              </a:rPr>
              <a:t>,  Sat N. Gupta</a:t>
            </a:r>
            <a:endParaRPr lang="en-US" sz="2400" spc="-150" dirty="0">
              <a:solidFill>
                <a:schemeClr val="accent6">
                  <a:lumMod val="50000"/>
                </a:schemeClr>
              </a:solidFill>
            </a:endParaRPr>
          </a:p>
        </p:txBody>
      </p:sp>
      <p:cxnSp>
        <p:nvCxnSpPr>
          <p:cNvPr id="11" name="Straight Connector 10"/>
          <p:cNvCxnSpPr/>
          <p:nvPr/>
        </p:nvCxnSpPr>
        <p:spPr>
          <a:xfrm flipH="1">
            <a:off x="0" y="4932678"/>
            <a:ext cx="8468022" cy="0"/>
          </a:xfrm>
          <a:prstGeom prst="line">
            <a:avLst/>
          </a:prstGeom>
          <a:ln w="76200" cmpd="sng">
            <a:solidFill>
              <a:srgbClr val="D16349"/>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0" y="4627878"/>
            <a:ext cx="8468022" cy="0"/>
          </a:xfrm>
          <a:prstGeom prst="line">
            <a:avLst/>
          </a:prstGeom>
          <a:ln w="76200" cmpd="sng">
            <a:solidFill>
              <a:srgbClr val="D16349"/>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185821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638"/>
            <a:ext cx="7620000" cy="1143000"/>
          </a:xfrm>
        </p:spPr>
        <p:txBody>
          <a:bodyPr/>
          <a:lstStyle/>
          <a:p>
            <a:pPr algn="ctr"/>
            <a:r>
              <a:rPr lang="en-US" dirty="0" smtClean="0"/>
              <a:t>Data Collection Methods</a:t>
            </a:r>
            <a:endParaRPr lang="en-US" dirty="0"/>
          </a:p>
        </p:txBody>
      </p:sp>
      <p:sp>
        <p:nvSpPr>
          <p:cNvPr id="3" name="Content Placeholder 2"/>
          <p:cNvSpPr>
            <a:spLocks noGrp="1"/>
          </p:cNvSpPr>
          <p:nvPr>
            <p:ph idx="1"/>
          </p:nvPr>
        </p:nvSpPr>
        <p:spPr>
          <a:xfrm>
            <a:off x="276585" y="2065867"/>
            <a:ext cx="8088482" cy="4334933"/>
          </a:xfrm>
        </p:spPr>
        <p:txBody>
          <a:bodyPr numCol="1">
            <a:normAutofit fontScale="77500" lnSpcReduction="20000"/>
          </a:bodyPr>
          <a:lstStyle/>
          <a:p>
            <a:r>
              <a:rPr lang="en-US" sz="2300" b="1" u="sng" dirty="0" smtClean="0"/>
              <a:t>Individual and Workplace Characteristics</a:t>
            </a:r>
          </a:p>
          <a:p>
            <a:pPr lvl="1"/>
            <a:r>
              <a:rPr lang="en-US" sz="2300" dirty="0" smtClean="0"/>
              <a:t>Age, sex, marital status, height and weight, years worked as an RN, hours worked per day, work shift, and unit worked on among others.</a:t>
            </a:r>
          </a:p>
          <a:p>
            <a:r>
              <a:rPr lang="en-US" sz="2300" b="1" u="sng" dirty="0" smtClean="0"/>
              <a:t>Musculoskeletal Pain</a:t>
            </a:r>
          </a:p>
          <a:p>
            <a:pPr lvl="1"/>
            <a:r>
              <a:rPr lang="en-US" sz="2300" dirty="0" smtClean="0"/>
              <a:t>On a scale from 0 to 10 rate level of pain. This scale has been found to have test-retest reliability correlations. </a:t>
            </a:r>
          </a:p>
          <a:p>
            <a:r>
              <a:rPr lang="en-US" sz="2300" b="1" u="sng" dirty="0" smtClean="0"/>
              <a:t>Depression</a:t>
            </a:r>
          </a:p>
          <a:p>
            <a:pPr lvl="1"/>
            <a:r>
              <a:rPr lang="en-US" sz="2300" dirty="0" smtClean="0"/>
              <a:t>Measured by the Patient Health Questionnaire. It is a nine-item, depression assessment tool used in primary care. </a:t>
            </a:r>
          </a:p>
          <a:p>
            <a:r>
              <a:rPr lang="en-US" sz="2300" b="1" u="sng" dirty="0" err="1" smtClean="0"/>
              <a:t>Presenteeism</a:t>
            </a:r>
            <a:endParaRPr lang="en-US" sz="2300" b="1" u="sng" dirty="0" smtClean="0"/>
          </a:p>
          <a:p>
            <a:pPr lvl="1"/>
            <a:r>
              <a:rPr lang="en-US" sz="2300" dirty="0" smtClean="0"/>
              <a:t>Measured by the Work Productivity and Activity Impairment Questionnaire: General Health (WPAI-GH). Specifically, participants answered, “How much did your physical or emotional health problems affect your productivity while you were working?”. </a:t>
            </a:r>
          </a:p>
          <a:p>
            <a:r>
              <a:rPr lang="en-US" sz="2300" b="1" u="sng" dirty="0" smtClean="0"/>
              <a:t>Perceived Quality of Care </a:t>
            </a:r>
          </a:p>
          <a:p>
            <a:pPr lvl="1"/>
            <a:r>
              <a:rPr lang="en-US" sz="2300" dirty="0" smtClean="0"/>
              <a:t>Measured with self-reported care on a scale of 0 to 10. Was also measured by the number of patient falls and the number of medication errors. </a:t>
            </a:r>
            <a:endParaRPr lang="en-US" sz="2300" dirty="0"/>
          </a:p>
        </p:txBody>
      </p:sp>
      <p:sp>
        <p:nvSpPr>
          <p:cNvPr id="4" name="TextBox 3"/>
          <p:cNvSpPr txBox="1"/>
          <p:nvPr/>
        </p:nvSpPr>
        <p:spPr>
          <a:xfrm rot="10800000" flipV="1">
            <a:off x="276586" y="1204092"/>
            <a:ext cx="7800614" cy="707886"/>
          </a:xfrm>
          <a:prstGeom prst="rect">
            <a:avLst/>
          </a:prstGeom>
          <a:noFill/>
        </p:spPr>
        <p:txBody>
          <a:bodyPr wrap="square" rtlCol="0">
            <a:spAutoFit/>
          </a:bodyPr>
          <a:lstStyle/>
          <a:p>
            <a:r>
              <a:rPr lang="en-US" sz="2000" dirty="0"/>
              <a:t>The data for this study was collected through a survey that was mailed out to the participants. </a:t>
            </a:r>
            <a:r>
              <a:rPr lang="en-US" sz="2000" dirty="0" smtClean="0"/>
              <a:t>The </a:t>
            </a:r>
            <a:r>
              <a:rPr lang="en-US" sz="2000" dirty="0"/>
              <a:t>survey addressed </a:t>
            </a:r>
            <a:r>
              <a:rPr lang="en-US" sz="2000" dirty="0" smtClean="0"/>
              <a:t>these topics </a:t>
            </a:r>
            <a:r>
              <a:rPr lang="en-US" sz="2000" dirty="0"/>
              <a:t>of interest:</a:t>
            </a:r>
          </a:p>
        </p:txBody>
      </p:sp>
    </p:spTree>
    <p:extLst>
      <p:ext uri="{BB962C8B-B14F-4D97-AF65-F5344CB8AC3E}">
        <p14:creationId xmlns:p14="http://schemas.microsoft.com/office/powerpoint/2010/main" val="39096348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Data Analysis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864926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Results and Conclusions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5371540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Overall Evaluation of Research</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2567248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a:t>
            </a:r>
            <a:endParaRPr lang="en-US" dirty="0"/>
          </a:p>
        </p:txBody>
      </p:sp>
      <p:sp>
        <p:nvSpPr>
          <p:cNvPr id="3" name="Content Placeholder 2"/>
          <p:cNvSpPr>
            <a:spLocks noGrp="1"/>
          </p:cNvSpPr>
          <p:nvPr>
            <p:ph idx="1"/>
          </p:nvPr>
        </p:nvSpPr>
        <p:spPr/>
        <p:txBody>
          <a:bodyPr/>
          <a:lstStyle/>
          <a:p>
            <a:r>
              <a:rPr lang="en-US" dirty="0" err="1"/>
              <a:t>Letvak</a:t>
            </a:r>
            <a:r>
              <a:rPr lang="en-US" dirty="0"/>
              <a:t>, S. A., </a:t>
            </a:r>
            <a:r>
              <a:rPr lang="en-US" dirty="0" err="1"/>
              <a:t>Ruhm</a:t>
            </a:r>
            <a:r>
              <a:rPr lang="en-US" dirty="0"/>
              <a:t>, C. J., &amp; Gupta, S. N. (2012). Nurses’ 	</a:t>
            </a:r>
            <a:r>
              <a:rPr lang="en-US" dirty="0" err="1"/>
              <a:t>presenteeism</a:t>
            </a:r>
            <a:r>
              <a:rPr lang="en-US" dirty="0"/>
              <a:t> and its effects on self-reported quality of 	care and costs. </a:t>
            </a:r>
            <a:r>
              <a:rPr lang="en-US" i="1" dirty="0"/>
              <a:t>American Journal of Nursing, 112</a:t>
            </a:r>
            <a:r>
              <a:rPr lang="en-US" dirty="0"/>
              <a:t>(2), 	30-38. doi:10.1097/01.NAJ.0000411176.15696.</a:t>
            </a:r>
            <a:r>
              <a:rPr lang="en-US" dirty="0" smtClean="0"/>
              <a:t>f9</a:t>
            </a:r>
          </a:p>
          <a:p>
            <a:r>
              <a:rPr lang="en-US" dirty="0" smtClean="0"/>
              <a:t>Rebar</a:t>
            </a:r>
            <a:r>
              <a:rPr lang="en-US" dirty="0"/>
              <a:t>, C. R., </a:t>
            </a:r>
            <a:r>
              <a:rPr lang="en-US" dirty="0" err="1"/>
              <a:t>Gersch</a:t>
            </a:r>
            <a:r>
              <a:rPr lang="en-US" dirty="0"/>
              <a:t>, C. J., </a:t>
            </a:r>
            <a:r>
              <a:rPr lang="en-US" dirty="0" err="1"/>
              <a:t>Macnee</a:t>
            </a:r>
            <a:r>
              <a:rPr lang="en-US" dirty="0"/>
              <a:t>, C. L., &amp; McCabe, S. (2011). </a:t>
            </a:r>
            <a:r>
              <a:rPr lang="en-US" dirty="0" smtClean="0"/>
              <a:t>	</a:t>
            </a:r>
            <a:r>
              <a:rPr lang="en-US" i="1" dirty="0" smtClean="0"/>
              <a:t>Understanding nursing</a:t>
            </a:r>
            <a:r>
              <a:rPr lang="en-US" dirty="0"/>
              <a:t> </a:t>
            </a:r>
            <a:r>
              <a:rPr lang="en-US" i="1" dirty="0" smtClean="0"/>
              <a:t>research</a:t>
            </a:r>
            <a:r>
              <a:rPr lang="en-US" i="1" dirty="0"/>
              <a:t>: Using research in </a:t>
            </a:r>
            <a:r>
              <a:rPr lang="en-US" i="1" dirty="0" smtClean="0"/>
              <a:t>	evidence</a:t>
            </a:r>
            <a:r>
              <a:rPr lang="en-US" i="1" dirty="0"/>
              <a:t>-based practice</a:t>
            </a:r>
            <a:r>
              <a:rPr lang="en-US" dirty="0"/>
              <a:t> (3</a:t>
            </a:r>
            <a:r>
              <a:rPr lang="en-US" baseline="30000" dirty="0"/>
              <a:t>rd</a:t>
            </a:r>
            <a:r>
              <a:rPr lang="en-US" dirty="0"/>
              <a:t>  ed.). Philadelphia: </a:t>
            </a:r>
            <a:r>
              <a:rPr lang="en-US" dirty="0" smtClean="0"/>
              <a:t>	Lippincott</a:t>
            </a:r>
            <a:r>
              <a:rPr lang="en-US" dirty="0"/>
              <a:t>, Williams &amp; Wilkins</a:t>
            </a:r>
            <a:r>
              <a:rPr lang="en-US" dirty="0" smtClean="0"/>
              <a:t>.</a:t>
            </a:r>
          </a:p>
          <a:p>
            <a:endParaRPr lang="en-US" dirty="0" smtClean="0"/>
          </a:p>
        </p:txBody>
      </p:sp>
    </p:spTree>
    <p:extLst>
      <p:ext uri="{BB962C8B-B14F-4D97-AF65-F5344CB8AC3E}">
        <p14:creationId xmlns:p14="http://schemas.microsoft.com/office/powerpoint/2010/main" val="492429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Summary</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366077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Purpose</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4030463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Conceptual Framework</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695824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Review of Literature</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5787220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Research Question</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481091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Variables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887965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Design</a:t>
            </a:r>
            <a:endParaRPr lang="en-US" dirty="0"/>
          </a:p>
        </p:txBody>
      </p:sp>
      <p:sp>
        <p:nvSpPr>
          <p:cNvPr id="3" name="Content Placeholder 2"/>
          <p:cNvSpPr>
            <a:spLocks noGrp="1"/>
          </p:cNvSpPr>
          <p:nvPr>
            <p:ph idx="1"/>
          </p:nvPr>
        </p:nvSpPr>
        <p:spPr/>
        <p:txBody>
          <a:bodyPr>
            <a:normAutofit/>
          </a:bodyPr>
          <a:lstStyle/>
          <a:p>
            <a:r>
              <a:rPr lang="en-US" sz="2800" dirty="0" smtClean="0"/>
              <a:t>The design for the study is a cross-sectional, correlational design. </a:t>
            </a:r>
          </a:p>
          <a:p>
            <a:pPr lvl="1"/>
            <a:r>
              <a:rPr lang="en-US" sz="2600" dirty="0" smtClean="0"/>
              <a:t>Cross-Sectional: All data was collected at one time</a:t>
            </a:r>
          </a:p>
          <a:p>
            <a:pPr lvl="1"/>
            <a:r>
              <a:rPr lang="en-US" sz="2600" dirty="0" smtClean="0"/>
              <a:t>Correlational: Link variables together</a:t>
            </a:r>
          </a:p>
          <a:p>
            <a:r>
              <a:rPr lang="en-US" sz="2800" dirty="0" smtClean="0"/>
              <a:t>The design was appropriate for the research problem as it aimed to link the effects of depression and musculoskeletal pain in RN’s to their productivity at work, quality of care, and the associated costs. </a:t>
            </a:r>
          </a:p>
        </p:txBody>
      </p:sp>
    </p:spTree>
    <p:extLst>
      <p:ext uri="{BB962C8B-B14F-4D97-AF65-F5344CB8AC3E}">
        <p14:creationId xmlns:p14="http://schemas.microsoft.com/office/powerpoint/2010/main" val="12380057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Sample</a:t>
            </a:r>
            <a:endParaRPr lang="en-US" dirty="0"/>
          </a:p>
        </p:txBody>
      </p:sp>
      <p:sp>
        <p:nvSpPr>
          <p:cNvPr id="3" name="Content Placeholder 2"/>
          <p:cNvSpPr>
            <a:spLocks noGrp="1"/>
          </p:cNvSpPr>
          <p:nvPr>
            <p:ph idx="1"/>
          </p:nvPr>
        </p:nvSpPr>
        <p:spPr>
          <a:xfrm>
            <a:off x="457200" y="1409171"/>
            <a:ext cx="7620000" cy="4800600"/>
          </a:xfrm>
        </p:spPr>
        <p:txBody>
          <a:bodyPr>
            <a:noAutofit/>
          </a:bodyPr>
          <a:lstStyle/>
          <a:p>
            <a:r>
              <a:rPr lang="en-US" sz="2400" dirty="0" smtClean="0"/>
              <a:t>The North Carolina Board of Nursing randomly picked 2500 nurses working in hospital settings in North Carolina for the sample of this study. </a:t>
            </a:r>
          </a:p>
          <a:p>
            <a:r>
              <a:rPr lang="en-US" sz="2400" dirty="0" smtClean="0"/>
              <a:t>After obtaining approval from the institutional review board at the University of North Carolina at Greensboro, 2500 surveys were mailed out to the random sample. </a:t>
            </a:r>
          </a:p>
          <a:p>
            <a:r>
              <a:rPr lang="en-US" sz="2400" dirty="0" smtClean="0"/>
              <a:t>Of the 2500 surveys mailed, 1171 participants consented and returned their survey to be included in the study. </a:t>
            </a:r>
          </a:p>
          <a:p>
            <a:r>
              <a:rPr lang="en-US" sz="2400" dirty="0" smtClean="0"/>
              <a:t>This sample size of 1171 is appropriate because it was determined by a power analysis that a sample size of just 200 would ensure at least 80% accuracy. </a:t>
            </a:r>
            <a:endParaRPr lang="en-US" sz="2400" dirty="0"/>
          </a:p>
        </p:txBody>
      </p:sp>
    </p:spTree>
    <p:extLst>
      <p:ext uri="{BB962C8B-B14F-4D97-AF65-F5344CB8AC3E}">
        <p14:creationId xmlns:p14="http://schemas.microsoft.com/office/powerpoint/2010/main" val="11605256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153</TotalTime>
  <Words>451</Words>
  <Application>Microsoft Macintosh PowerPoint</Application>
  <PresentationFormat>On-screen Show (4:3)</PresentationFormat>
  <Paragraphs>39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Adjacency</vt:lpstr>
      <vt:lpstr>Nurses’ Presenteeism and  Its Effects on Self-Reported Quality of Care and Costs</vt:lpstr>
      <vt:lpstr>Summary</vt:lpstr>
      <vt:lpstr>Purpose</vt:lpstr>
      <vt:lpstr>Conceptual Framework</vt:lpstr>
      <vt:lpstr>Review of Literature</vt:lpstr>
      <vt:lpstr>Research Question</vt:lpstr>
      <vt:lpstr>Variables</vt:lpstr>
      <vt:lpstr>Design</vt:lpstr>
      <vt:lpstr>Sample</vt:lpstr>
      <vt:lpstr>Data Collection Methods</vt:lpstr>
      <vt:lpstr>Data Analysis</vt:lpstr>
      <vt:lpstr>Results and Conclusions</vt:lpstr>
      <vt:lpstr>Overall Evaluation of Research</vt:lpstr>
      <vt:lpstr>References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Nurses’ Presenteeism and Its Effects on Self-Reported  Quality of Care and Costs</dc:title>
  <dc:creator>Cassie Butcher</dc:creator>
  <cp:lastModifiedBy>Cassie Butcher</cp:lastModifiedBy>
  <cp:revision>13</cp:revision>
  <dcterms:created xsi:type="dcterms:W3CDTF">2012-07-01T18:36:56Z</dcterms:created>
  <dcterms:modified xsi:type="dcterms:W3CDTF">2012-07-01T21:10:09Z</dcterms:modified>
</cp:coreProperties>
</file>