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notesMasterIdLst>
    <p:notesMasterId r:id="rId25"/>
  </p:notesMasterIdLst>
  <p:handoutMasterIdLst>
    <p:handoutMasterId r:id="rId26"/>
  </p:handoutMasterIdLst>
  <p:sldIdLst>
    <p:sldId id="256" r:id="rId2"/>
    <p:sldId id="257" r:id="rId3"/>
    <p:sldId id="258" r:id="rId4"/>
    <p:sldId id="259" r:id="rId5"/>
    <p:sldId id="260" r:id="rId6"/>
    <p:sldId id="261" r:id="rId7"/>
    <p:sldId id="278" r:id="rId8"/>
    <p:sldId id="262" r:id="rId9"/>
    <p:sldId id="267" r:id="rId10"/>
    <p:sldId id="268" r:id="rId11"/>
    <p:sldId id="279" r:id="rId12"/>
    <p:sldId id="270" r:id="rId13"/>
    <p:sldId id="271" r:id="rId14"/>
    <p:sldId id="276" r:id="rId15"/>
    <p:sldId id="264" r:id="rId16"/>
    <p:sldId id="265" r:id="rId17"/>
    <p:sldId id="266" r:id="rId18"/>
    <p:sldId id="272" r:id="rId19"/>
    <p:sldId id="273" r:id="rId20"/>
    <p:sldId id="277" r:id="rId21"/>
    <p:sldId id="274" r:id="rId22"/>
    <p:sldId id="275" r:id="rId23"/>
    <p:sldId id="263" r:id="rId24"/>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charset="0"/>
        <a:ea typeface="+mn-ea"/>
        <a:cs typeface="Arial" charset="0"/>
      </a:defRPr>
    </a:lvl1pPr>
    <a:lvl2pPr marL="457200" algn="l" defTabSz="457200" rtl="0" fontAlgn="base">
      <a:spcBef>
        <a:spcPct val="0"/>
      </a:spcBef>
      <a:spcAft>
        <a:spcPct val="0"/>
      </a:spcAft>
      <a:defRPr kern="1200">
        <a:solidFill>
          <a:schemeClr val="tx1"/>
        </a:solidFill>
        <a:latin typeface="Arial" charset="0"/>
        <a:ea typeface="+mn-ea"/>
        <a:cs typeface="Arial" charset="0"/>
      </a:defRPr>
    </a:lvl2pPr>
    <a:lvl3pPr marL="914400" algn="l" defTabSz="457200" rtl="0" fontAlgn="base">
      <a:spcBef>
        <a:spcPct val="0"/>
      </a:spcBef>
      <a:spcAft>
        <a:spcPct val="0"/>
      </a:spcAft>
      <a:defRPr kern="1200">
        <a:solidFill>
          <a:schemeClr val="tx1"/>
        </a:solidFill>
        <a:latin typeface="Arial" charset="0"/>
        <a:ea typeface="+mn-ea"/>
        <a:cs typeface="Arial" charset="0"/>
      </a:defRPr>
    </a:lvl3pPr>
    <a:lvl4pPr marL="1371600" algn="l" defTabSz="457200" rtl="0" fontAlgn="base">
      <a:spcBef>
        <a:spcPct val="0"/>
      </a:spcBef>
      <a:spcAft>
        <a:spcPct val="0"/>
      </a:spcAft>
      <a:defRPr kern="1200">
        <a:solidFill>
          <a:schemeClr val="tx1"/>
        </a:solidFill>
        <a:latin typeface="Arial" charset="0"/>
        <a:ea typeface="+mn-ea"/>
        <a:cs typeface="Arial" charset="0"/>
      </a:defRPr>
    </a:lvl4pPr>
    <a:lvl5pPr marL="1828800" algn="l" defTabSz="457200"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0915" autoAdjust="0"/>
  </p:normalViewPr>
  <p:slideViewPr>
    <p:cSldViewPr snapToObjects="1">
      <p:cViewPr varScale="1">
        <p:scale>
          <a:sx n="49" d="100"/>
          <a:sy n="49" d="100"/>
        </p:scale>
        <p:origin x="-1236"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dirty="0">
                <a:latin typeface="+mn-lt"/>
                <a:cs typeface="+mn-cs"/>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70993150-5CF6-41F3-B225-47BDB5F8100B}" type="datetimeFigureOut">
              <a:rPr lang="en-US"/>
              <a:pPr>
                <a:defRPr/>
              </a:pPr>
              <a:t>2/20/2011</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dirty="0">
                <a:latin typeface="+mn-lt"/>
                <a:cs typeface="+mn-cs"/>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15296B01-FDFF-4D36-83AE-6A6671B0B99F}" type="slidenum">
              <a:rPr lang="en-US"/>
              <a:pPr>
                <a:defRPr/>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dirty="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00FE1E15-C3FF-4531-96C6-67CDB5166D15}" type="datetimeFigureOut">
              <a:rPr lang="en-US"/>
              <a:pPr>
                <a:defRPr/>
              </a:pPr>
              <a:t>2/20/2011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dirty="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A4204571-5A00-4F5B-926A-338B733CDA68}"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defTabSz="457200" rtl="0" fontAlgn="base">
      <a:spcBef>
        <a:spcPct val="30000"/>
      </a:spcBef>
      <a:spcAft>
        <a:spcPct val="0"/>
      </a:spcAft>
      <a:defRPr sz="1200" kern="1200">
        <a:solidFill>
          <a:schemeClr val="tx1"/>
        </a:solidFill>
        <a:latin typeface="+mn-lt"/>
        <a:ea typeface="+mn-ea"/>
        <a:cs typeface="+mn-cs"/>
      </a:defRPr>
    </a:lvl1pPr>
    <a:lvl2pPr marL="457200" algn="l" defTabSz="457200" rtl="0" fontAlgn="base">
      <a:spcBef>
        <a:spcPct val="30000"/>
      </a:spcBef>
      <a:spcAft>
        <a:spcPct val="0"/>
      </a:spcAft>
      <a:defRPr sz="1200" kern="1200">
        <a:solidFill>
          <a:schemeClr val="tx1"/>
        </a:solidFill>
        <a:latin typeface="+mn-lt"/>
        <a:ea typeface="+mn-ea"/>
        <a:cs typeface="+mn-cs"/>
      </a:defRPr>
    </a:lvl2pPr>
    <a:lvl3pPr marL="914400" algn="l" defTabSz="457200" rtl="0" fontAlgn="base">
      <a:spcBef>
        <a:spcPct val="30000"/>
      </a:spcBef>
      <a:spcAft>
        <a:spcPct val="0"/>
      </a:spcAft>
      <a:defRPr sz="1200" kern="1200">
        <a:solidFill>
          <a:schemeClr val="tx1"/>
        </a:solidFill>
        <a:latin typeface="+mn-lt"/>
        <a:ea typeface="+mn-ea"/>
        <a:cs typeface="+mn-cs"/>
      </a:defRPr>
    </a:lvl3pPr>
    <a:lvl4pPr marL="1371600" algn="l" defTabSz="457200" rtl="0" fontAlgn="base">
      <a:spcBef>
        <a:spcPct val="30000"/>
      </a:spcBef>
      <a:spcAft>
        <a:spcPct val="0"/>
      </a:spcAft>
      <a:defRPr sz="1200" kern="1200">
        <a:solidFill>
          <a:schemeClr val="tx1"/>
        </a:solidFill>
        <a:latin typeface="+mn-lt"/>
        <a:ea typeface="+mn-ea"/>
        <a:cs typeface="+mn-cs"/>
      </a:defRPr>
    </a:lvl4pPr>
    <a:lvl5pPr marL="1828800" algn="l" defTabSz="457200" rtl="0" fontAlgn="base">
      <a:spcBef>
        <a:spcPct val="30000"/>
      </a:spcBef>
      <a:spcAft>
        <a:spcPct val="0"/>
      </a:spcAft>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Image Placeholder 1"/>
          <p:cNvSpPr>
            <a:spLocks noGrp="1" noRot="1" noChangeAspect="1"/>
          </p:cNvSpPr>
          <p:nvPr>
            <p:ph type="sldImg"/>
          </p:nvPr>
        </p:nvSpPr>
        <p:spPr bwMode="auto">
          <a:noFill/>
          <a:ln>
            <a:solidFill>
              <a:srgbClr val="000000"/>
            </a:solidFill>
            <a:miter lim="800000"/>
            <a:headEnd/>
            <a:tailEnd/>
          </a:ln>
        </p:spPr>
      </p:sp>
      <p:sp>
        <p:nvSpPr>
          <p:cNvPr id="1741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This presentation will aim to use Burns and Grove (2010) as a basis to critically analyze the Meininger et al. (2010) qualitative study.  This study will be analyzed according to: the purpose for the study, sample population used, data collection process, and results interpretation.  The studies strengths and weaknesses will be critically examined.  The study will also be evaluated for how it may impact the nursing world and whether there are any ethical implications.  Finally, qualitative and quantitative research methods will be compared and contrasted.  (Meininger et al., 2010)</a:t>
            </a:r>
          </a:p>
        </p:txBody>
      </p:sp>
      <p:sp>
        <p:nvSpPr>
          <p:cNvPr id="1741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228D7421-DCA7-42B5-A200-BF4DEAB93A47}" type="slidenum">
              <a:rPr lang="en-US">
                <a:cs typeface="Arial" charset="0"/>
              </a:rPr>
              <a:pPr fontAlgn="base">
                <a:spcBef>
                  <a:spcPct val="0"/>
                </a:spcBef>
                <a:spcAft>
                  <a:spcPct val="0"/>
                </a:spcAft>
              </a:pPr>
              <a:t>2</a:t>
            </a:fld>
            <a:endParaRPr lang="en-US">
              <a:cs typeface="Arial"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Rot="1" noChangeAspect="1" noTextEdit="1"/>
          </p:cNvSpPr>
          <p:nvPr>
            <p:ph type="sldImg"/>
          </p:nvPr>
        </p:nvSpPr>
        <p:spPr bwMode="auto">
          <a:noFill/>
          <a:ln>
            <a:solidFill>
              <a:srgbClr val="000000"/>
            </a:solidFill>
            <a:miter lim="800000"/>
            <a:headEnd/>
            <a:tailEnd/>
          </a:ln>
        </p:spPr>
      </p:sp>
      <p:sp>
        <p:nvSpPr>
          <p:cNvPr id="63491" name="Rectangle 3"/>
          <p:cNvSpPr>
            <a:spLocks noGrp="1"/>
          </p:cNvSpPr>
          <p:nvPr>
            <p:ph type="body" idx="1"/>
          </p:nvPr>
        </p:nvSpPr>
        <p:spPr bwMode="auto">
          <a:noFill/>
        </p:spPr>
        <p:txBody>
          <a:bodyPr wrap="square" numCol="1" anchor="t" anchorCtr="0" compatLnSpc="1">
            <a:prstTxWarp prst="textNoShape">
              <a:avLst/>
            </a:prstTxWarp>
          </a:bodyPr>
          <a:lstStyle/>
          <a:p>
            <a:r>
              <a:rPr lang="en-US" smtClean="0"/>
              <a:t>Data for this study was gathered by placing each class into a participatory group called a Group Information Gathering Sessions (GIGS).  During each GIGS, the children were asked about 2 topics, the first being about what foods the children liked or disliked.  This topic included why they liked or disliked these foods and if the foods were good or bad for them.  The second topic consisted of questions about activities the children found fun or not fun, and why they liked or did not like them.  In addition to this topic, the children were asked about the movement they did during the activities.  The data from each GIGS was then collected and reviewed for key points of each session.  The data was then entered into a computer template. (Meininger et al., 2010)</a:t>
            </a:r>
          </a:p>
          <a:p>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93BE5D9-81FD-40D7-BE35-1CA2E77AF8B0}" type="slidenum">
              <a:rPr lang="en-US">
                <a:cs typeface="Arial" charset="0"/>
              </a:rPr>
              <a:pPr fontAlgn="base">
                <a:spcBef>
                  <a:spcPct val="0"/>
                </a:spcBef>
                <a:spcAft>
                  <a:spcPct val="0"/>
                </a:spcAft>
              </a:pPr>
              <a:t>12</a:t>
            </a:fld>
            <a:endParaRPr lang="en-US">
              <a:cs typeface="Arial" charset="0"/>
            </a:endParaRPr>
          </a:p>
        </p:txBody>
      </p:sp>
      <p:sp>
        <p:nvSpPr>
          <p:cNvPr id="33794"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33795"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Analysis of the data was done by a procedure called cutting and sorting.  The data from each GIGS was printed on color coded paper to represent the different age group and gender of the participants.  The color coded data was then put onto a large poster board so that the researchers could view the data all together.  The color coding was used to help the researchers find common themes through the age groups and genders, including similarities and differences of each.  After individually reviewing the data on the poster board, the researchers then came together and discussed what conclusions they had found through the data.  After agreeing on a commonality, the results were put into separate tables consisting of specific foods and specific activities that the majority of the groups had given for each grade level.  The final analysis table was put together by one researcher and reviewed by another.  If any discrepancies was found about the final table, the data was reviewed over again from the beginning. (Meininger et al., 2010)</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D60ADDA7-597C-479A-9177-F834305F6301}" type="slidenum">
              <a:rPr lang="en-US">
                <a:cs typeface="Arial" charset="0"/>
              </a:rPr>
              <a:pPr fontAlgn="base">
                <a:spcBef>
                  <a:spcPct val="0"/>
                </a:spcBef>
                <a:spcAft>
                  <a:spcPct val="0"/>
                </a:spcAft>
              </a:pPr>
              <a:t>13</a:t>
            </a:fld>
            <a:endParaRPr lang="en-US">
              <a:cs typeface="Arial" charset="0"/>
            </a:endParaRPr>
          </a:p>
        </p:txBody>
      </p:sp>
      <p:sp>
        <p:nvSpPr>
          <p:cNvPr id="35842"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35843"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The researchers found that the younger children in this population associated foods that tasted good were foods that were good for them.  By the second grade, the children started to say that the foods that tasted good were not good for them, and those that did not taste good were good for them.  It was also found that as the grades increased, the subjects were increasingly able to indicate what the foods were made up of, such as carbohydrates, fats, and proteins.  They explained how these elements effected how healthy foods are.  In addition, as the grades increased so did the knowledge of the preparation of the same food and how that effected the healthiness of the foods.  All age groups were able to describe how different foods made their body feel. (Meininger et al., 2010)</a:t>
            </a:r>
          </a:p>
          <a:p>
            <a:pPr>
              <a:spcBef>
                <a:spcPct val="0"/>
              </a:spcBef>
            </a:pPr>
            <a:endParaRPr lang="en-US" smtClean="0"/>
          </a:p>
          <a:p>
            <a:pPr>
              <a:spcBef>
                <a:spcPct val="0"/>
              </a:spcBef>
            </a:pPr>
            <a:endParaRPr lang="en-US" smtClean="0"/>
          </a:p>
          <a:p>
            <a:pPr>
              <a:spcBef>
                <a:spcPct val="0"/>
              </a:spcBef>
            </a:pPr>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Slide Image Placeholder 1"/>
          <p:cNvSpPr>
            <a:spLocks noGrp="1" noRot="1" noChangeAspect="1"/>
          </p:cNvSpPr>
          <p:nvPr>
            <p:ph type="sldImg"/>
          </p:nvPr>
        </p:nvSpPr>
        <p:spPr bwMode="auto">
          <a:noFill/>
          <a:ln>
            <a:solidFill>
              <a:srgbClr val="000000"/>
            </a:solidFill>
            <a:miter lim="800000"/>
            <a:headEnd/>
            <a:tailEnd/>
          </a:ln>
        </p:spPr>
      </p:sp>
      <p:sp>
        <p:nvSpPr>
          <p:cNvPr id="3789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The researchers found that with activity, the kindergarteners through fourth graders predominately liked activities that involved other children such as playing tag, racing, and swimming.  The older subjects preferred organized sports such as swimming, basketball, and baseball.  For activities where the subjects did not move much, the results were the mainly the same across the board.  These activities included playing videogames, toys, and card games.  It was also found that when the subjects were outdoors, the activities were more active and increasingly fun.  The subjects also concluded that activities that did not have much movement were not as fun as those with movement. (Meininger et al., 2010)</a:t>
            </a:r>
          </a:p>
          <a:p>
            <a:pPr>
              <a:spcBef>
                <a:spcPct val="0"/>
              </a:spcBef>
            </a:pPr>
            <a:endParaRPr lang="en-US" smtClean="0"/>
          </a:p>
        </p:txBody>
      </p:sp>
      <p:sp>
        <p:nvSpPr>
          <p:cNvPr id="3789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B5C80A0-C6DD-479C-BDEE-9A9BE8BF8D24}" type="slidenum">
              <a:rPr lang="en-US">
                <a:cs typeface="Arial" charset="0"/>
              </a:rPr>
              <a:pPr fontAlgn="base">
                <a:spcBef>
                  <a:spcPct val="0"/>
                </a:spcBef>
                <a:spcAft>
                  <a:spcPct val="0"/>
                </a:spcAft>
              </a:pPr>
              <a:t>14</a:t>
            </a:fld>
            <a:endParaRPr lang="en-US">
              <a:cs typeface="Arial"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Slide Image Placeholder 1"/>
          <p:cNvSpPr>
            <a:spLocks noGrp="1" noRot="1" noChangeAspect="1"/>
          </p:cNvSpPr>
          <p:nvPr>
            <p:ph type="sldImg"/>
          </p:nvPr>
        </p:nvSpPr>
        <p:spPr bwMode="auto">
          <a:noFill/>
          <a:ln>
            <a:solidFill>
              <a:srgbClr val="000000"/>
            </a:solidFill>
            <a:miter lim="800000"/>
            <a:headEnd/>
            <a:tailEnd/>
          </a:ln>
        </p:spPr>
      </p:sp>
      <p:sp>
        <p:nvSpPr>
          <p:cNvPr id="3993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This participants in the study volunteered to be a part of the research.  Therefore, informed consent was not gathered.  When gathering informed consent, five human rights should be honored.  These include: right to self-determination, right to protection of harm, right to privacy, right to confidentiality, and right to fair treatment (Burns and Grove, 2010, p. 189).  The study did not explain that the children, especially the younger ones, the kind of research they were participating in and contributing to.  The parents were sent a letter stating what the study was about and a return postcard to indicate the child's refusal to participate.  Although the students had parental permission, there is no evidence that the parents were assured confidentiality, privacy, and protection of harm. (Meininger et al., 2010)</a:t>
            </a:r>
          </a:p>
        </p:txBody>
      </p:sp>
      <p:sp>
        <p:nvSpPr>
          <p:cNvPr id="3993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576DCCBF-86DF-4257-AA7C-9B8B3283541D}" type="slidenum">
              <a:rPr lang="en-US">
                <a:cs typeface="Arial" charset="0"/>
              </a:rPr>
              <a:pPr fontAlgn="base">
                <a:spcBef>
                  <a:spcPct val="0"/>
                </a:spcBef>
                <a:spcAft>
                  <a:spcPct val="0"/>
                </a:spcAft>
              </a:pPr>
              <a:t>15</a:t>
            </a:fld>
            <a:endParaRPr lang="en-US">
              <a:cs typeface="Arial"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Slide Image Placeholder 1"/>
          <p:cNvSpPr>
            <a:spLocks noGrp="1" noRot="1" noChangeAspect="1"/>
          </p:cNvSpPr>
          <p:nvPr>
            <p:ph type="sldImg"/>
          </p:nvPr>
        </p:nvSpPr>
        <p:spPr bwMode="auto">
          <a:noFill/>
          <a:ln>
            <a:solidFill>
              <a:srgbClr val="000000"/>
            </a:solidFill>
            <a:miter lim="800000"/>
            <a:headEnd/>
            <a:tailEnd/>
          </a:ln>
        </p:spPr>
      </p:sp>
      <p:sp>
        <p:nvSpPr>
          <p:cNvPr id="41986" name="Notes Placeholder 2"/>
          <p:cNvSpPr>
            <a:spLocks noGrp="1"/>
          </p:cNvSpPr>
          <p:nvPr>
            <p:ph type="body" idx="1"/>
          </p:nvPr>
        </p:nvSpPr>
        <p:spPr bwMode="auto">
          <a:noFill/>
        </p:spPr>
        <p:txBody>
          <a:bodyPr wrap="square" numCol="1" anchor="t" anchorCtr="0" compatLnSpc="1">
            <a:prstTxWarp prst="textNoShape">
              <a:avLst/>
            </a:prstTxWarp>
          </a:bodyPr>
          <a:lstStyle/>
          <a:p>
            <a:pPr defTabSz="914400">
              <a:spcBef>
                <a:spcPct val="0"/>
              </a:spcBef>
            </a:pPr>
            <a:r>
              <a:rPr lang="en-US" smtClean="0"/>
              <a:t>The study was organized competently because every facilitator had designated jobs and knew exactly what their assigned task entailed.  According to the Meininger et al. (2010) article: </a:t>
            </a:r>
          </a:p>
          <a:p>
            <a:pPr defTabSz="914400">
              <a:spcBef>
                <a:spcPct val="0"/>
              </a:spcBef>
            </a:pPr>
            <a:r>
              <a:rPr lang="en-US" smtClean="0"/>
              <a:t>	the study included the innovative ways of involving school-age children as partners in research, rigorous methods for training, data collection 	and analysis, involvement of a consultant with extensive experience in participatory research methods, random selection of a diverse group of 	children, and extensive collaboration among educational and health professionals in the context of an ongoing partnership. (p. 498-499) </a:t>
            </a:r>
          </a:p>
          <a:p>
            <a:pPr defTabSz="914400">
              <a:spcBef>
                <a:spcPct val="0"/>
              </a:spcBef>
            </a:pPr>
            <a:r>
              <a:rPr lang="en-US" smtClean="0"/>
              <a:t>The study included visuals that were age appropriate which helped the researchers gather statistics easier.  By using visuals and involving the kids in activities, the statistics and information gathered is reliable.  The way the research was gathered allowed the children to be aware of the choices they were making in their daily lives. (Meininger et al., 2010)</a:t>
            </a:r>
          </a:p>
        </p:txBody>
      </p:sp>
      <p:sp>
        <p:nvSpPr>
          <p:cNvPr id="4198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699678E-2DF7-48C4-A19D-B0491DBA63B4}" type="slidenum">
              <a:rPr lang="en-US">
                <a:cs typeface="Arial" charset="0"/>
              </a:rPr>
              <a:pPr fontAlgn="base">
                <a:spcBef>
                  <a:spcPct val="0"/>
                </a:spcBef>
                <a:spcAft>
                  <a:spcPct val="0"/>
                </a:spcAft>
              </a:pPr>
              <a:t>16</a:t>
            </a:fld>
            <a:endParaRPr lang="en-US">
              <a:cs typeface="Arial"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Slide Image Placeholder 1"/>
          <p:cNvSpPr>
            <a:spLocks noGrp="1" noRot="1" noChangeAspect="1"/>
          </p:cNvSpPr>
          <p:nvPr>
            <p:ph type="sldImg"/>
          </p:nvPr>
        </p:nvSpPr>
        <p:spPr bwMode="auto">
          <a:noFill/>
          <a:ln>
            <a:solidFill>
              <a:srgbClr val="000000"/>
            </a:solidFill>
            <a:miter lim="800000"/>
            <a:headEnd/>
            <a:tailEnd/>
          </a:ln>
        </p:spPr>
      </p:sp>
      <p:sp>
        <p:nvSpPr>
          <p:cNvPr id="4403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Research was only based on one district, and it is important to note that this research does not account for all school-aged children of these ages around the country.  In order to complete and generalize the research, further study is going to need to be conducted involving several more schools.  This research study does not properly portray all students of these ages. (Meininger et al., 2010)</a:t>
            </a:r>
          </a:p>
        </p:txBody>
      </p:sp>
      <p:sp>
        <p:nvSpPr>
          <p:cNvPr id="4403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2F0DA746-B868-4339-9609-F3E962486823}" type="slidenum">
              <a:rPr lang="en-US">
                <a:cs typeface="Arial" charset="0"/>
              </a:rPr>
              <a:pPr fontAlgn="base">
                <a:spcBef>
                  <a:spcPct val="0"/>
                </a:spcBef>
                <a:spcAft>
                  <a:spcPct val="0"/>
                </a:spcAft>
              </a:pPr>
              <a:t>17</a:t>
            </a:fld>
            <a:endParaRPr lang="en-US">
              <a:cs typeface="Arial"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Slide Image Placeholder 1"/>
          <p:cNvSpPr>
            <a:spLocks noGrp="1" noRot="1" noChangeAspect="1"/>
          </p:cNvSpPr>
          <p:nvPr>
            <p:ph type="sldImg"/>
          </p:nvPr>
        </p:nvSpPr>
        <p:spPr bwMode="auto">
          <a:noFill/>
          <a:ln>
            <a:solidFill>
              <a:srgbClr val="000000"/>
            </a:solidFill>
            <a:miter lim="800000"/>
            <a:headEnd/>
            <a:tailEnd/>
          </a:ln>
        </p:spPr>
      </p:sp>
      <p:sp>
        <p:nvSpPr>
          <p:cNvPr id="46082" name="Notes Placeholder 2"/>
          <p:cNvSpPr>
            <a:spLocks noGrp="1"/>
          </p:cNvSpPr>
          <p:nvPr>
            <p:ph type="body" idx="1"/>
          </p:nvPr>
        </p:nvSpPr>
        <p:spPr bwMode="auto">
          <a:noFill/>
        </p:spPr>
        <p:txBody>
          <a:bodyPr wrap="square" numCol="1" anchor="t" anchorCtr="0" compatLnSpc="1">
            <a:prstTxWarp prst="textNoShape">
              <a:avLst/>
            </a:prstTxWarp>
          </a:bodyPr>
          <a:lstStyle/>
          <a:p>
            <a:pPr defTabSz="914400">
              <a:spcBef>
                <a:spcPct val="0"/>
              </a:spcBef>
            </a:pPr>
            <a:r>
              <a:rPr lang="en-US" smtClean="0"/>
              <a:t>Nurses are able to use the information obtained from this study to help facilitate teaching strategies with parents of children.  They are able to teach parents about different ways to go about incorporating a variety of food groups into the diet of their children so that they are getting their daily nutrients . Parents need to feel confident that the information they are receiving has been verified by a credible source.  Study validity, a measure of truth or accuracy of a claim, is an important concern throughout the research process (Burns &amp; Grove, 2010).  This study validates the idea that children of different grade levels perceive food differently.  In addition, the research in this study helps nurses to inform parents of the food preferences that children have and why they choose the foods that they do.  Younger children like food because it tastes “yummy” to them while older children like food because it is nutritionally good for them.  These findings are useful for planning programs at critical time points for school-age children.  Nurses are able to educate parents about reinforcing food choices that are healthy as well as taste good.  The study helps to reduce childhood obesity by figuring out why children prefer some foods over others and this in turn allows parents to monitor what their children are eating.  By doing a study involving the various age groups of children, nurses are able to come up with new methods to explain to parents about why it is that their children only eat certain foods compared to others.  (Meninger et al., 2010)</a:t>
            </a:r>
          </a:p>
          <a:p>
            <a:pPr defTabSz="914400">
              <a:spcBef>
                <a:spcPct val="0"/>
              </a:spcBef>
            </a:pPr>
            <a:endParaRPr lang="en-US" smtClean="0"/>
          </a:p>
        </p:txBody>
      </p:sp>
      <p:sp>
        <p:nvSpPr>
          <p:cNvPr id="4608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9123BAAA-61CD-44BA-820B-9AA3C4318771}" type="slidenum">
              <a:rPr lang="en-US">
                <a:cs typeface="Arial" charset="0"/>
              </a:rPr>
              <a:pPr fontAlgn="base">
                <a:spcBef>
                  <a:spcPct val="0"/>
                </a:spcBef>
                <a:spcAft>
                  <a:spcPct val="0"/>
                </a:spcAft>
              </a:pPr>
              <a:t>18</a:t>
            </a:fld>
            <a:endParaRPr lang="en-US">
              <a:cs typeface="Arial"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Slide Image Placeholder 1"/>
          <p:cNvSpPr>
            <a:spLocks noGrp="1" noRot="1" noChangeAspect="1"/>
          </p:cNvSpPr>
          <p:nvPr>
            <p:ph type="sldImg"/>
          </p:nvPr>
        </p:nvSpPr>
        <p:spPr bwMode="auto">
          <a:noFill/>
          <a:ln>
            <a:solidFill>
              <a:srgbClr val="000000"/>
            </a:solidFill>
            <a:miter lim="800000"/>
            <a:headEnd/>
            <a:tailEnd/>
          </a:ln>
        </p:spPr>
      </p:sp>
      <p:sp>
        <p:nvSpPr>
          <p:cNvPr id="4813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When doing research, quantitative research is based on numbers because the end result that a researcher wants to find is how much or how many of something is true whereas qualitative research is guided by a particular philosophical stance considered a paradigm.  Qualitative research allows researchers to come up with findings in words rather than statistical numbers as in quantitative research. Quantitative studies involve a large number of participants because the goal of the study is to test a wide variety of individuals.  (Burns &amp; Grove, 2010)</a:t>
            </a:r>
          </a:p>
        </p:txBody>
      </p:sp>
      <p:sp>
        <p:nvSpPr>
          <p:cNvPr id="4813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995434FC-4CCD-42D5-833F-C4E1B30F196A}" type="slidenum">
              <a:rPr lang="en-US">
                <a:cs typeface="Arial" charset="0"/>
              </a:rPr>
              <a:pPr fontAlgn="base">
                <a:spcBef>
                  <a:spcPct val="0"/>
                </a:spcBef>
                <a:spcAft>
                  <a:spcPct val="0"/>
                </a:spcAft>
              </a:pPr>
              <a:t>19</a:t>
            </a:fld>
            <a:endParaRPr lang="en-US">
              <a:cs typeface="Arial"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Slide Image Placeholder 1"/>
          <p:cNvSpPr>
            <a:spLocks noGrp="1" noRot="1" noChangeAspect="1"/>
          </p:cNvSpPr>
          <p:nvPr>
            <p:ph type="sldImg"/>
          </p:nvPr>
        </p:nvSpPr>
        <p:spPr bwMode="auto">
          <a:noFill/>
          <a:ln>
            <a:solidFill>
              <a:srgbClr val="000000"/>
            </a:solidFill>
            <a:miter lim="800000"/>
            <a:headEnd/>
            <a:tailEnd/>
          </a:ln>
        </p:spPr>
      </p:sp>
      <p:sp>
        <p:nvSpPr>
          <p:cNvPr id="5017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When doing a study with a quantitative method, there is hypotheses which needs to be tested while in a qualitative study, research is done for purposes for exploring the subject matter. Qualitative studies involved a smaller group of individuals but the research goes into more depth to those individuals who are in the study.  Researchers in quantitative studies are able to be detached from the data and the population they are studying.  They try not to let their personal feeling affect how the study goes or bias it I any way towards their particular beliefs or values.  If a study becomes bias it is considered poor technique.  In qualitative studies the researchers feelings tend to be intertwined within the study and very often can affect the study and its results.  The researcher needs to be aware of this trend and take that into account when analyzing the research. (Burns &amp; Grove, 2010)</a:t>
            </a:r>
          </a:p>
        </p:txBody>
      </p:sp>
      <p:sp>
        <p:nvSpPr>
          <p:cNvPr id="5017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EB3BD56F-3F59-4B27-A233-47BB683F3A9E}" type="slidenum">
              <a:rPr lang="en-US">
                <a:cs typeface="Arial" charset="0"/>
              </a:rPr>
              <a:pPr fontAlgn="base">
                <a:spcBef>
                  <a:spcPct val="0"/>
                </a:spcBef>
                <a:spcAft>
                  <a:spcPct val="0"/>
                </a:spcAft>
              </a:pPr>
              <a:t>20</a:t>
            </a:fld>
            <a:endParaRPr lang="en-US">
              <a:cs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p:cNvSpPr>
            <a:spLocks noGrp="1" noRot="1" noChangeAspect="1"/>
          </p:cNvSpPr>
          <p:nvPr>
            <p:ph type="sldImg"/>
          </p:nvPr>
        </p:nvSpPr>
        <p:spPr bwMode="auto">
          <a:noFill/>
          <a:ln>
            <a:solidFill>
              <a:srgbClr val="000000"/>
            </a:solidFill>
            <a:miter lim="800000"/>
            <a:headEnd/>
            <a:tailEnd/>
          </a:ln>
        </p:spPr>
      </p:sp>
      <p:sp>
        <p:nvSpPr>
          <p:cNvPr id="1945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Leininger (1985) and Munhall and Boyd (1999) in their works (as cited in Burns &amp; Grove, 2010) define qualitative research as a systemic, interactive subjective approach used to describe life experiences and give them meaning.  Qualitative research has been used for decades in social and behavioral sciences.  However, it is just recently been gaining relevance in the nursing world.  Qualitative research is used more to describe and promote the human experience and emotions.  Because this is difficult to quantify, qualitative research provides a better method of studying such complexities.  This type of research also focuses on comprehending and interpreting of the whole picture which is consistent with the gaining popularity of a holistic approach to nursing in recent years. (Burns &amp; Grove, 2010)</a:t>
            </a:r>
          </a:p>
        </p:txBody>
      </p:sp>
      <p:sp>
        <p:nvSpPr>
          <p:cNvPr id="1945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2840CDFA-A75F-4110-A066-0F46DADDF579}" type="slidenum">
              <a:rPr lang="en-US">
                <a:cs typeface="Arial" charset="0"/>
              </a:rPr>
              <a:pPr fontAlgn="base">
                <a:spcBef>
                  <a:spcPct val="0"/>
                </a:spcBef>
                <a:spcAft>
                  <a:spcPct val="0"/>
                </a:spcAft>
              </a:pPr>
              <a:t>3</a:t>
            </a:fld>
            <a:endParaRPr lang="en-US">
              <a:cs typeface="Arial"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Slide Image Placeholder 1"/>
          <p:cNvSpPr>
            <a:spLocks noGrp="1" noRot="1" noChangeAspect="1"/>
          </p:cNvSpPr>
          <p:nvPr>
            <p:ph type="sldImg"/>
          </p:nvPr>
        </p:nvSpPr>
        <p:spPr bwMode="auto">
          <a:noFill/>
          <a:ln>
            <a:solidFill>
              <a:srgbClr val="000000"/>
            </a:solidFill>
            <a:miter lim="800000"/>
            <a:headEnd/>
            <a:tailEnd/>
          </a:ln>
        </p:spPr>
      </p:sp>
      <p:sp>
        <p:nvSpPr>
          <p:cNvPr id="5222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Both quantitative and qualitative research requires the researcher to collect, analyze, and report the data.  In order for a researcher to want to conduct either study, there has to be a question or problem in which an answer is wanted and that is why the study is started.  Also, both research methods remain objective in the sense that there is a purpose which is to be found.  In both types of research, there is no bias when collecting the data and therefore both methods have control. In the end of both types of research, the researcher is trying to reach a conclusion or understanding of why the research was done and both quantitative and qualitative methods explain the researchers’ question. (Burns &amp; Grove, 2010)</a:t>
            </a:r>
          </a:p>
        </p:txBody>
      </p:sp>
      <p:sp>
        <p:nvSpPr>
          <p:cNvPr id="5222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34F10A2-9E06-42A6-B275-16F37993483A}" type="slidenum">
              <a:rPr lang="en-US">
                <a:cs typeface="Arial" charset="0"/>
              </a:rPr>
              <a:pPr fontAlgn="base">
                <a:spcBef>
                  <a:spcPct val="0"/>
                </a:spcBef>
                <a:spcAft>
                  <a:spcPct val="0"/>
                </a:spcAft>
              </a:pPr>
              <a:t>21</a:t>
            </a:fld>
            <a:endParaRPr lang="en-US">
              <a:cs typeface="Arial"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Slide Image Placeholder 1"/>
          <p:cNvSpPr>
            <a:spLocks noGrp="1" noRot="1" noChangeAspect="1"/>
          </p:cNvSpPr>
          <p:nvPr>
            <p:ph type="sldImg"/>
          </p:nvPr>
        </p:nvSpPr>
        <p:spPr bwMode="auto">
          <a:noFill/>
          <a:ln>
            <a:solidFill>
              <a:srgbClr val="000000"/>
            </a:solidFill>
            <a:miter lim="800000"/>
            <a:headEnd/>
            <a:tailEnd/>
          </a:ln>
        </p:spPr>
      </p:sp>
      <p:sp>
        <p:nvSpPr>
          <p:cNvPr id="54274" name="Notes Placeholder 2"/>
          <p:cNvSpPr>
            <a:spLocks noGrp="1"/>
          </p:cNvSpPr>
          <p:nvPr>
            <p:ph type="body" idx="1"/>
          </p:nvPr>
        </p:nvSpPr>
        <p:spPr bwMode="auto">
          <a:noFill/>
        </p:spPr>
        <p:txBody>
          <a:bodyPr wrap="square" numCol="1" anchor="t" anchorCtr="0" compatLnSpc="1">
            <a:prstTxWarp prst="textNoShape">
              <a:avLst/>
            </a:prstTxWarp>
          </a:bodyPr>
          <a:lstStyle/>
          <a:p>
            <a:pPr defTabSz="914400"/>
            <a:r>
              <a:rPr lang="en-US" smtClean="0"/>
              <a:t>Qualitative research is a type of research process that is thought to produce more of a subjective outcome.  It is interpretive, humanistic and naturalistic.  It is focused on the understanding of the meaning of social interactions by those involved.  Researchers who use this method believe that the truth of the study is complex and dynamic and will only be revealed by studying people as they interact within their surroundings. (Burns &amp; Grove, 2010)   The Meininger et al. (2010) article is a prime example of this kind of research.  The study allowed for school children to give their opinion and to shape how the interventions by staff would need to be directed.  The study did not take a survey and quantify it and make it applicable to all grades and all children. Each grade had its own focus and educational needs. When comparing the two research methods it is critical to understand that they have two very different focuses, quantitative on the numbers and qualitative more on the quality of the information received (Burns &amp; Grove, 2010).  However these two methodologies still have similar goals and research methods and are both useful in studying different topics.   This particular study could be helpful for nurses by giving them new ways to discover what school age children need to be taught about their health and nutritional habits.  This research study provided a template for school districts all over the country to begin to integrate school personnel into the overwhelming task of helping to reduce and prevent childhood obesity. (Meininger et al., 2010)</a:t>
            </a:r>
          </a:p>
          <a:p>
            <a:pPr defTabSz="914400">
              <a:spcBef>
                <a:spcPct val="0"/>
              </a:spcBef>
            </a:pPr>
            <a:endParaRPr lang="en-US" smtClean="0"/>
          </a:p>
          <a:p>
            <a:pPr defTabSz="914400">
              <a:spcBef>
                <a:spcPct val="0"/>
              </a:spcBef>
            </a:pPr>
            <a:endParaRPr lang="en-US" smtClean="0"/>
          </a:p>
        </p:txBody>
      </p:sp>
      <p:sp>
        <p:nvSpPr>
          <p:cNvPr id="5427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2ACBAF86-C9AE-4054-B7C5-B67936F59323}" type="slidenum">
              <a:rPr lang="en-US">
                <a:cs typeface="Arial" charset="0"/>
              </a:rPr>
              <a:pPr fontAlgn="base">
                <a:spcBef>
                  <a:spcPct val="0"/>
                </a:spcBef>
                <a:spcAft>
                  <a:spcPct val="0"/>
                </a:spcAft>
              </a:pPr>
              <a:t>22</a:t>
            </a:fld>
            <a:endParaRPr lang="en-US">
              <a:cs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Slide Image Placeholder 1"/>
          <p:cNvSpPr>
            <a:spLocks noGrp="1" noRot="1" noChangeAspect="1"/>
          </p:cNvSpPr>
          <p:nvPr>
            <p:ph type="sldImg"/>
          </p:nvPr>
        </p:nvSpPr>
        <p:spPr bwMode="auto">
          <a:noFill/>
          <a:ln>
            <a:solidFill>
              <a:srgbClr val="000000"/>
            </a:solidFill>
            <a:miter lim="800000"/>
            <a:headEnd/>
            <a:tailEnd/>
          </a:ln>
        </p:spPr>
      </p:sp>
      <p:sp>
        <p:nvSpPr>
          <p:cNvPr id="2150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The Meininger et al. (2010) study is about the ever growing epidemic of obesity in school age children.  National statistics estimate that 17.1% of school age children are overweight. Because of this growing trend schools have shown an interest in developing interventions applicable to be used in schools.  Perceptions of likes and dislikes play a major role in food choices among children and is something that can be adjusted.  It is important to research how these perceptions change with the child's choices thereby affecting their development.  Unfortunately many younger children do not understand how to classify foods as healthy verse unhealthy.  Activity levels in children are dominated by perception of enjoyment and what constitutes physical activity.  These factors are also something that can be changed but that plays a large role in determining the amount and type of exercise children partake in.  By having high school students mediate surveys with the younger students they were able to collect data to show what each grades perceptions are of food and activities.  Using this knowledge school personnel will be able to better design appropriate interventions to promote better understanding and compliance with a more healthy lifestyle. (Meininger et al., 2010)</a:t>
            </a:r>
          </a:p>
        </p:txBody>
      </p:sp>
      <p:sp>
        <p:nvSpPr>
          <p:cNvPr id="2150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1C8C27F-4263-44E9-BC2E-728EA04C7499}" type="slidenum">
              <a:rPr lang="en-US">
                <a:cs typeface="Arial" charset="0"/>
              </a:rPr>
              <a:pPr fontAlgn="base">
                <a:spcBef>
                  <a:spcPct val="0"/>
                </a:spcBef>
                <a:spcAft>
                  <a:spcPct val="0"/>
                </a:spcAft>
              </a:pPr>
              <a:t>4</a:t>
            </a:fld>
            <a:endParaRPr lang="en-US">
              <a:cs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Slide Image Placeholder 1"/>
          <p:cNvSpPr>
            <a:spLocks noGrp="1" noRot="1" noChangeAspect="1"/>
          </p:cNvSpPr>
          <p:nvPr>
            <p:ph type="sldImg"/>
          </p:nvPr>
        </p:nvSpPr>
        <p:spPr bwMode="auto">
          <a:noFill/>
          <a:ln>
            <a:solidFill>
              <a:srgbClr val="000000"/>
            </a:solidFill>
            <a:miter lim="800000"/>
            <a:headEnd/>
            <a:tailEnd/>
          </a:ln>
        </p:spPr>
      </p:sp>
      <p:sp>
        <p:nvSpPr>
          <p:cNvPr id="2355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The purpose of this study was to obtain information from children enrolled in school from kindergarten to sixth grade about their perceptions of food and activities.  This was done through small interactive group meetings where these topics were discussed.  The discussions would highlight trends among same age children to determine where they needed education or where the focus of the school interventions would need to be.  Once the school personnel had this information they would be able to design appropriate interventions to help reduce and prevent childhood obesity. (Meininger et al., 2010)</a:t>
            </a:r>
          </a:p>
        </p:txBody>
      </p:sp>
      <p:sp>
        <p:nvSpPr>
          <p:cNvPr id="2355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93187FC-C7E6-4866-88A0-6549729D4C67}" type="slidenum">
              <a:rPr lang="en-US">
                <a:cs typeface="Arial" charset="0"/>
              </a:rPr>
              <a:pPr fontAlgn="base">
                <a:spcBef>
                  <a:spcPct val="0"/>
                </a:spcBef>
                <a:spcAft>
                  <a:spcPct val="0"/>
                </a:spcAft>
              </a:pPr>
              <a:t>5</a:t>
            </a:fld>
            <a:endParaRPr lang="en-US">
              <a:cs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noTextEdi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Children participants were in focus groups to discuss how they view foods and activities.  Beliefs about food could influence food choices made by children, and these beliefs include: taste, liking certain foods, and healthfulness.  The study sought to gain further information on how perceptions of food are made throughout development.  (Meininger et al., 2010)</a:t>
            </a:r>
          </a:p>
          <a:p>
            <a:pPr>
              <a:spcBef>
                <a:spcPct val="0"/>
              </a:spcBef>
            </a:pPr>
            <a:endParaRPr lang="en-US" smtClean="0"/>
          </a:p>
        </p:txBody>
      </p:sp>
      <p:sp>
        <p:nvSpPr>
          <p:cNvPr id="2560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53C5E0B5-1605-4CC3-96BB-B153448D7BE2}" type="slidenum">
              <a:rPr lang="en-US">
                <a:cs typeface="Arial" charset="0"/>
              </a:rPr>
              <a:pPr fontAlgn="base">
                <a:spcBef>
                  <a:spcPct val="0"/>
                </a:spcBef>
                <a:spcAft>
                  <a:spcPct val="0"/>
                </a:spcAft>
              </a:pPr>
              <a:t>6</a:t>
            </a:fld>
            <a:endParaRPr lang="en-US">
              <a:cs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Rot="1" noChangeAspect="1" noTextEdit="1"/>
          </p:cNvSpPr>
          <p:nvPr>
            <p:ph type="sldImg"/>
          </p:nvPr>
        </p:nvSpPr>
        <p:spPr bwMode="auto">
          <a:noFill/>
          <a:ln>
            <a:solidFill>
              <a:srgbClr val="000000"/>
            </a:solidFill>
            <a:miter lim="800000"/>
            <a:headEnd/>
            <a:tailEnd/>
          </a:ln>
        </p:spPr>
      </p:sp>
      <p:sp>
        <p:nvSpPr>
          <p:cNvPr id="64515" name="Rectangle 3"/>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There is little research on younger children’s preferences for activities based on whether the activity is physically active or not physically active.  The study was conducted to gain further information on younger children’s perceptions of food and activities, which could help find opportunities to change unhealthy perceptions of children. (Meininger et al., 2010)</a:t>
            </a:r>
          </a:p>
          <a:p>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p:cNvSpPr>
            <a:spLocks noGrp="1" noRot="1" noChangeAspect="1" noTextEdit="1"/>
          </p:cNvSpPr>
          <p:nvPr>
            <p:ph type="sldImg"/>
          </p:nvPr>
        </p:nvSpPr>
        <p:spPr bwMode="auto">
          <a:noFill/>
          <a:ln>
            <a:solidFill>
              <a:srgbClr val="000000"/>
            </a:solidFill>
            <a:miter lim="800000"/>
            <a:headEnd/>
            <a:tailEnd/>
          </a:ln>
        </p:spPr>
      </p:sp>
      <p:sp>
        <p:nvSpPr>
          <p:cNvPr id="2765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Meininger et al. (2010) study was a qualitative study because the study approach was based on a holistic worldview.  The study was using the holistic worldview by exploring individual’s perceptions of food and activities to find patterns in the group as a whole (Meininger et al., 2010).  Qualitative studies all have three beliefs: there is more than one reality, reality is different for each individual because of perceptions and changes throughout time, and the knowledge gained through research has meaning in only the particular context (Burns &amp; Grove, 2010).  Meininger et al. (2010) study was also a phenomenological study because the study described the children’s perceptions or lived experiences of food and activities.  The study used focus groups separated by grades (older grades were also separated by gender) to gain the children’s perceptions of the area of research in a nonthreatening environment (Meininger et al., 2010). Participatory research is defined as, “participants partner with the researchers in planning and conducting the study” (Burns &amp; Grove, 2010, p. 544). Participatory research methods, specifically those which were developed by Chambers in his (1997) and (2002) works (as cited in Meininger et al., 2010), were used to include the community in the way the study was conducted.  The study collaborated with community members to: design the way data would be collected, clarify aims of the study, analyze data, and train and oversee facilitators and recorders (Meininger et al., 2010).  Finally, visual methods of pictures and words on visual prompts were used to better communicate the meanings of the food and activity categories (Meininger et al., 2010).</a:t>
            </a:r>
          </a:p>
        </p:txBody>
      </p:sp>
      <p:sp>
        <p:nvSpPr>
          <p:cNvPr id="2765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676D49D-2268-4842-8779-DBC4FDDDB40B}" type="slidenum">
              <a:rPr lang="en-US">
                <a:cs typeface="Arial" charset="0"/>
              </a:rPr>
              <a:pPr fontAlgn="base">
                <a:spcBef>
                  <a:spcPct val="0"/>
                </a:spcBef>
                <a:spcAft>
                  <a:spcPct val="0"/>
                </a:spcAft>
              </a:pPr>
              <a:t>8</a:t>
            </a:fld>
            <a:endParaRPr lang="en-US">
              <a:cs typeface="Arial"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D28D1E3-6862-4301-A66C-3D92107DC1CE}" type="slidenum">
              <a:rPr lang="en-US">
                <a:cs typeface="Arial" charset="0"/>
              </a:rPr>
              <a:pPr fontAlgn="base">
                <a:spcBef>
                  <a:spcPct val="0"/>
                </a:spcBef>
                <a:spcAft>
                  <a:spcPct val="0"/>
                </a:spcAft>
              </a:pPr>
              <a:t>9</a:t>
            </a:fld>
            <a:endParaRPr lang="en-US">
              <a:cs typeface="Arial" charset="0"/>
            </a:endParaRPr>
          </a:p>
        </p:txBody>
      </p:sp>
      <p:sp>
        <p:nvSpPr>
          <p:cNvPr id="29698"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9699"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The sample population in this study included kindergarten children to sixth graders, both boys and girls.  The population was comprised of students from three schools in one Texas school district, two being elementary schools and one being an intermediate school.  The elementary schools had students the ages of kindergarten through fourth grade, where the intermediate school had students in the fifth and sixth grades.  The schools had a multiethnic population of the following: 62% Hispanic and 31% African American.  The schools’ population consisted of 83% of their student body being economically disadvantaged.  In the 3 schools, it was found that 28.7% of the children had a body mass index (BMI) at or above the 95</a:t>
            </a:r>
            <a:r>
              <a:rPr lang="en-US" baseline="30000" smtClean="0"/>
              <a:t>th</a:t>
            </a:r>
            <a:r>
              <a:rPr lang="en-US" smtClean="0"/>
              <a:t> percentile, and 17.9% between the 85</a:t>
            </a:r>
            <a:r>
              <a:rPr lang="en-US" baseline="30000" smtClean="0"/>
              <a:t>th</a:t>
            </a:r>
            <a:r>
              <a:rPr lang="en-US" smtClean="0"/>
              <a:t> and 95</a:t>
            </a:r>
            <a:r>
              <a:rPr lang="en-US" baseline="30000" smtClean="0"/>
              <a:t>th</a:t>
            </a:r>
            <a:r>
              <a:rPr lang="en-US" smtClean="0"/>
              <a:t> percentile. (Meininger et al., 2010)</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2AEE1513-CCC0-4060-B978-0107ED9B9A45}" type="slidenum">
              <a:rPr lang="en-US">
                <a:cs typeface="Arial" charset="0"/>
              </a:rPr>
              <a:pPr fontAlgn="base">
                <a:spcBef>
                  <a:spcPct val="0"/>
                </a:spcBef>
                <a:spcAft>
                  <a:spcPct val="0"/>
                </a:spcAft>
              </a:pPr>
              <a:t>10</a:t>
            </a:fld>
            <a:endParaRPr lang="en-US">
              <a:cs typeface="Arial" charset="0"/>
            </a:endParaRPr>
          </a:p>
        </p:txBody>
      </p:sp>
      <p:sp>
        <p:nvSpPr>
          <p:cNvPr id="31746"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31747"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According to Burns &amp; Grove (2010), the sample size in qualitative research should be large enough to gain insight into the phenomenon and the question being addressed.  The sample size can be inadequate if it is too small and therefore “lacks adequate depth or richness” (Burns &amp; Grove, 2010, p. 361).  The sample population of this study was large enough to come to a conclusion regarding the research questions.  However, the study consisted of children from only one school district in the nation.  This gives data of only one region and does not necessarily reflect the viewpoints of children across the United States.  To get more concise data concerning the research questions, more studies like this one should be conducted in many different areas. (Meininger et al., 2010)</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4"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useBgFill="1">
        <p:nvSpPr>
          <p:cNvPr id="5" name="Rounded Rectangle 12"/>
          <p:cNvSpPr/>
          <p:nvPr/>
        </p:nvSpPr>
        <p:spPr>
          <a:xfrm>
            <a:off x="65088" y="69850"/>
            <a:ext cx="9013825" cy="6691313"/>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6"/>
          <p:cNvSpPr/>
          <p:nvPr/>
        </p:nvSpPr>
        <p:spPr>
          <a:xfrm>
            <a:off x="63500" y="1449388"/>
            <a:ext cx="9020175" cy="15271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9"/>
          <p:cNvSpPr/>
          <p:nvPr/>
        </p:nvSpPr>
        <p:spPr>
          <a:xfrm>
            <a:off x="63500" y="1397000"/>
            <a:ext cx="9020175"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Rectangle 10"/>
          <p:cNvSpPr/>
          <p:nvPr/>
        </p:nvSpPr>
        <p:spPr>
          <a:xfrm>
            <a:off x="63500" y="2976563"/>
            <a:ext cx="9020175"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lang="en-US" smtClean="0"/>
              <a:t>Click to edit Master title style</a:t>
            </a:r>
            <a:endParaRPr lang="en-US"/>
          </a:p>
        </p:txBody>
      </p:sp>
      <p:sp>
        <p:nvSpPr>
          <p:cNvPr id="11" name="Date Placeholder 27"/>
          <p:cNvSpPr>
            <a:spLocks noGrp="1"/>
          </p:cNvSpPr>
          <p:nvPr>
            <p:ph type="dt" sz="half" idx="10"/>
          </p:nvPr>
        </p:nvSpPr>
        <p:spPr/>
        <p:txBody>
          <a:bodyPr/>
          <a:lstStyle>
            <a:lvl1pPr>
              <a:defRPr/>
            </a:lvl1pPr>
          </a:lstStyle>
          <a:p>
            <a:pPr>
              <a:defRPr/>
            </a:pPr>
            <a:fld id="{A3500F52-C54A-4A91-A39C-66E4E0F8F9D1}" type="datetimeFigureOut">
              <a:rPr lang="en-US"/>
              <a:pPr>
                <a:defRPr/>
              </a:pPr>
              <a:t>2/20/2011</a:t>
            </a:fld>
            <a:endParaRPr lang="en-US" dirty="0"/>
          </a:p>
        </p:txBody>
      </p:sp>
      <p:sp>
        <p:nvSpPr>
          <p:cNvPr id="12" name="Footer Placeholder 16"/>
          <p:cNvSpPr>
            <a:spLocks noGrp="1"/>
          </p:cNvSpPr>
          <p:nvPr>
            <p:ph type="ftr" sz="quarter" idx="11"/>
          </p:nvPr>
        </p:nvSpPr>
        <p:spPr/>
        <p:txBody>
          <a:bodyPr/>
          <a:lstStyle>
            <a:lvl1pPr>
              <a:defRPr/>
            </a:lvl1pPr>
          </a:lstStyle>
          <a:p>
            <a:pPr>
              <a:defRPr/>
            </a:pPr>
            <a:endParaRPr lang="en-US"/>
          </a:p>
        </p:txBody>
      </p:sp>
      <p:sp>
        <p:nvSpPr>
          <p:cNvPr id="13" name="Slide Number Placeholder 28"/>
          <p:cNvSpPr>
            <a:spLocks noGrp="1"/>
          </p:cNvSpPr>
          <p:nvPr>
            <p:ph type="sldNum" sz="quarter" idx="12"/>
          </p:nvPr>
        </p:nvSpPr>
        <p:spPr/>
        <p:txBody>
          <a:bodyPr/>
          <a:lstStyle>
            <a:lvl1pPr>
              <a:defRPr sz="1400" smtClean="0">
                <a:solidFill>
                  <a:srgbClr val="FFFFFF"/>
                </a:solidFill>
              </a:defRPr>
            </a:lvl1pPr>
          </a:lstStyle>
          <a:p>
            <a:pPr>
              <a:defRPr/>
            </a:pPr>
            <a:fld id="{D8D2F118-EC26-4D8A-A4F6-54C05383CAB2}" type="slidenum">
              <a:rPr lang="en-US"/>
              <a:pPr>
                <a:defRPr/>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D3724FD6-C2D7-4FF8-8455-47B9FA6A6205}" type="datetimeFigureOut">
              <a:rPr lang="en-US"/>
              <a:pPr>
                <a:defRPr/>
              </a:pPr>
              <a:t>2/20/2011</a:t>
            </a:fld>
            <a:endParaRPr lang="en-US" dirty="0"/>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F788D19D-AD4B-471F-A701-04A17007CD5E}"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D934F4E9-0D0B-4F99-A83F-CB2F64249AD2}" type="datetimeFigureOut">
              <a:rPr lang="en-US"/>
              <a:pPr>
                <a:defRPr/>
              </a:pPr>
              <a:t>2/20/2011</a:t>
            </a:fld>
            <a:endParaRPr lang="en-US" dirty="0"/>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B15B46D8-9A71-40DD-8144-1A3CE8AA8C04}"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8" name="Content Placeholder 7"/>
          <p:cNvSpPr>
            <a:spLocks noGrp="1"/>
          </p:cNvSpPr>
          <p:nvPr>
            <p:ph sz="quarter" idx="1"/>
          </p:nvPr>
        </p:nvSpPr>
        <p:spPr>
          <a:xfrm>
            <a:off x="914400" y="1447800"/>
            <a:ext cx="77724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672B1A0B-4A95-41A4-8431-18B49CD683DE}" type="datetimeFigureOut">
              <a:rPr lang="en-US"/>
              <a:pPr>
                <a:defRPr/>
              </a:pPr>
              <a:t>2/20/2011</a:t>
            </a:fld>
            <a:endParaRPr lang="en-US" dirty="0"/>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B575AB7A-00E7-45D1-BE44-0D9148C5CA25}"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4"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useBgFill="1">
        <p:nvSpPr>
          <p:cNvPr id="5"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6"/>
          <p:cNvSpPr/>
          <p:nvPr/>
        </p:nvSpPr>
        <p:spPr>
          <a:xfrm flipV="1">
            <a:off x="69850" y="2376488"/>
            <a:ext cx="901382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7"/>
          <p:cNvSpPr/>
          <p:nvPr/>
        </p:nvSpPr>
        <p:spPr>
          <a:xfrm>
            <a:off x="69850" y="2341563"/>
            <a:ext cx="901382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Rectangle 8"/>
          <p:cNvSpPr/>
          <p:nvPr/>
        </p:nvSpPr>
        <p:spPr>
          <a:xfrm>
            <a:off x="68263" y="2468563"/>
            <a:ext cx="9015412"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a:xfrm>
            <a:off x="722313" y="952500"/>
            <a:ext cx="7772400" cy="1362075"/>
          </a:xfrm>
        </p:spPr>
        <p:txBody>
          <a:bodyPr/>
          <a:lstStyle>
            <a:lvl1pPr algn="l">
              <a:buNone/>
              <a:defRPr sz="4000" b="0" cap="none"/>
            </a:lvl1pPr>
          </a:lstStyle>
          <a:p>
            <a:r>
              <a:rPr lang="en-US" smtClean="0"/>
              <a:t>Click to edit Master title style</a:t>
            </a:r>
            <a:endParaRPr lang="en-US"/>
          </a:p>
        </p:txBody>
      </p:sp>
      <p:sp>
        <p:nvSpPr>
          <p:cNvPr id="3" name="Text Placeholder 2"/>
          <p:cNvSpPr>
            <a:spLocks noGrp="1"/>
          </p:cNvSpPr>
          <p:nvPr>
            <p:ph type="body" idx="1"/>
          </p:nvPr>
        </p:nvSpPr>
        <p:spPr>
          <a:xfrm>
            <a:off x="722313" y="2547938"/>
            <a:ext cx="77724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9" name="Date Placeholder 3"/>
          <p:cNvSpPr>
            <a:spLocks noGrp="1"/>
          </p:cNvSpPr>
          <p:nvPr>
            <p:ph type="dt" sz="half" idx="10"/>
          </p:nvPr>
        </p:nvSpPr>
        <p:spPr/>
        <p:txBody>
          <a:bodyPr/>
          <a:lstStyle>
            <a:lvl1pPr>
              <a:defRPr/>
            </a:lvl1pPr>
          </a:lstStyle>
          <a:p>
            <a:pPr>
              <a:defRPr/>
            </a:pPr>
            <a:fld id="{C232E44E-7A3B-4CFB-961A-4A1743D4FFA1}" type="datetimeFigureOut">
              <a:rPr lang="en-US"/>
              <a:pPr>
                <a:defRPr/>
              </a:pPr>
              <a:t>2/20/2011</a:t>
            </a:fld>
            <a:endParaRPr lang="en-US" dirty="0"/>
          </a:p>
        </p:txBody>
      </p:sp>
      <p:sp>
        <p:nvSpPr>
          <p:cNvPr id="10" name="Footer Placeholder 4"/>
          <p:cNvSpPr>
            <a:spLocks noGrp="1"/>
          </p:cNvSpPr>
          <p:nvPr>
            <p:ph type="ftr" sz="quarter" idx="11"/>
          </p:nvPr>
        </p:nvSpPr>
        <p:spPr>
          <a:xfrm>
            <a:off x="800100" y="6172200"/>
            <a:ext cx="4000500" cy="457200"/>
          </a:xfrm>
        </p:spPr>
        <p:txBody>
          <a:bodyPr/>
          <a:lstStyle>
            <a:lvl1pPr>
              <a:defRPr/>
            </a:lvl1pPr>
          </a:lstStyle>
          <a:p>
            <a:pPr>
              <a:defRPr/>
            </a:pPr>
            <a:endParaRPr lang="en-US"/>
          </a:p>
        </p:txBody>
      </p:sp>
      <p:sp>
        <p:nvSpPr>
          <p:cNvPr id="11" name="Slide Number Placeholder 5"/>
          <p:cNvSpPr>
            <a:spLocks noGrp="1"/>
          </p:cNvSpPr>
          <p:nvPr>
            <p:ph type="sldNum" sz="quarter" idx="12"/>
          </p:nvPr>
        </p:nvSpPr>
        <p:spPr>
          <a:xfrm>
            <a:off x="146050" y="6208713"/>
            <a:ext cx="457200" cy="457200"/>
          </a:xfrm>
        </p:spPr>
        <p:txBody>
          <a:bodyPr/>
          <a:lstStyle>
            <a:lvl1pPr>
              <a:defRPr/>
            </a:lvl1pPr>
          </a:lstStyle>
          <a:p>
            <a:pPr>
              <a:defRPr/>
            </a:pPr>
            <a:fld id="{DA0D115C-BC20-485D-A9B8-CB74E6284EE3}" type="slidenum">
              <a:rPr lang="en-US"/>
              <a:pPr>
                <a:defRPr/>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
          </p:nvPr>
        </p:nvSpPr>
        <p:spPr>
          <a:xfrm>
            <a:off x="914400" y="1447800"/>
            <a:ext cx="374904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2"/>
          </p:nvPr>
        </p:nvSpPr>
        <p:spPr>
          <a:xfrm>
            <a:off x="4933950" y="1447800"/>
            <a:ext cx="374904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fld id="{8EA3A394-8423-439F-9898-EEFDC826662C}" type="datetimeFigureOut">
              <a:rPr lang="en-US"/>
              <a:pPr>
                <a:defRPr/>
              </a:pPr>
              <a:t>2/20/2011</a:t>
            </a:fld>
            <a:endParaRPr lang="en-US" dirty="0"/>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pPr>
              <a:defRPr/>
            </a:pPr>
            <a:fld id="{13BCA95D-D5D4-4F55-AC98-CDCFD84D4DBF}"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11" name="Content Placeholder 10"/>
          <p:cNvSpPr>
            <a:spLocks noGrp="1"/>
          </p:cNvSpPr>
          <p:nvPr>
            <p:ph sz="half" idx="2"/>
          </p:nvPr>
        </p:nvSpPr>
        <p:spPr>
          <a:xfrm>
            <a:off x="914400" y="2247900"/>
            <a:ext cx="37338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half" idx="4"/>
          </p:nvPr>
        </p:nvSpPr>
        <p:spPr>
          <a:xfrm>
            <a:off x="4953000" y="2247900"/>
            <a:ext cx="37338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13"/>
          <p:cNvSpPr>
            <a:spLocks noGrp="1"/>
          </p:cNvSpPr>
          <p:nvPr>
            <p:ph type="dt" sz="half" idx="10"/>
          </p:nvPr>
        </p:nvSpPr>
        <p:spPr/>
        <p:txBody>
          <a:bodyPr/>
          <a:lstStyle>
            <a:lvl1pPr>
              <a:defRPr/>
            </a:lvl1pPr>
          </a:lstStyle>
          <a:p>
            <a:pPr>
              <a:defRPr/>
            </a:pPr>
            <a:fld id="{106BCC85-6E4C-410D-BCAA-72823835E29C}" type="datetimeFigureOut">
              <a:rPr lang="en-US"/>
              <a:pPr>
                <a:defRPr/>
              </a:pPr>
              <a:t>2/20/2011</a:t>
            </a:fld>
            <a:endParaRPr lang="en-US" dirty="0"/>
          </a:p>
        </p:txBody>
      </p:sp>
      <p:sp>
        <p:nvSpPr>
          <p:cNvPr id="8" name="Footer Placeholder 2"/>
          <p:cNvSpPr>
            <a:spLocks noGrp="1"/>
          </p:cNvSpPr>
          <p:nvPr>
            <p:ph type="ftr" sz="quarter" idx="11"/>
          </p:nvPr>
        </p:nvSpPr>
        <p:spPr/>
        <p:txBody>
          <a:bodyPr/>
          <a:lstStyle>
            <a:lvl1pPr>
              <a:defRPr/>
            </a:lvl1pPr>
          </a:lstStyle>
          <a:p>
            <a:pPr>
              <a:defRPr/>
            </a:pPr>
            <a:endParaRPr lang="en-US"/>
          </a:p>
        </p:txBody>
      </p:sp>
      <p:sp>
        <p:nvSpPr>
          <p:cNvPr id="9" name="Slide Number Placeholder 22"/>
          <p:cNvSpPr>
            <a:spLocks noGrp="1"/>
          </p:cNvSpPr>
          <p:nvPr>
            <p:ph type="sldNum" sz="quarter" idx="12"/>
          </p:nvPr>
        </p:nvSpPr>
        <p:spPr/>
        <p:txBody>
          <a:bodyPr/>
          <a:lstStyle>
            <a:lvl1pPr>
              <a:defRPr/>
            </a:lvl1pPr>
          </a:lstStyle>
          <a:p>
            <a:pPr>
              <a:defRPr/>
            </a:pPr>
            <a:fld id="{EEE93A07-C00C-4F16-898A-9CDDB9870332}"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13"/>
          <p:cNvSpPr>
            <a:spLocks noGrp="1"/>
          </p:cNvSpPr>
          <p:nvPr>
            <p:ph type="dt" sz="half" idx="10"/>
          </p:nvPr>
        </p:nvSpPr>
        <p:spPr/>
        <p:txBody>
          <a:bodyPr/>
          <a:lstStyle>
            <a:lvl1pPr>
              <a:defRPr/>
            </a:lvl1pPr>
          </a:lstStyle>
          <a:p>
            <a:pPr>
              <a:defRPr/>
            </a:pPr>
            <a:fld id="{1422D0A9-78D0-4FA1-844A-BD5315ACE882}" type="datetimeFigureOut">
              <a:rPr lang="en-US"/>
              <a:pPr>
                <a:defRPr/>
              </a:pPr>
              <a:t>2/20/2011</a:t>
            </a:fld>
            <a:endParaRPr lang="en-US" dirty="0"/>
          </a:p>
        </p:txBody>
      </p:sp>
      <p:sp>
        <p:nvSpPr>
          <p:cNvPr id="4" name="Footer Placeholder 2"/>
          <p:cNvSpPr>
            <a:spLocks noGrp="1"/>
          </p:cNvSpPr>
          <p:nvPr>
            <p:ph type="ftr" sz="quarter" idx="11"/>
          </p:nvPr>
        </p:nvSpPr>
        <p:spPr/>
        <p:txBody>
          <a:bodyPr/>
          <a:lstStyle>
            <a:lvl1pPr>
              <a:defRPr/>
            </a:lvl1pPr>
          </a:lstStyle>
          <a:p>
            <a:pPr>
              <a:defRPr/>
            </a:pPr>
            <a:endParaRPr lang="en-US"/>
          </a:p>
        </p:txBody>
      </p:sp>
      <p:sp>
        <p:nvSpPr>
          <p:cNvPr id="5" name="Slide Number Placeholder 22"/>
          <p:cNvSpPr>
            <a:spLocks noGrp="1"/>
          </p:cNvSpPr>
          <p:nvPr>
            <p:ph type="sldNum" sz="quarter" idx="12"/>
          </p:nvPr>
        </p:nvSpPr>
        <p:spPr/>
        <p:txBody>
          <a:bodyPr/>
          <a:lstStyle>
            <a:lvl1pPr>
              <a:defRPr/>
            </a:lvl1pPr>
          </a:lstStyle>
          <a:p>
            <a:pPr>
              <a:defRPr/>
            </a:pPr>
            <a:fld id="{41335481-9AEE-4558-8A8D-1135E9CBF5DA}"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a:defRPr/>
            </a:pPr>
            <a:fld id="{74009361-1D4A-409C-B1B1-65A663700645}" type="datetimeFigureOut">
              <a:rPr lang="en-US"/>
              <a:pPr>
                <a:defRPr/>
              </a:pPr>
              <a:t>2/20/2011</a:t>
            </a:fld>
            <a:endParaRPr lang="en-US" dirty="0"/>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22"/>
          <p:cNvSpPr>
            <a:spLocks noGrp="1"/>
          </p:cNvSpPr>
          <p:nvPr>
            <p:ph type="sldNum" sz="quarter" idx="12"/>
          </p:nvPr>
        </p:nvSpPr>
        <p:spPr/>
        <p:txBody>
          <a:bodyPr/>
          <a:lstStyle>
            <a:lvl1pPr>
              <a:defRPr/>
            </a:lvl1pPr>
          </a:lstStyle>
          <a:p>
            <a:pPr>
              <a:defRPr/>
            </a:pPr>
            <a:fld id="{0014BB2D-2B85-4403-91B0-D3E63187F6A6}"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useBgFill="1">
        <p:nvSpPr>
          <p:cNvPr id="6" name="Rounded Rectangle 8"/>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a:xfrm>
            <a:off x="914400" y="273050"/>
            <a:ext cx="7772400" cy="1143000"/>
          </a:xfrm>
        </p:spPr>
        <p:txBody>
          <a:bodyPr/>
          <a:lstStyle>
            <a:lvl1pPr algn="l">
              <a:buNone/>
              <a:defRPr sz="4000" b="0"/>
            </a:lvl1pPr>
          </a:lstStyle>
          <a:p>
            <a:r>
              <a:rPr lang="en-US" smtClean="0"/>
              <a:t>Click to edit Master title style</a:t>
            </a:r>
            <a:endParaRPr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11" name="Content Placeholder 10"/>
          <p:cNvSpPr>
            <a:spLocks noGrp="1"/>
          </p:cNvSpPr>
          <p:nvPr>
            <p:ph sz="quarter" idx="1"/>
          </p:nvPr>
        </p:nvSpPr>
        <p:spPr>
          <a:xfrm>
            <a:off x="2971800" y="1600200"/>
            <a:ext cx="57150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4"/>
          <p:cNvSpPr>
            <a:spLocks noGrp="1"/>
          </p:cNvSpPr>
          <p:nvPr>
            <p:ph type="dt" sz="half" idx="10"/>
          </p:nvPr>
        </p:nvSpPr>
        <p:spPr/>
        <p:txBody>
          <a:bodyPr/>
          <a:lstStyle>
            <a:lvl1pPr>
              <a:defRPr/>
            </a:lvl1pPr>
          </a:lstStyle>
          <a:p>
            <a:pPr>
              <a:defRPr/>
            </a:pPr>
            <a:fld id="{05CEA261-DE33-4E35-AECF-8C094A30C864}" type="datetimeFigureOut">
              <a:rPr lang="en-US"/>
              <a:pPr>
                <a:defRPr/>
              </a:pPr>
              <a:t>2/20/2011</a:t>
            </a:fld>
            <a:endParaRPr lang="en-US" dirty="0"/>
          </a:p>
        </p:txBody>
      </p:sp>
      <p:sp>
        <p:nvSpPr>
          <p:cNvPr id="8" name="Footer Placeholder 5"/>
          <p:cNvSpPr>
            <a:spLocks noGrp="1"/>
          </p:cNvSpPr>
          <p:nvPr>
            <p:ph type="ftr" sz="quarter" idx="11"/>
          </p:nvPr>
        </p:nvSpPr>
        <p:spPr/>
        <p:txBody>
          <a:bodyPr/>
          <a:lstStyle>
            <a:lvl1pPr>
              <a:defRPr/>
            </a:lvl1pPr>
          </a:lstStyle>
          <a:p>
            <a:pPr>
              <a:defRPr/>
            </a:pPr>
            <a:endParaRPr lang="en-US"/>
          </a:p>
        </p:txBody>
      </p:sp>
      <p:sp>
        <p:nvSpPr>
          <p:cNvPr id="9" name="Slide Number Placeholder 6"/>
          <p:cNvSpPr>
            <a:spLocks noGrp="1"/>
          </p:cNvSpPr>
          <p:nvPr>
            <p:ph type="sldNum" sz="quarter" idx="12"/>
          </p:nvPr>
        </p:nvSpPr>
        <p:spPr/>
        <p:txBody>
          <a:bodyPr/>
          <a:lstStyle>
            <a:lvl1pPr>
              <a:defRPr/>
            </a:lvl1pPr>
          </a:lstStyle>
          <a:p>
            <a:pPr>
              <a:defRPr/>
            </a:pPr>
            <a:fld id="{33D3723F-4BF0-4677-AD72-33FFBDADC405}"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10"/>
          <p:cNvSpPr/>
          <p:nvPr/>
        </p:nvSpPr>
        <p:spPr>
          <a:xfrm flipV="1">
            <a:off x="68263" y="4683125"/>
            <a:ext cx="900747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11"/>
          <p:cNvSpPr/>
          <p:nvPr/>
        </p:nvSpPr>
        <p:spPr>
          <a:xfrm>
            <a:off x="68263" y="4649788"/>
            <a:ext cx="900747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12"/>
          <p:cNvSpPr/>
          <p:nvPr/>
        </p:nvSpPr>
        <p:spPr>
          <a:xfrm>
            <a:off x="68263" y="4773613"/>
            <a:ext cx="9007475" cy="476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en-US" noProof="0" smtClean="0"/>
              <a:t>Click icon to add picture</a:t>
            </a:r>
            <a:endParaRPr lang="en-US" noProof="0" dirty="0"/>
          </a:p>
        </p:txBody>
      </p:sp>
      <p:sp>
        <p:nvSpPr>
          <p:cNvPr id="8" name="Date Placeholder 4"/>
          <p:cNvSpPr>
            <a:spLocks noGrp="1"/>
          </p:cNvSpPr>
          <p:nvPr>
            <p:ph type="dt" sz="half" idx="10"/>
          </p:nvPr>
        </p:nvSpPr>
        <p:spPr/>
        <p:txBody>
          <a:bodyPr/>
          <a:lstStyle>
            <a:lvl1pPr>
              <a:defRPr/>
            </a:lvl1pPr>
          </a:lstStyle>
          <a:p>
            <a:pPr>
              <a:defRPr/>
            </a:pPr>
            <a:fld id="{383709C3-547F-4F76-893C-729F77A7B36F}" type="datetimeFigureOut">
              <a:rPr lang="en-US"/>
              <a:pPr>
                <a:defRPr/>
              </a:pPr>
              <a:t>2/20/2011</a:t>
            </a:fld>
            <a:endParaRPr lang="en-US" dirty="0"/>
          </a:p>
        </p:txBody>
      </p:sp>
      <p:sp>
        <p:nvSpPr>
          <p:cNvPr id="9" name="Footer Placeholder 5"/>
          <p:cNvSpPr>
            <a:spLocks noGrp="1"/>
          </p:cNvSpPr>
          <p:nvPr>
            <p:ph type="ftr" sz="quarter" idx="11"/>
          </p:nvPr>
        </p:nvSpPr>
        <p:spPr>
          <a:xfrm>
            <a:off x="914400" y="6172200"/>
            <a:ext cx="3886200" cy="457200"/>
          </a:xfrm>
        </p:spPr>
        <p:txBody>
          <a:bodyPr/>
          <a:lstStyle>
            <a:lvl1pPr>
              <a:defRPr/>
            </a:lvl1pPr>
          </a:lstStyle>
          <a:p>
            <a:pPr>
              <a:defRPr/>
            </a:pPr>
            <a:endParaRPr lang="en-US"/>
          </a:p>
        </p:txBody>
      </p:sp>
      <p:sp>
        <p:nvSpPr>
          <p:cNvPr id="10" name="Slide Number Placeholder 6"/>
          <p:cNvSpPr>
            <a:spLocks noGrp="1"/>
          </p:cNvSpPr>
          <p:nvPr>
            <p:ph type="sldNum" sz="quarter" idx="12"/>
          </p:nvPr>
        </p:nvSpPr>
        <p:spPr>
          <a:xfrm>
            <a:off x="146050" y="6208713"/>
            <a:ext cx="457200" cy="457200"/>
          </a:xfrm>
        </p:spPr>
        <p:txBody>
          <a:bodyPr/>
          <a:lstStyle>
            <a:lvl1pPr>
              <a:defRPr/>
            </a:lvl1pPr>
          </a:lstStyle>
          <a:p>
            <a:pPr>
              <a:defRPr/>
            </a:pPr>
            <a:fld id="{84B8ABD9-3017-440E-99BC-E241B5EF2AEC}"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useBgFill="1">
        <p:nvSpPr>
          <p:cNvPr id="8" name="Rounded Rectangle 7"/>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28" name="Title Placeholder 21"/>
          <p:cNvSpPr>
            <a:spLocks noGrp="1"/>
          </p:cNvSpPr>
          <p:nvPr>
            <p:ph type="title"/>
          </p:nvPr>
        </p:nvSpPr>
        <p:spPr bwMode="auto">
          <a:xfrm>
            <a:off x="914400" y="274638"/>
            <a:ext cx="7772400" cy="1143000"/>
          </a:xfrm>
          <a:prstGeom prst="rect">
            <a:avLst/>
          </a:prstGeom>
          <a:noFill/>
          <a:ln w="9525">
            <a:noFill/>
            <a:miter lim="800000"/>
            <a:headEnd/>
            <a:tailEnd/>
          </a:ln>
        </p:spPr>
        <p:txBody>
          <a:bodyPr vert="horz" wrap="square" lIns="91440" tIns="45720" rIns="91440" bIns="91440" numCol="1" anchor="b" anchorCtr="0" compatLnSpc="1">
            <a:prstTxWarp prst="textNoShape">
              <a:avLst/>
            </a:prstTxWarp>
          </a:bodyPr>
          <a:lstStyle/>
          <a:p>
            <a:pPr lvl="0"/>
            <a:r>
              <a:rPr lang="en-US" smtClean="0"/>
              <a:t>Click to edit Master title style</a:t>
            </a:r>
          </a:p>
        </p:txBody>
      </p:sp>
      <p:sp>
        <p:nvSpPr>
          <p:cNvPr id="1029" name="Text Placeholder 12"/>
          <p:cNvSpPr>
            <a:spLocks noGrp="1"/>
          </p:cNvSpPr>
          <p:nvPr>
            <p:ph type="body" idx="1"/>
          </p:nvPr>
        </p:nvSpPr>
        <p:spPr bwMode="auto">
          <a:xfrm>
            <a:off x="914400" y="1447800"/>
            <a:ext cx="77724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fontAlgn="auto" latinLnBrk="0" hangingPunct="1">
              <a:spcBef>
                <a:spcPts val="0"/>
              </a:spcBef>
              <a:spcAft>
                <a:spcPts val="0"/>
              </a:spcAft>
              <a:defRPr kumimoji="0" sz="1400" smtClean="0">
                <a:solidFill>
                  <a:schemeClr val="tx2"/>
                </a:solidFill>
                <a:latin typeface="+mn-lt"/>
                <a:cs typeface="+mn-cs"/>
              </a:defRPr>
            </a:lvl1pPr>
          </a:lstStyle>
          <a:p>
            <a:pPr>
              <a:defRPr/>
            </a:pPr>
            <a:fld id="{D3EEEF01-96A0-48FD-B178-04EEEB074A6C}" type="datetimeFigureOut">
              <a:rPr lang="en-US"/>
              <a:pPr>
                <a:defRPr/>
              </a:pPr>
              <a:t>2/20/2011</a:t>
            </a:fld>
            <a:endParaRPr lang="en-US" dirty="0"/>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fontAlgn="auto" latinLnBrk="0" hangingPunct="1">
              <a:spcBef>
                <a:spcPts val="0"/>
              </a:spcBef>
              <a:spcAft>
                <a:spcPts val="0"/>
              </a:spcAft>
              <a:defRPr kumimoji="0" sz="1400" dirty="0">
                <a:solidFill>
                  <a:schemeClr val="tx2"/>
                </a:solidFill>
                <a:latin typeface="+mn-lt"/>
                <a:cs typeface="+mn-cs"/>
              </a:defRPr>
            </a:lvl1pPr>
          </a:lstStyle>
          <a:p>
            <a:pPr>
              <a:defRPr/>
            </a:pPr>
            <a:endParaRPr lang="en-US"/>
          </a:p>
        </p:txBody>
      </p:sp>
      <p:sp>
        <p:nvSpPr>
          <p:cNvPr id="23" name="Slide Number Placeholder 22"/>
          <p:cNvSpPr>
            <a:spLocks noGrp="1"/>
          </p:cNvSpPr>
          <p:nvPr>
            <p:ph type="sldNum" sz="quarter" idx="4"/>
          </p:nvPr>
        </p:nvSpPr>
        <p:spPr>
          <a:xfrm>
            <a:off x="146050" y="6210300"/>
            <a:ext cx="457200" cy="457200"/>
          </a:xfrm>
          <a:prstGeom prst="ellipse">
            <a:avLst/>
          </a:prstGeom>
          <a:solidFill>
            <a:schemeClr val="accent1"/>
          </a:solidFill>
        </p:spPr>
        <p:txBody>
          <a:bodyPr wrap="none" lIns="0" tIns="0" rIns="0" bIns="0" anchor="ctr" anchorCtr="1">
            <a:noAutofit/>
          </a:bodyPr>
          <a:lstStyle>
            <a:lvl1pPr algn="ctr" eaLnBrk="1" fontAlgn="auto" latinLnBrk="0" hangingPunct="1">
              <a:spcBef>
                <a:spcPts val="0"/>
              </a:spcBef>
              <a:spcAft>
                <a:spcPts val="0"/>
              </a:spcAft>
              <a:defRPr kumimoji="0" sz="1400" smtClean="0">
                <a:solidFill>
                  <a:srgbClr val="FFFFFF"/>
                </a:solidFill>
                <a:latin typeface="+mj-lt"/>
                <a:ea typeface="+mj-ea"/>
                <a:cs typeface="+mj-cs"/>
              </a:defRPr>
            </a:lvl1pPr>
          </a:lstStyle>
          <a:p>
            <a:pPr>
              <a:defRPr/>
            </a:pPr>
            <a:fld id="{12B40025-2846-498A-942B-4A05393B38BB}"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84" r:id="rId1"/>
    <p:sldLayoutId id="2147483683" r:id="rId2"/>
    <p:sldLayoutId id="2147483685" r:id="rId3"/>
    <p:sldLayoutId id="2147483682" r:id="rId4"/>
    <p:sldLayoutId id="2147483681" r:id="rId5"/>
    <p:sldLayoutId id="2147483680" r:id="rId6"/>
    <p:sldLayoutId id="2147483679" r:id="rId7"/>
    <p:sldLayoutId id="2147483686" r:id="rId8"/>
    <p:sldLayoutId id="2147483687" r:id="rId9"/>
    <p:sldLayoutId id="2147483678" r:id="rId10"/>
    <p:sldLayoutId id="2147483677" r:id="rId11"/>
  </p:sldLayoutIdLst>
  <p:txStyles>
    <p:titleStyle>
      <a:lvl1pPr algn="l" rtl="0" fontAlgn="base">
        <a:spcBef>
          <a:spcPct val="0"/>
        </a:spcBef>
        <a:spcAft>
          <a:spcPct val="0"/>
        </a:spcAft>
        <a:defRPr sz="4000" kern="1200">
          <a:solidFill>
            <a:schemeClr val="tx2"/>
          </a:solidFill>
          <a:latin typeface="+mj-lt"/>
          <a:ea typeface="+mj-ea"/>
          <a:cs typeface="+mj-cs"/>
        </a:defRPr>
      </a:lvl1pPr>
      <a:lvl2pPr algn="l" rtl="0" fontAlgn="base">
        <a:spcBef>
          <a:spcPct val="0"/>
        </a:spcBef>
        <a:spcAft>
          <a:spcPct val="0"/>
        </a:spcAft>
        <a:defRPr sz="4000">
          <a:solidFill>
            <a:schemeClr val="tx2"/>
          </a:solidFill>
          <a:latin typeface="Franklin Gothic Book" pitchFamily="34" charset="0"/>
        </a:defRPr>
      </a:lvl2pPr>
      <a:lvl3pPr algn="l" rtl="0" fontAlgn="base">
        <a:spcBef>
          <a:spcPct val="0"/>
        </a:spcBef>
        <a:spcAft>
          <a:spcPct val="0"/>
        </a:spcAft>
        <a:defRPr sz="4000">
          <a:solidFill>
            <a:schemeClr val="tx2"/>
          </a:solidFill>
          <a:latin typeface="Franklin Gothic Book" pitchFamily="34" charset="0"/>
        </a:defRPr>
      </a:lvl3pPr>
      <a:lvl4pPr algn="l" rtl="0" fontAlgn="base">
        <a:spcBef>
          <a:spcPct val="0"/>
        </a:spcBef>
        <a:spcAft>
          <a:spcPct val="0"/>
        </a:spcAft>
        <a:defRPr sz="4000">
          <a:solidFill>
            <a:schemeClr val="tx2"/>
          </a:solidFill>
          <a:latin typeface="Franklin Gothic Book" pitchFamily="34" charset="0"/>
        </a:defRPr>
      </a:lvl4pPr>
      <a:lvl5pPr algn="l" rtl="0" fontAlgn="base">
        <a:spcBef>
          <a:spcPct val="0"/>
        </a:spcBef>
        <a:spcAft>
          <a:spcPct val="0"/>
        </a:spcAft>
        <a:defRPr sz="4000">
          <a:solidFill>
            <a:schemeClr val="tx2"/>
          </a:solidFill>
          <a:latin typeface="Franklin Gothic Book" pitchFamily="34" charset="0"/>
        </a:defRPr>
      </a:lvl5pPr>
      <a:lvl6pPr marL="457200" algn="l" rtl="0" fontAlgn="base">
        <a:spcBef>
          <a:spcPct val="0"/>
        </a:spcBef>
        <a:spcAft>
          <a:spcPct val="0"/>
        </a:spcAft>
        <a:defRPr sz="4000">
          <a:solidFill>
            <a:schemeClr val="tx2"/>
          </a:solidFill>
          <a:latin typeface="Franklin Gothic Book" pitchFamily="34" charset="0"/>
        </a:defRPr>
      </a:lvl6pPr>
      <a:lvl7pPr marL="914400" algn="l" rtl="0" fontAlgn="base">
        <a:spcBef>
          <a:spcPct val="0"/>
        </a:spcBef>
        <a:spcAft>
          <a:spcPct val="0"/>
        </a:spcAft>
        <a:defRPr sz="4000">
          <a:solidFill>
            <a:schemeClr val="tx2"/>
          </a:solidFill>
          <a:latin typeface="Franklin Gothic Book" pitchFamily="34" charset="0"/>
        </a:defRPr>
      </a:lvl7pPr>
      <a:lvl8pPr marL="1371600" algn="l" rtl="0" fontAlgn="base">
        <a:spcBef>
          <a:spcPct val="0"/>
        </a:spcBef>
        <a:spcAft>
          <a:spcPct val="0"/>
        </a:spcAft>
        <a:defRPr sz="4000">
          <a:solidFill>
            <a:schemeClr val="tx2"/>
          </a:solidFill>
          <a:latin typeface="Franklin Gothic Book" pitchFamily="34" charset="0"/>
        </a:defRPr>
      </a:lvl8pPr>
      <a:lvl9pPr marL="1828800" algn="l" rtl="0" fontAlgn="base">
        <a:spcBef>
          <a:spcPct val="0"/>
        </a:spcBef>
        <a:spcAft>
          <a:spcPct val="0"/>
        </a:spcAft>
        <a:defRPr sz="4000">
          <a:solidFill>
            <a:schemeClr val="tx2"/>
          </a:solidFill>
          <a:latin typeface="Franklin Gothic Book" pitchFamily="34" charset="0"/>
        </a:defRPr>
      </a:lvl9pPr>
    </p:titleStyle>
    <p:bodyStyle>
      <a:lvl1pPr marL="273050" indent="-273050" algn="l" rtl="0" fontAlgn="base">
        <a:spcBef>
          <a:spcPts val="575"/>
        </a:spcBef>
        <a:spcAft>
          <a:spcPct val="0"/>
        </a:spcAft>
        <a:buClr>
          <a:schemeClr val="accent1"/>
        </a:buClr>
        <a:buSzPct val="85000"/>
        <a:buFont typeface="Wingdings 2" pitchFamily="18" charset="2"/>
        <a:buChar char=""/>
        <a:defRPr sz="2600" kern="1200">
          <a:solidFill>
            <a:schemeClr val="tx1"/>
          </a:solidFill>
          <a:latin typeface="+mn-lt"/>
          <a:ea typeface="+mn-ea"/>
          <a:cs typeface="+mn-cs"/>
        </a:defRPr>
      </a:lvl1pPr>
      <a:lvl2pPr marL="547688" indent="-228600" algn="l" rtl="0" fontAlgn="base">
        <a:spcBef>
          <a:spcPts val="375"/>
        </a:spcBef>
        <a:spcAft>
          <a:spcPct val="0"/>
        </a:spcAft>
        <a:buClr>
          <a:schemeClr val="accent2"/>
        </a:buClr>
        <a:buSzPct val="85000"/>
        <a:buFont typeface="Wingdings 2" pitchFamily="18" charset="2"/>
        <a:buChar char=""/>
        <a:defRPr sz="2400" kern="1200">
          <a:solidFill>
            <a:schemeClr val="tx1"/>
          </a:solidFill>
          <a:latin typeface="+mn-lt"/>
          <a:ea typeface="+mn-ea"/>
          <a:cs typeface="+mn-cs"/>
        </a:defRPr>
      </a:lvl2pPr>
      <a:lvl3pPr marL="822325" indent="-228600" algn="l" rtl="0" fontAlgn="base">
        <a:spcBef>
          <a:spcPts val="375"/>
        </a:spcBef>
        <a:spcAft>
          <a:spcPct val="0"/>
        </a:spcAft>
        <a:buClr>
          <a:srgbClr val="E6B1AB"/>
        </a:buClr>
        <a:buSzPct val="85000"/>
        <a:buFont typeface="Wingdings 2" pitchFamily="18" charset="2"/>
        <a:buChar char=""/>
        <a:defRPr sz="2000" kern="1200">
          <a:solidFill>
            <a:schemeClr val="tx1"/>
          </a:solidFill>
          <a:latin typeface="+mn-lt"/>
          <a:ea typeface="+mn-ea"/>
          <a:cs typeface="+mn-cs"/>
        </a:defRPr>
      </a:lvl3pPr>
      <a:lvl4pPr marL="1096963" indent="-228600" algn="l" rtl="0" fontAlgn="base">
        <a:spcBef>
          <a:spcPts val="375"/>
        </a:spcBef>
        <a:spcAft>
          <a:spcPct val="0"/>
        </a:spcAft>
        <a:buClr>
          <a:srgbClr val="A28E6A"/>
        </a:buClr>
        <a:buSzPct val="80000"/>
        <a:buFont typeface="Wingdings 2" pitchFamily="18" charset="2"/>
        <a:buChar char=""/>
        <a:defRPr sz="2000" kern="1200">
          <a:solidFill>
            <a:schemeClr val="tx1"/>
          </a:solidFill>
          <a:latin typeface="+mn-lt"/>
          <a:ea typeface="+mn-ea"/>
          <a:cs typeface="+mn-cs"/>
        </a:defRPr>
      </a:lvl4pPr>
      <a:lvl5pPr marL="1371600" indent="-228600" algn="l" rtl="0" fontAlgn="base">
        <a:spcBef>
          <a:spcPts val="375"/>
        </a:spcBef>
        <a:spcAft>
          <a:spcPct val="0"/>
        </a:spcAft>
        <a:buClr>
          <a:srgbClr val="A28E6A"/>
        </a:buClr>
        <a:buChar char="o"/>
        <a:defRPr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a:bodyPr>
          <a:lstStyle/>
          <a:p>
            <a:pPr>
              <a:lnSpc>
                <a:spcPct val="80000"/>
              </a:lnSpc>
            </a:pPr>
            <a:r>
              <a:rPr lang="en-US" sz="2000" smtClean="0">
                <a:latin typeface="Times New Roman" pitchFamily="18" charset="0"/>
              </a:rPr>
              <a:t>By: Lindsay Adams</a:t>
            </a:r>
            <a:r>
              <a:rPr lang="en-US" sz="1900" smtClean="0">
                <a:latin typeface="Times New Roman" pitchFamily="18" charset="0"/>
              </a:rPr>
              <a:t>, </a:t>
            </a:r>
            <a:r>
              <a:rPr lang="en-US" sz="1900" smtClean="0">
                <a:latin typeface="Times New Roman" pitchFamily="18" charset="0"/>
                <a:cs typeface="Times New Roman" pitchFamily="18" charset="0"/>
              </a:rPr>
              <a:t>Emily Henigman, Suzanne Millage</a:t>
            </a:r>
          </a:p>
          <a:p>
            <a:pPr>
              <a:lnSpc>
                <a:spcPct val="80000"/>
              </a:lnSpc>
            </a:pPr>
            <a:r>
              <a:rPr lang="en-US" sz="1900" smtClean="0">
                <a:latin typeface="Times New Roman" pitchFamily="18" charset="0"/>
                <a:cs typeface="Times New Roman" pitchFamily="18" charset="0"/>
              </a:rPr>
              <a:t>Aaka Surti, Sara Varner</a:t>
            </a:r>
          </a:p>
          <a:p>
            <a:pPr>
              <a:lnSpc>
                <a:spcPct val="80000"/>
              </a:lnSpc>
            </a:pPr>
            <a:r>
              <a:rPr lang="en-US" sz="1900" smtClean="0">
                <a:latin typeface="Times New Roman" pitchFamily="18" charset="0"/>
                <a:cs typeface="Times New Roman" pitchFamily="18" charset="0"/>
              </a:rPr>
              <a:t> Lakeview College of Nursing</a:t>
            </a:r>
          </a:p>
          <a:p>
            <a:pPr>
              <a:lnSpc>
                <a:spcPct val="80000"/>
              </a:lnSpc>
            </a:pPr>
            <a:r>
              <a:rPr lang="en-US" sz="1900" smtClean="0">
                <a:latin typeface="Times New Roman" pitchFamily="18" charset="0"/>
                <a:cs typeface="Times New Roman" pitchFamily="18" charset="0"/>
              </a:rPr>
              <a:t>N302- Nursing Research</a:t>
            </a:r>
          </a:p>
          <a:p>
            <a:pPr>
              <a:lnSpc>
                <a:spcPct val="80000"/>
              </a:lnSpc>
            </a:pPr>
            <a:r>
              <a:rPr lang="en-US" sz="1900" smtClean="0">
                <a:latin typeface="Times New Roman" pitchFamily="18" charset="0"/>
                <a:cs typeface="Times New Roman" pitchFamily="18" charset="0"/>
              </a:rPr>
              <a:t>February 20, 2011</a:t>
            </a:r>
            <a:endParaRPr lang="en-US" sz="1900" smtClean="0">
              <a:latin typeface="Times New Roman" pitchFamily="18" charset="0"/>
            </a:endParaRPr>
          </a:p>
        </p:txBody>
      </p:sp>
      <p:sp>
        <p:nvSpPr>
          <p:cNvPr id="15362" name="Title 1"/>
          <p:cNvSpPr>
            <a:spLocks noGrp="1"/>
          </p:cNvSpPr>
          <p:nvPr>
            <p:ph type="ctrTitle"/>
          </p:nvPr>
        </p:nvSpPr>
        <p:spPr>
          <a:xfrm>
            <a:off x="457200" y="1506538"/>
            <a:ext cx="8229600" cy="1470025"/>
          </a:xfrm>
        </p:spPr>
        <p:txBody>
          <a:bodyPr/>
          <a:lstStyle/>
          <a:p>
            <a:r>
              <a:rPr smtClean="0"/>
              <a:t>Qualitative Research Review</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2"/>
          <p:cNvSpPr>
            <a:spLocks noGrp="1" noChangeArrowheads="1"/>
          </p:cNvSpPr>
          <p:nvPr>
            <p:ph type="title"/>
          </p:nvPr>
        </p:nvSpPr>
        <p:spPr/>
        <p:txBody>
          <a:bodyPr/>
          <a:lstStyle/>
          <a:p>
            <a:r>
              <a:rPr lang="en-US" smtClean="0"/>
              <a:t>Was the Sample Large Enough?</a:t>
            </a:r>
          </a:p>
        </p:txBody>
      </p:sp>
      <p:sp>
        <p:nvSpPr>
          <p:cNvPr id="30722" name="Rectangle 3"/>
          <p:cNvSpPr>
            <a:spLocks noGrp="1" noChangeArrowheads="1"/>
          </p:cNvSpPr>
          <p:nvPr>
            <p:ph sz="quarter" idx="1"/>
          </p:nvPr>
        </p:nvSpPr>
        <p:spPr/>
        <p:txBody>
          <a:bodyPr/>
          <a:lstStyle/>
          <a:p>
            <a:endParaRPr lang="en-US" sz="3200" smtClean="0"/>
          </a:p>
          <a:p>
            <a:r>
              <a:rPr lang="en-US" sz="3200" smtClean="0"/>
              <a:t>The sample was large enough to indicate a trend in the data</a:t>
            </a:r>
          </a:p>
          <a:p>
            <a:endParaRPr lang="en-US" sz="3200" smtClean="0"/>
          </a:p>
          <a:p>
            <a:endParaRPr lang="en-US" sz="3200" smtClean="0"/>
          </a:p>
          <a:p>
            <a:r>
              <a:rPr lang="en-US" sz="3200" smtClean="0"/>
              <a:t>All data was from one school district in Texas, indicating the need for continued research</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p:cNvSpPr>
          <p:nvPr>
            <p:ph type="title"/>
          </p:nvPr>
        </p:nvSpPr>
        <p:spPr/>
        <p:txBody>
          <a:bodyPr/>
          <a:lstStyle/>
          <a:p>
            <a:r>
              <a:rPr lang="en-US" smtClean="0"/>
              <a:t>How was the Data Collected?</a:t>
            </a:r>
          </a:p>
        </p:txBody>
      </p:sp>
      <p:sp>
        <p:nvSpPr>
          <p:cNvPr id="62467" name="Rectangle 3"/>
          <p:cNvSpPr>
            <a:spLocks noGrp="1"/>
          </p:cNvSpPr>
          <p:nvPr>
            <p:ph type="body" idx="1"/>
          </p:nvPr>
        </p:nvSpPr>
        <p:spPr/>
        <p:txBody>
          <a:bodyPr/>
          <a:lstStyle/>
          <a:p>
            <a:r>
              <a:rPr lang="en-US" sz="3200" smtClean="0"/>
              <a:t>Group Information Gathering Session (GIGS)</a:t>
            </a:r>
          </a:p>
          <a:p>
            <a:endParaRPr lang="en-US" sz="3200" smtClean="0"/>
          </a:p>
          <a:p>
            <a:r>
              <a:rPr lang="en-US" sz="3200" smtClean="0"/>
              <a:t>Two topics were discussed with the groups</a:t>
            </a:r>
          </a:p>
          <a:p>
            <a:pPr lvl="1"/>
            <a:r>
              <a:rPr lang="en-US" sz="3200" smtClean="0"/>
              <a:t>1. What foods did the children like/dislike, why, and if the foods are good/bad</a:t>
            </a:r>
          </a:p>
          <a:p>
            <a:pPr lvl="1"/>
            <a:r>
              <a:rPr lang="en-US" sz="3200" smtClean="0"/>
              <a:t>2. What activities are fun/not fun, why, and if the activities had movement/no movement</a:t>
            </a:r>
          </a:p>
          <a:p>
            <a:pPr>
              <a:buFont typeface="Wingdings 2" pitchFamily="18" charset="2"/>
              <a:buNone/>
            </a:pPr>
            <a:endParaRPr lang="en-US" sz="320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2"/>
          <p:cNvSpPr>
            <a:spLocks noGrp="1" noChangeArrowheads="1"/>
          </p:cNvSpPr>
          <p:nvPr>
            <p:ph type="title"/>
          </p:nvPr>
        </p:nvSpPr>
        <p:spPr/>
        <p:txBody>
          <a:bodyPr/>
          <a:lstStyle/>
          <a:p>
            <a:r>
              <a:rPr lang="en-US" smtClean="0"/>
              <a:t>How Was the Data Analyzed?</a:t>
            </a:r>
          </a:p>
        </p:txBody>
      </p:sp>
      <p:sp>
        <p:nvSpPr>
          <p:cNvPr id="32770" name="Rectangle 3"/>
          <p:cNvSpPr>
            <a:spLocks noGrp="1" noChangeArrowheads="1"/>
          </p:cNvSpPr>
          <p:nvPr>
            <p:ph sz="quarter" idx="1"/>
          </p:nvPr>
        </p:nvSpPr>
        <p:spPr/>
        <p:txBody>
          <a:bodyPr/>
          <a:lstStyle/>
          <a:p>
            <a:r>
              <a:rPr lang="en-US" sz="4000" smtClean="0"/>
              <a:t>Cutting and Sorting</a:t>
            </a:r>
          </a:p>
          <a:p>
            <a:pPr lvl="1"/>
            <a:r>
              <a:rPr lang="en-US" sz="3200" smtClean="0"/>
              <a:t>Color-coded posters</a:t>
            </a:r>
          </a:p>
          <a:p>
            <a:pPr lvl="1"/>
            <a:endParaRPr lang="en-US" sz="3200" smtClean="0"/>
          </a:p>
          <a:p>
            <a:pPr lvl="1"/>
            <a:r>
              <a:rPr lang="en-US" sz="3200" smtClean="0"/>
              <a:t>Discussion on conclusions of data</a:t>
            </a:r>
          </a:p>
          <a:p>
            <a:pPr lvl="1"/>
            <a:endParaRPr lang="en-US" sz="3200" smtClean="0"/>
          </a:p>
          <a:p>
            <a:pPr lvl="1"/>
            <a:r>
              <a:rPr lang="en-US" sz="3200" smtClean="0"/>
              <a:t>Conclusion of specific foods and activities favored by each grade level</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fontScale="90000"/>
          </a:bodyPr>
          <a:lstStyle/>
          <a:p>
            <a:pPr fontAlgn="auto">
              <a:spcAft>
                <a:spcPts val="0"/>
              </a:spcAft>
              <a:defRPr/>
            </a:pPr>
            <a:r>
              <a:rPr lang="en-US" dirty="0"/>
              <a:t>What</a:t>
            </a:r>
            <a:r>
              <a:rPr lang="en-US" dirty="0" smtClean="0"/>
              <a:t> Did </a:t>
            </a:r>
            <a:r>
              <a:rPr lang="en-US" dirty="0"/>
              <a:t>the</a:t>
            </a:r>
            <a:r>
              <a:rPr lang="en-US" dirty="0" smtClean="0"/>
              <a:t> Researchers </a:t>
            </a:r>
            <a:r>
              <a:rPr lang="en-US" dirty="0"/>
              <a:t>F</a:t>
            </a:r>
            <a:r>
              <a:rPr lang="en-US" dirty="0" smtClean="0"/>
              <a:t>ind </a:t>
            </a:r>
            <a:r>
              <a:rPr lang="en-US" dirty="0"/>
              <a:t>and</a:t>
            </a:r>
            <a:r>
              <a:rPr lang="en-US" dirty="0" smtClean="0"/>
              <a:t> Conclude</a:t>
            </a:r>
            <a:r>
              <a:rPr lang="en-US" dirty="0"/>
              <a:t>?</a:t>
            </a:r>
          </a:p>
        </p:txBody>
      </p:sp>
      <p:sp>
        <p:nvSpPr>
          <p:cNvPr id="34818" name="Rectangle 3"/>
          <p:cNvSpPr>
            <a:spLocks noGrp="1" noChangeArrowheads="1"/>
          </p:cNvSpPr>
          <p:nvPr>
            <p:ph sz="quarter" idx="1"/>
          </p:nvPr>
        </p:nvSpPr>
        <p:spPr/>
        <p:txBody>
          <a:bodyPr/>
          <a:lstStyle/>
          <a:p>
            <a:pPr>
              <a:lnSpc>
                <a:spcPct val="80000"/>
              </a:lnSpc>
            </a:pPr>
            <a:endParaRPr lang="en-US" sz="3200" smtClean="0"/>
          </a:p>
          <a:p>
            <a:pPr>
              <a:lnSpc>
                <a:spcPct val="80000"/>
              </a:lnSpc>
            </a:pPr>
            <a:r>
              <a:rPr lang="en-US" sz="3200" smtClean="0"/>
              <a:t>Younger children associate “yummy” foods with foods that are good for you</a:t>
            </a:r>
          </a:p>
          <a:p>
            <a:pPr>
              <a:lnSpc>
                <a:spcPct val="80000"/>
              </a:lnSpc>
            </a:pPr>
            <a:endParaRPr lang="en-US" sz="3200" smtClean="0"/>
          </a:p>
          <a:p>
            <a:pPr>
              <a:lnSpc>
                <a:spcPct val="80000"/>
              </a:lnSpc>
            </a:pPr>
            <a:endParaRPr lang="en-US" sz="3200" smtClean="0"/>
          </a:p>
          <a:p>
            <a:pPr>
              <a:lnSpc>
                <a:spcPct val="80000"/>
              </a:lnSpc>
            </a:pPr>
            <a:r>
              <a:rPr lang="en-US" sz="3200" smtClean="0"/>
              <a:t>Older children associate “yummy” foods as foods that are not good for you</a:t>
            </a:r>
          </a:p>
          <a:p>
            <a:pPr>
              <a:lnSpc>
                <a:spcPct val="80000"/>
              </a:lnSpc>
            </a:pPr>
            <a:endParaRPr lang="en-US" sz="3200" smtClean="0"/>
          </a:p>
          <a:p>
            <a:pPr lvl="1">
              <a:lnSpc>
                <a:spcPct val="80000"/>
              </a:lnSpc>
              <a:buFontTx/>
              <a:buNone/>
            </a:pPr>
            <a:endParaRPr lang="en-US" smtClean="0"/>
          </a:p>
          <a:p>
            <a:pPr lvl="1">
              <a:lnSpc>
                <a:spcPct val="80000"/>
              </a:lnSpc>
            </a:pPr>
            <a:endParaRPr lang="en-US"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fontAlgn="auto">
              <a:spcAft>
                <a:spcPts val="0"/>
              </a:spcAft>
              <a:defRPr/>
            </a:pPr>
            <a:r>
              <a:rPr lang="en-US" dirty="0" smtClean="0"/>
              <a:t>What Did Researchers Find and Conclude?</a:t>
            </a:r>
            <a:endParaRPr lang="en-US" dirty="0"/>
          </a:p>
        </p:txBody>
      </p:sp>
      <p:sp>
        <p:nvSpPr>
          <p:cNvPr id="36866" name="Content Placeholder 2"/>
          <p:cNvSpPr>
            <a:spLocks noGrp="1"/>
          </p:cNvSpPr>
          <p:nvPr>
            <p:ph sz="quarter" idx="1"/>
          </p:nvPr>
        </p:nvSpPr>
        <p:spPr/>
        <p:txBody>
          <a:bodyPr/>
          <a:lstStyle/>
          <a:p>
            <a:pPr>
              <a:lnSpc>
                <a:spcPct val="80000"/>
              </a:lnSpc>
            </a:pPr>
            <a:endParaRPr lang="en-US" sz="3200" smtClean="0"/>
          </a:p>
          <a:p>
            <a:pPr>
              <a:lnSpc>
                <a:spcPct val="80000"/>
              </a:lnSpc>
            </a:pPr>
            <a:r>
              <a:rPr lang="en-US" sz="3200" smtClean="0"/>
              <a:t>All favored activities that “make you move”</a:t>
            </a:r>
          </a:p>
          <a:p>
            <a:pPr lvl="1">
              <a:lnSpc>
                <a:spcPct val="80000"/>
              </a:lnSpc>
            </a:pPr>
            <a:r>
              <a:rPr lang="en-US" sz="3000" smtClean="0"/>
              <a:t>Sports</a:t>
            </a:r>
          </a:p>
          <a:p>
            <a:pPr lvl="1">
              <a:lnSpc>
                <a:spcPct val="80000"/>
              </a:lnSpc>
            </a:pPr>
            <a:r>
              <a:rPr lang="en-US" sz="3000" smtClean="0"/>
              <a:t>Playing tag</a:t>
            </a:r>
          </a:p>
          <a:p>
            <a:pPr lvl="1">
              <a:lnSpc>
                <a:spcPct val="80000"/>
              </a:lnSpc>
            </a:pPr>
            <a:endParaRPr lang="en-US" sz="3000" smtClean="0"/>
          </a:p>
          <a:p>
            <a:pPr>
              <a:lnSpc>
                <a:spcPct val="80000"/>
              </a:lnSpc>
            </a:pPr>
            <a:r>
              <a:rPr lang="en-US" sz="3400" smtClean="0"/>
              <a:t>All age groups have an interest in sedentary activities	</a:t>
            </a:r>
          </a:p>
          <a:p>
            <a:pPr lvl="1">
              <a:lnSpc>
                <a:spcPct val="80000"/>
              </a:lnSpc>
            </a:pPr>
            <a:r>
              <a:rPr lang="en-US" sz="3000" smtClean="0"/>
              <a:t>Videogames</a:t>
            </a:r>
          </a:p>
          <a:p>
            <a:endParaRPr lang="en-US"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Title 3"/>
          <p:cNvSpPr>
            <a:spLocks noGrp="1"/>
          </p:cNvSpPr>
          <p:nvPr>
            <p:ph type="title"/>
          </p:nvPr>
        </p:nvSpPr>
        <p:spPr/>
        <p:txBody>
          <a:bodyPr/>
          <a:lstStyle/>
          <a:p>
            <a:r>
              <a:rPr lang="en-US" smtClean="0"/>
              <a:t>Participants Protection</a:t>
            </a:r>
          </a:p>
        </p:txBody>
      </p:sp>
      <p:sp>
        <p:nvSpPr>
          <p:cNvPr id="5" name="Content Placeholder 4"/>
          <p:cNvSpPr>
            <a:spLocks noGrp="1"/>
          </p:cNvSpPr>
          <p:nvPr>
            <p:ph sz="quarter" idx="1"/>
          </p:nvPr>
        </p:nvSpPr>
        <p:spPr/>
        <p:txBody>
          <a:bodyPr>
            <a:normAutofit lnSpcReduction="10000"/>
          </a:bodyPr>
          <a:lstStyle/>
          <a:p>
            <a:pPr marL="274320" indent="-274320" fontAlgn="auto">
              <a:spcBef>
                <a:spcPts val="580"/>
              </a:spcBef>
              <a:spcAft>
                <a:spcPts val="0"/>
              </a:spcAft>
              <a:buFont typeface="Wingdings 2"/>
              <a:buChar char=""/>
              <a:defRPr/>
            </a:pPr>
            <a:endParaRPr lang="en-US" sz="3200" dirty="0" smtClean="0"/>
          </a:p>
          <a:p>
            <a:pPr marL="274320" indent="-274320" fontAlgn="auto">
              <a:spcBef>
                <a:spcPts val="580"/>
              </a:spcBef>
              <a:spcAft>
                <a:spcPts val="0"/>
              </a:spcAft>
              <a:buFont typeface="Wingdings 2"/>
              <a:buChar char=""/>
              <a:defRPr/>
            </a:pPr>
            <a:r>
              <a:rPr lang="en-US" sz="3600" dirty="0" smtClean="0"/>
              <a:t>Participants volunteered but did not give informed consent</a:t>
            </a:r>
          </a:p>
          <a:p>
            <a:pPr marL="274320" indent="-274320" fontAlgn="auto">
              <a:spcBef>
                <a:spcPts val="580"/>
              </a:spcBef>
              <a:spcAft>
                <a:spcPts val="0"/>
              </a:spcAft>
              <a:buFont typeface="Wingdings 2"/>
              <a:buChar char=""/>
              <a:defRPr/>
            </a:pPr>
            <a:endParaRPr lang="en-US" sz="3600" dirty="0"/>
          </a:p>
          <a:p>
            <a:pPr marL="274320" indent="-274320" fontAlgn="auto">
              <a:spcBef>
                <a:spcPts val="580"/>
              </a:spcBef>
              <a:spcAft>
                <a:spcPts val="0"/>
              </a:spcAft>
              <a:buFont typeface="Wingdings 2"/>
              <a:buChar char=""/>
              <a:defRPr/>
            </a:pPr>
            <a:endParaRPr lang="en-US" sz="3600" dirty="0" smtClean="0"/>
          </a:p>
          <a:p>
            <a:pPr marL="274320" indent="-274320" fontAlgn="auto">
              <a:spcBef>
                <a:spcPts val="580"/>
              </a:spcBef>
              <a:spcAft>
                <a:spcPts val="0"/>
              </a:spcAft>
              <a:buFont typeface="Wingdings 2"/>
              <a:buChar char=""/>
              <a:defRPr/>
            </a:pPr>
            <a:r>
              <a:rPr lang="en-US" sz="3600" dirty="0" smtClean="0"/>
              <a:t>Participants were not assured the five human rights of participating in a research study</a:t>
            </a:r>
            <a:endParaRPr lang="en-US" sz="36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Title 1"/>
          <p:cNvSpPr>
            <a:spLocks noGrp="1"/>
          </p:cNvSpPr>
          <p:nvPr>
            <p:ph type="title"/>
          </p:nvPr>
        </p:nvSpPr>
        <p:spPr/>
        <p:txBody>
          <a:bodyPr/>
          <a:lstStyle/>
          <a:p>
            <a:r>
              <a:rPr lang="en-US" smtClean="0"/>
              <a:t> Strengths of the study</a:t>
            </a:r>
          </a:p>
        </p:txBody>
      </p:sp>
      <p:sp>
        <p:nvSpPr>
          <p:cNvPr id="40962" name="Content Placeholder 2"/>
          <p:cNvSpPr>
            <a:spLocks noGrp="1"/>
          </p:cNvSpPr>
          <p:nvPr>
            <p:ph sz="quarter" idx="1"/>
          </p:nvPr>
        </p:nvSpPr>
        <p:spPr/>
        <p:txBody>
          <a:bodyPr/>
          <a:lstStyle/>
          <a:p>
            <a:endParaRPr lang="en-US" smtClean="0"/>
          </a:p>
          <a:p>
            <a:r>
              <a:rPr lang="en-US" sz="3200" smtClean="0"/>
              <a:t>Used age appropriate visuals for gathering statistics</a:t>
            </a:r>
          </a:p>
          <a:p>
            <a:endParaRPr lang="en-US" sz="3200" smtClean="0"/>
          </a:p>
          <a:p>
            <a:r>
              <a:rPr lang="en-US" sz="3200" smtClean="0"/>
              <a:t>Extremely organized</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le 1"/>
          <p:cNvSpPr>
            <a:spLocks noGrp="1"/>
          </p:cNvSpPr>
          <p:nvPr>
            <p:ph type="title"/>
          </p:nvPr>
        </p:nvSpPr>
        <p:spPr/>
        <p:txBody>
          <a:bodyPr/>
          <a:lstStyle/>
          <a:p>
            <a:r>
              <a:rPr lang="en-US" smtClean="0"/>
              <a:t> Limitations of the study</a:t>
            </a:r>
          </a:p>
        </p:txBody>
      </p:sp>
      <p:sp>
        <p:nvSpPr>
          <p:cNvPr id="43010" name="Content Placeholder 2"/>
          <p:cNvSpPr>
            <a:spLocks noGrp="1"/>
          </p:cNvSpPr>
          <p:nvPr>
            <p:ph sz="quarter" idx="1"/>
          </p:nvPr>
        </p:nvSpPr>
        <p:spPr/>
        <p:txBody>
          <a:bodyPr/>
          <a:lstStyle/>
          <a:p>
            <a:r>
              <a:rPr lang="en-US" sz="3200" smtClean="0"/>
              <a:t>The research was only based on one school district</a:t>
            </a:r>
          </a:p>
          <a:p>
            <a:endParaRPr lang="en-US" sz="3200" smtClean="0"/>
          </a:p>
          <a:p>
            <a:r>
              <a:rPr lang="en-US" sz="3200" smtClean="0"/>
              <a:t>Level of knowledge represented by this school district may not accurately portray all school children of this age</a:t>
            </a:r>
          </a:p>
          <a:p>
            <a:endParaRPr lang="en-US" sz="320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Title 1"/>
          <p:cNvSpPr>
            <a:spLocks noGrp="1"/>
          </p:cNvSpPr>
          <p:nvPr>
            <p:ph type="title"/>
          </p:nvPr>
        </p:nvSpPr>
        <p:spPr/>
        <p:txBody>
          <a:bodyPr/>
          <a:lstStyle/>
          <a:p>
            <a:r>
              <a:rPr lang="en-US" smtClean="0"/>
              <a:t>Importance to Nursing</a:t>
            </a:r>
          </a:p>
        </p:txBody>
      </p:sp>
      <p:sp>
        <p:nvSpPr>
          <p:cNvPr id="3" name="Content Placeholder 2"/>
          <p:cNvSpPr>
            <a:spLocks noGrp="1"/>
          </p:cNvSpPr>
          <p:nvPr>
            <p:ph idx="1"/>
          </p:nvPr>
        </p:nvSpPr>
        <p:spPr/>
        <p:txBody>
          <a:bodyPr>
            <a:normAutofit fontScale="92500" lnSpcReduction="10000"/>
          </a:bodyPr>
          <a:lstStyle/>
          <a:p>
            <a:pPr marL="274320" indent="-274320" fontAlgn="auto">
              <a:spcBef>
                <a:spcPts val="580"/>
              </a:spcBef>
              <a:spcAft>
                <a:spcPts val="0"/>
              </a:spcAft>
              <a:buFont typeface="Wingdings 2"/>
              <a:buChar char=""/>
              <a:defRPr/>
            </a:pPr>
            <a:r>
              <a:rPr lang="en-US" sz="3200" dirty="0" smtClean="0"/>
              <a:t>Use as future teaching strategies</a:t>
            </a:r>
          </a:p>
          <a:p>
            <a:pPr marL="0" indent="0" fontAlgn="auto">
              <a:spcBef>
                <a:spcPts val="580"/>
              </a:spcBef>
              <a:spcAft>
                <a:spcPts val="0"/>
              </a:spcAft>
              <a:buFont typeface="Wingdings 2"/>
              <a:buNone/>
              <a:defRPr/>
            </a:pPr>
            <a:endParaRPr lang="en-US" sz="3200" dirty="0" smtClean="0"/>
          </a:p>
          <a:p>
            <a:pPr marL="274320" indent="-274320" fontAlgn="auto">
              <a:spcBef>
                <a:spcPts val="580"/>
              </a:spcBef>
              <a:spcAft>
                <a:spcPts val="0"/>
              </a:spcAft>
              <a:buFont typeface="Wingdings 2"/>
              <a:buChar char=""/>
              <a:defRPr/>
            </a:pPr>
            <a:r>
              <a:rPr lang="en-US" sz="3200" dirty="0" smtClean="0"/>
              <a:t>Teach about good nutrition and exercise</a:t>
            </a:r>
          </a:p>
          <a:p>
            <a:pPr marL="0" indent="0" fontAlgn="auto">
              <a:spcBef>
                <a:spcPts val="580"/>
              </a:spcBef>
              <a:spcAft>
                <a:spcPts val="0"/>
              </a:spcAft>
              <a:buFont typeface="Wingdings 2"/>
              <a:buNone/>
              <a:defRPr/>
            </a:pPr>
            <a:endParaRPr lang="en-US" sz="3200" dirty="0" smtClean="0"/>
          </a:p>
          <a:p>
            <a:pPr marL="274320" indent="-274320" fontAlgn="auto">
              <a:spcBef>
                <a:spcPts val="580"/>
              </a:spcBef>
              <a:spcAft>
                <a:spcPts val="0"/>
              </a:spcAft>
              <a:buFont typeface="Wingdings 2"/>
              <a:buChar char=""/>
              <a:defRPr/>
            </a:pPr>
            <a:r>
              <a:rPr lang="en-US" sz="3200" dirty="0" smtClean="0"/>
              <a:t>Educate parents about food preferences</a:t>
            </a:r>
          </a:p>
          <a:p>
            <a:pPr marL="0" indent="0" fontAlgn="auto">
              <a:spcBef>
                <a:spcPts val="580"/>
              </a:spcBef>
              <a:spcAft>
                <a:spcPts val="0"/>
              </a:spcAft>
              <a:buFont typeface="Wingdings 2"/>
              <a:buNone/>
              <a:defRPr/>
            </a:pPr>
            <a:endParaRPr lang="en-US" sz="3200" dirty="0" smtClean="0"/>
          </a:p>
          <a:p>
            <a:pPr marL="274320" indent="-274320" fontAlgn="auto">
              <a:spcBef>
                <a:spcPts val="580"/>
              </a:spcBef>
              <a:spcAft>
                <a:spcPts val="0"/>
              </a:spcAft>
              <a:buFont typeface="Wingdings 2"/>
              <a:buChar char=""/>
              <a:defRPr/>
            </a:pPr>
            <a:r>
              <a:rPr lang="en-US" sz="3200" dirty="0" smtClean="0"/>
              <a:t>Reduce childhood obesity</a:t>
            </a:r>
          </a:p>
          <a:p>
            <a:pPr marL="0" indent="0" fontAlgn="auto">
              <a:spcBef>
                <a:spcPts val="580"/>
              </a:spcBef>
              <a:spcAft>
                <a:spcPts val="0"/>
              </a:spcAft>
              <a:buFont typeface="Wingdings 2"/>
              <a:buNone/>
              <a:defRPr/>
            </a:pPr>
            <a:endParaRPr lang="en-US" sz="3200" dirty="0" smtClean="0"/>
          </a:p>
          <a:p>
            <a:pPr marL="274320" indent="-274320" fontAlgn="auto">
              <a:spcBef>
                <a:spcPts val="580"/>
              </a:spcBef>
              <a:spcAft>
                <a:spcPts val="0"/>
              </a:spcAft>
              <a:buFont typeface="Wingdings 2"/>
              <a:buChar char=""/>
              <a:defRPr/>
            </a:pPr>
            <a:r>
              <a:rPr lang="en-US" sz="3200" dirty="0" smtClean="0"/>
              <a:t>Generate new ways of thinking</a:t>
            </a:r>
            <a:endParaRPr lang="en-US" sz="3200" dirty="0"/>
          </a:p>
          <a:p>
            <a:pPr marL="0" indent="0" fontAlgn="auto">
              <a:spcBef>
                <a:spcPts val="580"/>
              </a:spcBef>
              <a:spcAft>
                <a:spcPts val="0"/>
              </a:spcAft>
              <a:buFont typeface="Wingdings 2"/>
              <a:buNone/>
              <a:defRPr/>
            </a:pP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fontAlgn="auto">
              <a:spcAft>
                <a:spcPts val="0"/>
              </a:spcAft>
              <a:defRPr/>
            </a:pPr>
            <a:r>
              <a:rPr lang="en-US" dirty="0"/>
              <a:t>D</a:t>
            </a:r>
            <a:r>
              <a:rPr lang="en-US" dirty="0" smtClean="0"/>
              <a:t>ifferences Between the Research   Methods</a:t>
            </a:r>
            <a:endParaRPr lang="en-US" dirty="0"/>
          </a:p>
        </p:txBody>
      </p:sp>
      <p:sp>
        <p:nvSpPr>
          <p:cNvPr id="3" name="Text Placeholder 2"/>
          <p:cNvSpPr>
            <a:spLocks noGrp="1"/>
          </p:cNvSpPr>
          <p:nvPr>
            <p:ph type="body" idx="1"/>
          </p:nvPr>
        </p:nvSpPr>
        <p:spPr/>
        <p:txBody>
          <a:bodyPr/>
          <a:lstStyle/>
          <a:p>
            <a:pPr algn="ctr" fontAlgn="auto">
              <a:spcBef>
                <a:spcPts val="580"/>
              </a:spcBef>
              <a:spcAft>
                <a:spcPts val="0"/>
              </a:spcAft>
              <a:buFont typeface="Wingdings 2"/>
              <a:buNone/>
              <a:defRPr/>
            </a:pPr>
            <a:r>
              <a:rPr lang="en-US" sz="3600" dirty="0" smtClean="0"/>
              <a:t>Quantitative </a:t>
            </a:r>
            <a:endParaRPr lang="en-US" sz="3600" dirty="0"/>
          </a:p>
        </p:txBody>
      </p:sp>
      <p:sp>
        <p:nvSpPr>
          <p:cNvPr id="47107" name="Content Placeholder 3"/>
          <p:cNvSpPr>
            <a:spLocks noGrp="1"/>
          </p:cNvSpPr>
          <p:nvPr>
            <p:ph sz="half" idx="2"/>
          </p:nvPr>
        </p:nvSpPr>
        <p:spPr/>
        <p:txBody>
          <a:bodyPr/>
          <a:lstStyle/>
          <a:p>
            <a:r>
              <a:rPr lang="en-US" sz="3200" smtClean="0"/>
              <a:t>Focuses on numbers</a:t>
            </a:r>
          </a:p>
          <a:p>
            <a:endParaRPr lang="en-US" sz="3200" smtClean="0"/>
          </a:p>
          <a:p>
            <a:r>
              <a:rPr lang="en-US" sz="3200" smtClean="0"/>
              <a:t>Results are numbers</a:t>
            </a:r>
          </a:p>
          <a:p>
            <a:endParaRPr lang="en-US" sz="3200" smtClean="0"/>
          </a:p>
          <a:p>
            <a:r>
              <a:rPr lang="en-US" sz="3200" smtClean="0"/>
              <a:t>Samples resemble population</a:t>
            </a:r>
          </a:p>
          <a:p>
            <a:endParaRPr lang="en-US" smtClean="0"/>
          </a:p>
        </p:txBody>
      </p:sp>
      <p:sp>
        <p:nvSpPr>
          <p:cNvPr id="5" name="Text Placeholder 4"/>
          <p:cNvSpPr>
            <a:spLocks noGrp="1"/>
          </p:cNvSpPr>
          <p:nvPr>
            <p:ph type="body" sz="quarter" idx="3"/>
          </p:nvPr>
        </p:nvSpPr>
        <p:spPr/>
        <p:txBody>
          <a:bodyPr/>
          <a:lstStyle/>
          <a:p>
            <a:pPr algn="ctr" fontAlgn="auto">
              <a:spcBef>
                <a:spcPts val="580"/>
              </a:spcBef>
              <a:spcAft>
                <a:spcPts val="0"/>
              </a:spcAft>
              <a:buFont typeface="Wingdings 2"/>
              <a:buNone/>
              <a:defRPr/>
            </a:pPr>
            <a:r>
              <a:rPr lang="en-US" sz="3600" dirty="0" smtClean="0"/>
              <a:t>Qualitative</a:t>
            </a:r>
            <a:endParaRPr lang="en-US" sz="3600" dirty="0"/>
          </a:p>
        </p:txBody>
      </p:sp>
      <p:sp>
        <p:nvSpPr>
          <p:cNvPr id="47109" name="Content Placeholder 5"/>
          <p:cNvSpPr>
            <a:spLocks noGrp="1"/>
          </p:cNvSpPr>
          <p:nvPr>
            <p:ph sz="quarter" idx="4"/>
          </p:nvPr>
        </p:nvSpPr>
        <p:spPr/>
        <p:txBody>
          <a:bodyPr/>
          <a:lstStyle/>
          <a:p>
            <a:r>
              <a:rPr lang="en-US" sz="3200" smtClean="0"/>
              <a:t>Focuses on quality</a:t>
            </a:r>
          </a:p>
          <a:p>
            <a:endParaRPr lang="en-US" sz="3200" smtClean="0"/>
          </a:p>
          <a:p>
            <a:r>
              <a:rPr lang="en-US" sz="3200" smtClean="0"/>
              <a:t>Results are words </a:t>
            </a:r>
          </a:p>
          <a:p>
            <a:endParaRPr lang="en-US" sz="3200" smtClean="0"/>
          </a:p>
          <a:p>
            <a:r>
              <a:rPr lang="en-US" sz="3200" smtClean="0"/>
              <a:t>Samples don’t resemble population</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1"/>
          <p:cNvSpPr>
            <a:spLocks noGrp="1"/>
          </p:cNvSpPr>
          <p:nvPr>
            <p:ph type="title"/>
          </p:nvPr>
        </p:nvSpPr>
        <p:spPr/>
        <p:txBody>
          <a:bodyPr/>
          <a:lstStyle/>
          <a:p>
            <a:r>
              <a:rPr lang="en-US" smtClean="0"/>
              <a:t>Objectives</a:t>
            </a:r>
          </a:p>
        </p:txBody>
      </p:sp>
      <p:sp>
        <p:nvSpPr>
          <p:cNvPr id="3" name="Content Placeholder 2"/>
          <p:cNvSpPr>
            <a:spLocks noGrp="1"/>
          </p:cNvSpPr>
          <p:nvPr>
            <p:ph sz="quarter" idx="1"/>
          </p:nvPr>
        </p:nvSpPr>
        <p:spPr/>
        <p:txBody>
          <a:bodyPr>
            <a:normAutofit/>
          </a:bodyPr>
          <a:lstStyle/>
          <a:p>
            <a:pPr>
              <a:lnSpc>
                <a:spcPct val="80000"/>
              </a:lnSpc>
            </a:pPr>
            <a:r>
              <a:rPr lang="en-US" sz="2800" smtClean="0"/>
              <a:t>Discuss qualitative research with regard to Burns and Grove (2010)</a:t>
            </a:r>
          </a:p>
          <a:p>
            <a:pPr>
              <a:lnSpc>
                <a:spcPct val="80000"/>
              </a:lnSpc>
            </a:pPr>
            <a:endParaRPr lang="en-US" sz="2800" smtClean="0"/>
          </a:p>
          <a:p>
            <a:pPr>
              <a:lnSpc>
                <a:spcPct val="80000"/>
              </a:lnSpc>
            </a:pPr>
            <a:r>
              <a:rPr lang="en-US" sz="2800" smtClean="0"/>
              <a:t>Analyze the </a:t>
            </a:r>
            <a:r>
              <a:rPr lang="en-US" sz="2700" smtClean="0"/>
              <a:t>Meininger et al. </a:t>
            </a:r>
            <a:r>
              <a:rPr lang="en-US" sz="2800" smtClean="0"/>
              <a:t>(2010) qualitative study process</a:t>
            </a:r>
          </a:p>
          <a:p>
            <a:pPr>
              <a:lnSpc>
                <a:spcPct val="80000"/>
              </a:lnSpc>
            </a:pPr>
            <a:endParaRPr lang="en-US" sz="2800" smtClean="0"/>
          </a:p>
          <a:p>
            <a:pPr>
              <a:lnSpc>
                <a:spcPct val="80000"/>
              </a:lnSpc>
            </a:pPr>
            <a:r>
              <a:rPr lang="en-US" sz="2800" smtClean="0"/>
              <a:t>Discuss importance of study to the nursing profession</a:t>
            </a:r>
          </a:p>
          <a:p>
            <a:pPr>
              <a:lnSpc>
                <a:spcPct val="80000"/>
              </a:lnSpc>
            </a:pPr>
            <a:endParaRPr lang="en-US" sz="2800" smtClean="0"/>
          </a:p>
          <a:p>
            <a:pPr>
              <a:lnSpc>
                <a:spcPct val="80000"/>
              </a:lnSpc>
            </a:pPr>
            <a:r>
              <a:rPr lang="en-US" sz="2800" smtClean="0"/>
              <a:t>Compare and contrast qualitative and quantitative research methodologies</a:t>
            </a:r>
          </a:p>
          <a:p>
            <a:pPr>
              <a:lnSpc>
                <a:spcPct val="80000"/>
              </a:lnSpc>
              <a:buFont typeface="Wingdings 2" pitchFamily="18" charset="2"/>
              <a:buNone/>
            </a:pPr>
            <a:endParaRPr lang="en-US" sz="700" smtClean="0"/>
          </a:p>
          <a:p>
            <a:pPr>
              <a:lnSpc>
                <a:spcPct val="80000"/>
              </a:lnSpc>
              <a:buFont typeface="Wingdings 2" pitchFamily="18" charset="2"/>
              <a:buNone/>
            </a:pPr>
            <a:endParaRPr lang="en-US" sz="700" smtClean="0"/>
          </a:p>
          <a:p>
            <a:pPr>
              <a:lnSpc>
                <a:spcPct val="80000"/>
              </a:lnSpc>
              <a:buFont typeface="Wingdings 2" pitchFamily="18" charset="2"/>
              <a:buNone/>
            </a:pPr>
            <a:r>
              <a:rPr lang="en-US" sz="700" smtClean="0"/>
              <a:t>	</a:t>
            </a:r>
          </a:p>
          <a:p>
            <a:pPr>
              <a:lnSpc>
                <a:spcPct val="80000"/>
              </a:lnSpc>
            </a:pPr>
            <a:endParaRPr lang="en-US" sz="700" smtClean="0"/>
          </a:p>
          <a:p>
            <a:pPr>
              <a:lnSpc>
                <a:spcPct val="80000"/>
              </a:lnSpc>
            </a:pPr>
            <a:endParaRPr lang="en-US" sz="700" smtClean="0"/>
          </a:p>
          <a:p>
            <a:pPr>
              <a:lnSpc>
                <a:spcPct val="80000"/>
              </a:lnSpc>
              <a:buFont typeface="Wingdings 2" pitchFamily="18" charset="2"/>
              <a:buNone/>
            </a:pPr>
            <a:endParaRPr lang="en-US" sz="700" smtClean="0"/>
          </a:p>
          <a:p>
            <a:pPr>
              <a:lnSpc>
                <a:spcPct val="80000"/>
              </a:lnSpc>
            </a:pPr>
            <a:endParaRPr lang="en-US" sz="700" smtClean="0"/>
          </a:p>
          <a:p>
            <a:pPr>
              <a:lnSpc>
                <a:spcPct val="80000"/>
              </a:lnSpc>
            </a:pPr>
            <a:endParaRPr lang="en-US" sz="700" smtClean="0"/>
          </a:p>
          <a:p>
            <a:pPr>
              <a:lnSpc>
                <a:spcPct val="80000"/>
              </a:lnSpc>
              <a:buFont typeface="Wingdings 2" pitchFamily="18" charset="2"/>
              <a:buNone/>
            </a:pPr>
            <a:endParaRPr lang="en-US" sz="700" smtClean="0"/>
          </a:p>
          <a:p>
            <a:pPr>
              <a:lnSpc>
                <a:spcPct val="80000"/>
              </a:lnSpc>
              <a:buFont typeface="Wingdings 2" pitchFamily="18" charset="2"/>
              <a:buNone/>
            </a:pPr>
            <a:r>
              <a:rPr lang="en-US" sz="700" smtClean="0"/>
              <a:t> 	</a:t>
            </a:r>
          </a:p>
          <a:p>
            <a:pPr>
              <a:lnSpc>
                <a:spcPct val="80000"/>
              </a:lnSpc>
              <a:buFont typeface="Wingdings 2" pitchFamily="18" charset="2"/>
              <a:buNone/>
            </a:pPr>
            <a:r>
              <a:rPr lang="en-US" sz="700" smtClean="0"/>
              <a:t>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fontAlgn="auto">
              <a:spcAft>
                <a:spcPts val="0"/>
              </a:spcAft>
              <a:defRPr/>
            </a:pPr>
            <a:r>
              <a:rPr lang="en-US" dirty="0" smtClean="0"/>
              <a:t>Differences Between the Research   Methods Continued…</a:t>
            </a:r>
            <a:endParaRPr lang="en-US" dirty="0"/>
          </a:p>
        </p:txBody>
      </p:sp>
      <p:sp>
        <p:nvSpPr>
          <p:cNvPr id="3" name="Text Placeholder 2"/>
          <p:cNvSpPr>
            <a:spLocks noGrp="1"/>
          </p:cNvSpPr>
          <p:nvPr>
            <p:ph type="body" idx="1"/>
          </p:nvPr>
        </p:nvSpPr>
        <p:spPr/>
        <p:txBody>
          <a:bodyPr/>
          <a:lstStyle/>
          <a:p>
            <a:pPr fontAlgn="auto">
              <a:spcBef>
                <a:spcPts val="580"/>
              </a:spcBef>
              <a:spcAft>
                <a:spcPts val="0"/>
              </a:spcAft>
              <a:buFont typeface="Wingdings 2"/>
              <a:buNone/>
              <a:defRPr/>
            </a:pPr>
            <a:r>
              <a:rPr lang="en-US" sz="3600" dirty="0" smtClean="0"/>
              <a:t>Quantitative</a:t>
            </a:r>
            <a:endParaRPr lang="en-US" sz="3600" dirty="0"/>
          </a:p>
        </p:txBody>
      </p:sp>
      <p:sp>
        <p:nvSpPr>
          <p:cNvPr id="4" name="Text Placeholder 3"/>
          <p:cNvSpPr>
            <a:spLocks noGrp="1"/>
          </p:cNvSpPr>
          <p:nvPr>
            <p:ph type="body" sz="half" idx="3"/>
          </p:nvPr>
        </p:nvSpPr>
        <p:spPr/>
        <p:txBody>
          <a:bodyPr/>
          <a:lstStyle/>
          <a:p>
            <a:pPr fontAlgn="auto">
              <a:spcBef>
                <a:spcPts val="580"/>
              </a:spcBef>
              <a:spcAft>
                <a:spcPts val="0"/>
              </a:spcAft>
              <a:buFont typeface="Wingdings 2"/>
              <a:buNone/>
              <a:defRPr/>
            </a:pPr>
            <a:r>
              <a:rPr lang="en-US" sz="3600" dirty="0" smtClean="0"/>
              <a:t>Qualitative</a:t>
            </a:r>
            <a:endParaRPr lang="en-US" sz="3600" dirty="0"/>
          </a:p>
        </p:txBody>
      </p:sp>
      <p:sp>
        <p:nvSpPr>
          <p:cNvPr id="49156" name="Content Placeholder 4"/>
          <p:cNvSpPr>
            <a:spLocks noGrp="1"/>
          </p:cNvSpPr>
          <p:nvPr>
            <p:ph sz="half" idx="2"/>
          </p:nvPr>
        </p:nvSpPr>
        <p:spPr/>
        <p:txBody>
          <a:bodyPr/>
          <a:lstStyle/>
          <a:p>
            <a:r>
              <a:rPr lang="en-US" sz="3200" smtClean="0"/>
              <a:t>Wide variety of data</a:t>
            </a:r>
          </a:p>
          <a:p>
            <a:endParaRPr lang="en-US" sz="3200" smtClean="0"/>
          </a:p>
          <a:p>
            <a:r>
              <a:rPr lang="en-US" sz="3200" smtClean="0"/>
              <a:t>Test hypotheses</a:t>
            </a:r>
          </a:p>
          <a:p>
            <a:r>
              <a:rPr lang="en-US" sz="3200" smtClean="0"/>
              <a:t>Researcher tends to remain objective</a:t>
            </a:r>
          </a:p>
          <a:p>
            <a:endParaRPr lang="en-US" smtClean="0"/>
          </a:p>
        </p:txBody>
      </p:sp>
      <p:sp>
        <p:nvSpPr>
          <p:cNvPr id="49157" name="Content Placeholder 5"/>
          <p:cNvSpPr>
            <a:spLocks noGrp="1"/>
          </p:cNvSpPr>
          <p:nvPr>
            <p:ph sz="half" idx="4"/>
          </p:nvPr>
        </p:nvSpPr>
        <p:spPr/>
        <p:txBody>
          <a:bodyPr/>
          <a:lstStyle/>
          <a:p>
            <a:r>
              <a:rPr lang="en-US" sz="3200" smtClean="0"/>
              <a:t>More in depth research</a:t>
            </a:r>
          </a:p>
          <a:p>
            <a:r>
              <a:rPr lang="en-US" sz="3200" smtClean="0"/>
              <a:t>Exploratory purposes</a:t>
            </a:r>
          </a:p>
          <a:p>
            <a:r>
              <a:rPr lang="en-US" sz="3200" smtClean="0"/>
              <a:t>Researcher tends to be subjectively immersed in study</a:t>
            </a:r>
          </a:p>
          <a:p>
            <a:endParaRPr lang="en-US" sz="3200"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fontAlgn="auto">
              <a:spcAft>
                <a:spcPts val="0"/>
              </a:spcAft>
              <a:defRPr/>
            </a:pPr>
            <a:r>
              <a:rPr lang="en-US" dirty="0" smtClean="0"/>
              <a:t>Similarities Between the Research Methods</a:t>
            </a:r>
            <a:endParaRPr lang="en-US" dirty="0"/>
          </a:p>
        </p:txBody>
      </p:sp>
      <p:sp>
        <p:nvSpPr>
          <p:cNvPr id="8" name="Content Placeholder 7"/>
          <p:cNvSpPr>
            <a:spLocks noGrp="1"/>
          </p:cNvSpPr>
          <p:nvPr>
            <p:ph idx="1"/>
          </p:nvPr>
        </p:nvSpPr>
        <p:spPr/>
        <p:txBody>
          <a:bodyPr>
            <a:normAutofit fontScale="92500" lnSpcReduction="20000"/>
          </a:bodyPr>
          <a:lstStyle/>
          <a:p>
            <a:pPr marL="274320" indent="-274320" fontAlgn="auto">
              <a:spcBef>
                <a:spcPts val="580"/>
              </a:spcBef>
              <a:spcAft>
                <a:spcPts val="0"/>
              </a:spcAft>
              <a:buFont typeface="Wingdings 2"/>
              <a:buChar char=""/>
              <a:defRPr/>
            </a:pPr>
            <a:r>
              <a:rPr lang="en-US" sz="3459" dirty="0" smtClean="0"/>
              <a:t>Same method of conducting the research</a:t>
            </a:r>
          </a:p>
          <a:p>
            <a:pPr marL="274320" indent="-274320" fontAlgn="auto">
              <a:spcBef>
                <a:spcPts val="580"/>
              </a:spcBef>
              <a:spcAft>
                <a:spcPts val="0"/>
              </a:spcAft>
              <a:buFont typeface="Wingdings 2"/>
              <a:buChar char=""/>
              <a:defRPr/>
            </a:pPr>
            <a:endParaRPr lang="en-US" sz="3459" dirty="0" smtClean="0"/>
          </a:p>
          <a:p>
            <a:pPr marL="274320" indent="-274320" fontAlgn="auto">
              <a:spcBef>
                <a:spcPts val="580"/>
              </a:spcBef>
              <a:spcAft>
                <a:spcPts val="0"/>
              </a:spcAft>
              <a:buFont typeface="Wingdings 2"/>
              <a:buChar char=""/>
              <a:defRPr/>
            </a:pPr>
            <a:r>
              <a:rPr lang="en-US" sz="3459" dirty="0" smtClean="0"/>
              <a:t>Both require a purpose</a:t>
            </a:r>
          </a:p>
          <a:p>
            <a:pPr marL="274320" indent="-274320" fontAlgn="auto">
              <a:spcBef>
                <a:spcPts val="580"/>
              </a:spcBef>
              <a:spcAft>
                <a:spcPts val="0"/>
              </a:spcAft>
              <a:buFont typeface="Wingdings 2"/>
              <a:buChar char=""/>
              <a:defRPr/>
            </a:pPr>
            <a:endParaRPr lang="en-US" sz="3459" dirty="0" smtClean="0"/>
          </a:p>
          <a:p>
            <a:pPr marL="274320" indent="-274320" fontAlgn="auto">
              <a:spcBef>
                <a:spcPts val="580"/>
              </a:spcBef>
              <a:spcAft>
                <a:spcPts val="0"/>
              </a:spcAft>
              <a:buFont typeface="Wingdings 2"/>
              <a:buChar char=""/>
              <a:defRPr/>
            </a:pPr>
            <a:r>
              <a:rPr lang="en-US" sz="3459" dirty="0" smtClean="0"/>
              <a:t>Objective</a:t>
            </a:r>
          </a:p>
          <a:p>
            <a:pPr marL="274320" indent="-274320" fontAlgn="auto">
              <a:spcBef>
                <a:spcPts val="580"/>
              </a:spcBef>
              <a:spcAft>
                <a:spcPts val="0"/>
              </a:spcAft>
              <a:buFont typeface="Wingdings 2"/>
              <a:buChar char=""/>
              <a:defRPr/>
            </a:pPr>
            <a:endParaRPr lang="en-US" sz="3459" dirty="0" smtClean="0"/>
          </a:p>
          <a:p>
            <a:pPr marL="274320" indent="-274320" fontAlgn="auto">
              <a:spcBef>
                <a:spcPts val="580"/>
              </a:spcBef>
              <a:spcAft>
                <a:spcPts val="0"/>
              </a:spcAft>
              <a:buFont typeface="Wingdings 2"/>
              <a:buChar char=""/>
              <a:defRPr/>
            </a:pPr>
            <a:r>
              <a:rPr lang="en-US" sz="3459" dirty="0" smtClean="0"/>
              <a:t>Non biased</a:t>
            </a:r>
          </a:p>
          <a:p>
            <a:pPr marL="274320" indent="-274320" fontAlgn="auto">
              <a:spcBef>
                <a:spcPts val="580"/>
              </a:spcBef>
              <a:spcAft>
                <a:spcPts val="0"/>
              </a:spcAft>
              <a:buFont typeface="Wingdings 2"/>
              <a:buChar char=""/>
              <a:defRPr/>
            </a:pPr>
            <a:endParaRPr lang="en-US" sz="3459" dirty="0" smtClean="0"/>
          </a:p>
          <a:p>
            <a:pPr marL="274320" indent="-274320" fontAlgn="auto">
              <a:spcBef>
                <a:spcPts val="580"/>
              </a:spcBef>
              <a:spcAft>
                <a:spcPts val="0"/>
              </a:spcAft>
              <a:buFont typeface="Wingdings 2"/>
              <a:buChar char=""/>
              <a:defRPr/>
            </a:pPr>
            <a:r>
              <a:rPr lang="en-US" sz="3459" dirty="0" smtClean="0"/>
              <a:t>Similar goal</a:t>
            </a:r>
          </a:p>
          <a:p>
            <a:pPr marL="274320" indent="-274320" fontAlgn="auto">
              <a:spcBef>
                <a:spcPts val="580"/>
              </a:spcBef>
              <a:spcAft>
                <a:spcPts val="0"/>
              </a:spcAft>
              <a:buFont typeface="Wingdings 2"/>
              <a:buChar char=""/>
              <a:defRPr/>
            </a:pPr>
            <a:endParaRPr lang="en-US" dirty="0" smtClean="0"/>
          </a:p>
          <a:p>
            <a:pPr marL="274320" indent="-274320" fontAlgn="auto">
              <a:spcBef>
                <a:spcPts val="580"/>
              </a:spcBef>
              <a:spcAft>
                <a:spcPts val="0"/>
              </a:spcAft>
              <a:buFont typeface="Wingdings 2"/>
              <a:buChar char=""/>
              <a:defRPr/>
            </a:pP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Title 1"/>
          <p:cNvSpPr>
            <a:spLocks noGrp="1"/>
          </p:cNvSpPr>
          <p:nvPr>
            <p:ph type="title"/>
          </p:nvPr>
        </p:nvSpPr>
        <p:spPr/>
        <p:txBody>
          <a:bodyPr/>
          <a:lstStyle/>
          <a:p>
            <a:r>
              <a:rPr lang="en-US" smtClean="0"/>
              <a:t>Conclusion</a:t>
            </a:r>
          </a:p>
        </p:txBody>
      </p:sp>
      <p:sp>
        <p:nvSpPr>
          <p:cNvPr id="53250" name="Content Placeholder 2"/>
          <p:cNvSpPr>
            <a:spLocks noGrp="1"/>
          </p:cNvSpPr>
          <p:nvPr>
            <p:ph sz="quarter" idx="1"/>
          </p:nvPr>
        </p:nvSpPr>
        <p:spPr/>
        <p:txBody>
          <a:bodyPr/>
          <a:lstStyle/>
          <a:p>
            <a:r>
              <a:rPr lang="en-US" sz="3200" smtClean="0"/>
              <a:t>What is a qualitative study and why is it useful?</a:t>
            </a:r>
          </a:p>
          <a:p>
            <a:r>
              <a:rPr lang="en-US" sz="3200" smtClean="0"/>
              <a:t>The Meininger et al. (2010) study and their findings</a:t>
            </a:r>
          </a:p>
          <a:p>
            <a:r>
              <a:rPr lang="en-US" sz="3200" smtClean="0"/>
              <a:t>Comparing research methodologies</a:t>
            </a:r>
          </a:p>
          <a:p>
            <a:r>
              <a:rPr lang="en-US" sz="3200" smtClean="0"/>
              <a:t>The importance of this study for the nursing profession</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Title 1"/>
          <p:cNvSpPr>
            <a:spLocks noGrp="1"/>
          </p:cNvSpPr>
          <p:nvPr>
            <p:ph type="title"/>
          </p:nvPr>
        </p:nvSpPr>
        <p:spPr/>
        <p:txBody>
          <a:bodyPr/>
          <a:lstStyle/>
          <a:p>
            <a:r>
              <a:rPr lang="en-US" smtClean="0"/>
              <a:t>References</a:t>
            </a:r>
          </a:p>
        </p:txBody>
      </p:sp>
      <p:sp>
        <p:nvSpPr>
          <p:cNvPr id="55298" name="Content Placeholder 2"/>
          <p:cNvSpPr>
            <a:spLocks noGrp="1"/>
          </p:cNvSpPr>
          <p:nvPr>
            <p:ph sz="quarter" idx="1"/>
          </p:nvPr>
        </p:nvSpPr>
        <p:spPr/>
        <p:txBody>
          <a:bodyPr/>
          <a:lstStyle/>
          <a:p>
            <a:pPr marL="457200" indent="-457200">
              <a:lnSpc>
                <a:spcPct val="90000"/>
              </a:lnSpc>
              <a:buFont typeface="Arial" charset="0"/>
              <a:buNone/>
            </a:pPr>
            <a:r>
              <a:rPr lang="en-US" sz="2700" smtClean="0"/>
              <a:t>Burns, N., &amp; Grove, S. (2010). </a:t>
            </a:r>
            <a:r>
              <a:rPr lang="en-US" sz="2700" i="1" smtClean="0"/>
              <a:t>The practice of nursing research: Appraisal, synthesis, and generation of evidence </a:t>
            </a:r>
            <a:r>
              <a:rPr lang="en-US" sz="2700" smtClean="0"/>
              <a:t>(6th Ed.). St. Louis, MO: Saunders Elsevier. </a:t>
            </a:r>
          </a:p>
          <a:p>
            <a:pPr marL="457200" indent="-457200">
              <a:lnSpc>
                <a:spcPct val="90000"/>
              </a:lnSpc>
              <a:buFont typeface="Arial" charset="0"/>
              <a:buNone/>
            </a:pPr>
            <a:r>
              <a:rPr lang="en-US" sz="2700" smtClean="0"/>
              <a:t>Meininger, J., Reyes, L., Selwyn, B., Upchurch, S., Brosnan, C., Taylor, W., Villagomez, E., Quintana, V., Pullis, B., Caudill, D., Sterchy, S., &amp; Phillips, M. (2010). A structured, interactive method for youth participation in a school district-university partnership to prevent obesity. </a:t>
            </a:r>
            <a:r>
              <a:rPr lang="en-US" sz="2700" i="1" smtClean="0"/>
              <a:t>Journal of School Health, 80</a:t>
            </a:r>
            <a:r>
              <a:rPr lang="en-US" sz="2700" smtClean="0"/>
              <a:t>(10), 493-500.  doi: 10.1111/j.1746-1561.2010.00533</a:t>
            </a:r>
          </a:p>
          <a:p>
            <a:pPr marL="457200" indent="-457200">
              <a:lnSpc>
                <a:spcPct val="90000"/>
              </a:lnSpc>
              <a:buFont typeface="Arial" charset="0"/>
              <a:buNone/>
            </a:pPr>
            <a:endParaRPr lang="en-US" sz="2700" smtClean="0"/>
          </a:p>
          <a:p>
            <a:pPr marL="457200" indent="-457200">
              <a:lnSpc>
                <a:spcPct val="90000"/>
              </a:lnSpc>
            </a:pPr>
            <a:endParaRPr lang="en-US" sz="270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p:nvPr>
        </p:nvSpPr>
        <p:spPr/>
        <p:txBody>
          <a:bodyPr/>
          <a:lstStyle/>
          <a:p>
            <a:r>
              <a:rPr lang="en-US" smtClean="0">
                <a:latin typeface="Times New Roman" pitchFamily="18" charset="0"/>
                <a:cs typeface="Times New Roman" pitchFamily="18" charset="0"/>
              </a:rPr>
              <a:t>What is Qualitative Research?</a:t>
            </a:r>
            <a:endParaRPr lang="en-US" smtClean="0"/>
          </a:p>
        </p:txBody>
      </p:sp>
      <p:sp>
        <p:nvSpPr>
          <p:cNvPr id="3" name="Content Placeholder 2"/>
          <p:cNvSpPr>
            <a:spLocks noGrp="1"/>
          </p:cNvSpPr>
          <p:nvPr>
            <p:ph sz="quarter" idx="1"/>
          </p:nvPr>
        </p:nvSpPr>
        <p:spPr/>
        <p:txBody>
          <a:bodyPr>
            <a:normAutofit lnSpcReduction="10000"/>
          </a:bodyPr>
          <a:lstStyle/>
          <a:p>
            <a:pPr marL="274320" indent="-274320" fontAlgn="auto">
              <a:spcBef>
                <a:spcPts val="580"/>
              </a:spcBef>
              <a:spcAft>
                <a:spcPts val="0"/>
              </a:spcAft>
              <a:buFont typeface="Wingdings 2"/>
              <a:buChar char=""/>
              <a:defRPr/>
            </a:pPr>
            <a:endParaRPr lang="en-US" dirty="0" smtClean="0"/>
          </a:p>
          <a:p>
            <a:pPr marL="274320" indent="-274320" fontAlgn="auto">
              <a:spcBef>
                <a:spcPts val="580"/>
              </a:spcBef>
              <a:spcAft>
                <a:spcPts val="0"/>
              </a:spcAft>
              <a:buFont typeface="Wingdings 2"/>
              <a:buChar char=""/>
              <a:defRPr/>
            </a:pPr>
            <a:r>
              <a:rPr lang="en-US" sz="3600" dirty="0" smtClean="0"/>
              <a:t>Systemic, Interactive, Subjective approach</a:t>
            </a:r>
          </a:p>
          <a:p>
            <a:pPr marL="274320" indent="-274320" fontAlgn="auto">
              <a:spcBef>
                <a:spcPts val="580"/>
              </a:spcBef>
              <a:spcAft>
                <a:spcPts val="0"/>
              </a:spcAft>
              <a:buFont typeface="Wingdings 2"/>
              <a:buChar char=""/>
              <a:defRPr/>
            </a:pPr>
            <a:endParaRPr lang="en-US" sz="3600" dirty="0" smtClean="0"/>
          </a:p>
          <a:p>
            <a:pPr marL="274320" indent="-274320" fontAlgn="auto">
              <a:spcBef>
                <a:spcPts val="580"/>
              </a:spcBef>
              <a:spcAft>
                <a:spcPts val="0"/>
              </a:spcAft>
              <a:buFont typeface="Wingdings 2"/>
              <a:buChar char=""/>
              <a:defRPr/>
            </a:pPr>
            <a:r>
              <a:rPr lang="en-US" sz="3600" dirty="0" smtClean="0"/>
              <a:t>Used to describe life experiences and their meaning</a:t>
            </a:r>
          </a:p>
          <a:p>
            <a:pPr marL="274320" indent="-274320" fontAlgn="auto">
              <a:spcBef>
                <a:spcPts val="580"/>
              </a:spcBef>
              <a:spcAft>
                <a:spcPts val="0"/>
              </a:spcAft>
              <a:buFont typeface="Wingdings 2"/>
              <a:buChar char=""/>
              <a:defRPr/>
            </a:pPr>
            <a:endParaRPr lang="en-US" sz="3600" dirty="0" smtClean="0"/>
          </a:p>
          <a:p>
            <a:pPr marL="274320" indent="-274320" fontAlgn="auto">
              <a:spcBef>
                <a:spcPts val="580"/>
              </a:spcBef>
              <a:spcAft>
                <a:spcPts val="0"/>
              </a:spcAft>
              <a:buFont typeface="Wingdings 2"/>
              <a:buChar char=""/>
              <a:defRPr/>
            </a:pPr>
            <a:r>
              <a:rPr lang="en-US" sz="3600" dirty="0" smtClean="0"/>
              <a:t>Being used more recently in nursing research</a:t>
            </a:r>
          </a:p>
          <a:p>
            <a:pPr marL="274320" indent="-274320" fontAlgn="auto">
              <a:spcBef>
                <a:spcPts val="580"/>
              </a:spcBef>
              <a:spcAft>
                <a:spcPts val="0"/>
              </a:spcAft>
              <a:buFont typeface="Wingdings 2"/>
              <a:buChar char=""/>
              <a:defRPr/>
            </a:pPr>
            <a:endParaRPr lang="en-US" sz="3600"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title"/>
          </p:nvPr>
        </p:nvSpPr>
        <p:spPr/>
        <p:txBody>
          <a:bodyPr/>
          <a:lstStyle/>
          <a:p>
            <a:r>
              <a:rPr lang="en-US" smtClean="0"/>
              <a:t>Problem</a:t>
            </a:r>
          </a:p>
        </p:txBody>
      </p:sp>
      <p:sp>
        <p:nvSpPr>
          <p:cNvPr id="20482" name="Content Placeholder 2"/>
          <p:cNvSpPr>
            <a:spLocks noGrp="1"/>
          </p:cNvSpPr>
          <p:nvPr>
            <p:ph sz="quarter" idx="1"/>
          </p:nvPr>
        </p:nvSpPr>
        <p:spPr/>
        <p:txBody>
          <a:bodyPr/>
          <a:lstStyle/>
          <a:p>
            <a:r>
              <a:rPr lang="en-US" sz="3200" smtClean="0"/>
              <a:t>Childhood Obesity</a:t>
            </a:r>
          </a:p>
          <a:p>
            <a:endParaRPr lang="en-US" sz="3200" smtClean="0"/>
          </a:p>
          <a:p>
            <a:r>
              <a:rPr lang="en-US" sz="3200" smtClean="0"/>
              <a:t>Perceptions of food and activities</a:t>
            </a:r>
          </a:p>
          <a:p>
            <a:endParaRPr lang="en-US" sz="3200" smtClean="0"/>
          </a:p>
          <a:p>
            <a:r>
              <a:rPr lang="en-US" sz="3200" smtClean="0"/>
              <a:t>Health Promotion Interventions</a:t>
            </a:r>
          </a:p>
          <a:p>
            <a:endParaRPr lang="en-US" sz="3200" smtClean="0"/>
          </a:p>
          <a:p>
            <a:r>
              <a:rPr lang="en-US" sz="3200" smtClean="0"/>
              <a:t>Education from school personnel</a:t>
            </a:r>
          </a:p>
          <a:p>
            <a:endParaRPr lang="en-US"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p:nvPr>
        </p:nvSpPr>
        <p:spPr/>
        <p:txBody>
          <a:bodyPr/>
          <a:lstStyle/>
          <a:p>
            <a:r>
              <a:rPr lang="en-US" smtClean="0"/>
              <a:t>Purpose of Study</a:t>
            </a:r>
          </a:p>
        </p:txBody>
      </p:sp>
      <p:sp>
        <p:nvSpPr>
          <p:cNvPr id="22530" name="Content Placeholder 2"/>
          <p:cNvSpPr>
            <a:spLocks noGrp="1"/>
          </p:cNvSpPr>
          <p:nvPr>
            <p:ph sz="quarter" idx="1"/>
          </p:nvPr>
        </p:nvSpPr>
        <p:spPr/>
        <p:txBody>
          <a:bodyPr/>
          <a:lstStyle/>
          <a:p>
            <a:r>
              <a:rPr lang="en-US" sz="3200" smtClean="0"/>
              <a:t>Survey children in kindergarten through sixth grade</a:t>
            </a:r>
          </a:p>
          <a:p>
            <a:r>
              <a:rPr lang="en-US" sz="3200" smtClean="0"/>
              <a:t>Obtain perceptions of food and activity</a:t>
            </a:r>
          </a:p>
          <a:p>
            <a:r>
              <a:rPr lang="en-US" sz="3200" smtClean="0"/>
              <a:t>Use results to allow for design of appropriate interventions</a:t>
            </a:r>
          </a:p>
          <a:p>
            <a:r>
              <a:rPr lang="en-US" sz="3200" smtClean="0"/>
              <a:t>Prevent and reduce childhood obesity</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3"/>
          <p:cNvSpPr>
            <a:spLocks noGrp="1"/>
          </p:cNvSpPr>
          <p:nvPr>
            <p:ph type="title"/>
          </p:nvPr>
        </p:nvSpPr>
        <p:spPr/>
        <p:txBody>
          <a:bodyPr/>
          <a:lstStyle/>
          <a:p>
            <a:r>
              <a:rPr lang="en-US" smtClean="0"/>
              <a:t>Main Research Questions </a:t>
            </a:r>
          </a:p>
        </p:txBody>
      </p:sp>
      <p:sp>
        <p:nvSpPr>
          <p:cNvPr id="24578" name="Content Placeholder 4"/>
          <p:cNvSpPr>
            <a:spLocks noGrp="1"/>
          </p:cNvSpPr>
          <p:nvPr>
            <p:ph sz="quarter" idx="1"/>
          </p:nvPr>
        </p:nvSpPr>
        <p:spPr/>
        <p:txBody>
          <a:bodyPr/>
          <a:lstStyle/>
          <a:p>
            <a:pPr lvl="1">
              <a:buFont typeface="Wingdings 2" pitchFamily="18" charset="2"/>
              <a:buNone/>
            </a:pPr>
            <a:endParaRPr lang="en-US" sz="2800" smtClean="0"/>
          </a:p>
          <a:p>
            <a:pPr lvl="1"/>
            <a:r>
              <a:rPr lang="en-US" sz="3600" smtClean="0"/>
              <a:t>1. What foods do children like or dislike, and how are those foods associated with their image of foods as healthy or unhealthy?</a:t>
            </a:r>
          </a:p>
          <a:p>
            <a:pPr lvl="1">
              <a:buFont typeface="Wingdings 2" pitchFamily="18" charset="2"/>
              <a:buNone/>
            </a:pPr>
            <a:endParaRPr lang="en-US" sz="3600" smtClean="0"/>
          </a:p>
          <a:p>
            <a:pPr lvl="1"/>
            <a:endParaRPr lang="en-US" sz="280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p:cNvSpPr>
          <p:nvPr>
            <p:ph type="title"/>
          </p:nvPr>
        </p:nvSpPr>
        <p:spPr/>
        <p:txBody>
          <a:bodyPr/>
          <a:lstStyle/>
          <a:p>
            <a:r>
              <a:rPr lang="en-US" sz="3600" smtClean="0"/>
              <a:t>Main Research Questions Continued…</a:t>
            </a:r>
          </a:p>
        </p:txBody>
      </p:sp>
      <p:sp>
        <p:nvSpPr>
          <p:cNvPr id="60419" name="Rectangle 3"/>
          <p:cNvSpPr>
            <a:spLocks noGrp="1"/>
          </p:cNvSpPr>
          <p:nvPr>
            <p:ph type="body" idx="1"/>
          </p:nvPr>
        </p:nvSpPr>
        <p:spPr/>
        <p:txBody>
          <a:bodyPr/>
          <a:lstStyle/>
          <a:p>
            <a:endParaRPr lang="en-US" sz="3600" smtClean="0"/>
          </a:p>
          <a:p>
            <a:r>
              <a:rPr lang="en-US" sz="3600" smtClean="0"/>
              <a:t>2. What activities do children like or dislike, and how are they associated with their image of activities as physical or sedentary?</a:t>
            </a:r>
          </a:p>
          <a:p>
            <a:pPr>
              <a:buFont typeface="Wingdings 2" pitchFamily="18" charset="2"/>
              <a:buNone/>
            </a:pPr>
            <a:endParaRPr lang="en-US" sz="360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p:txBody>
          <a:bodyPr/>
          <a:lstStyle/>
          <a:p>
            <a:r>
              <a:rPr lang="en-US" sz="5400" smtClean="0"/>
              <a:t>Study Design</a:t>
            </a:r>
          </a:p>
        </p:txBody>
      </p:sp>
      <p:sp>
        <p:nvSpPr>
          <p:cNvPr id="26626" name="Content Placeholder 2"/>
          <p:cNvSpPr>
            <a:spLocks noGrp="1"/>
          </p:cNvSpPr>
          <p:nvPr>
            <p:ph sz="quarter" idx="1"/>
          </p:nvPr>
        </p:nvSpPr>
        <p:spPr/>
        <p:txBody>
          <a:bodyPr/>
          <a:lstStyle/>
          <a:p>
            <a:r>
              <a:rPr lang="en-US" sz="4400" smtClean="0"/>
              <a:t>Qualitative study</a:t>
            </a:r>
          </a:p>
          <a:p>
            <a:r>
              <a:rPr lang="en-US" sz="4400" smtClean="0"/>
              <a:t>Phenomenological study</a:t>
            </a:r>
          </a:p>
          <a:p>
            <a:r>
              <a:rPr lang="en-US" sz="4400" smtClean="0"/>
              <a:t>Focus group study</a:t>
            </a:r>
          </a:p>
          <a:p>
            <a:r>
              <a:rPr lang="en-US" sz="4400" smtClean="0"/>
              <a:t>Participatory research methods</a:t>
            </a:r>
          </a:p>
          <a:p>
            <a:r>
              <a:rPr lang="en-US" sz="4400" smtClean="0"/>
              <a:t>Visual methods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p:cNvSpPr>
            <a:spLocks noGrp="1" noChangeArrowheads="1"/>
          </p:cNvSpPr>
          <p:nvPr>
            <p:ph type="title"/>
          </p:nvPr>
        </p:nvSpPr>
        <p:spPr/>
        <p:txBody>
          <a:bodyPr/>
          <a:lstStyle/>
          <a:p>
            <a:r>
              <a:rPr lang="en-US" smtClean="0"/>
              <a:t>What Was the Sample Population?</a:t>
            </a:r>
          </a:p>
        </p:txBody>
      </p:sp>
      <p:sp>
        <p:nvSpPr>
          <p:cNvPr id="28674" name="Rectangle 3"/>
          <p:cNvSpPr>
            <a:spLocks noGrp="1" noChangeArrowheads="1"/>
          </p:cNvSpPr>
          <p:nvPr>
            <p:ph type="body" sz="half" idx="1"/>
          </p:nvPr>
        </p:nvSpPr>
        <p:spPr>
          <a:xfrm>
            <a:off x="914400" y="1447800"/>
            <a:ext cx="3810000" cy="4572000"/>
          </a:xfrm>
        </p:spPr>
        <p:txBody>
          <a:bodyPr/>
          <a:lstStyle/>
          <a:p>
            <a:r>
              <a:rPr lang="en-US" sz="3500" smtClean="0"/>
              <a:t>Aldine Independent School District-Texas</a:t>
            </a:r>
          </a:p>
          <a:p>
            <a:pPr lvl="1"/>
            <a:r>
              <a:rPr lang="en-US" sz="3600" smtClean="0"/>
              <a:t>Two Elementary Schools</a:t>
            </a:r>
          </a:p>
          <a:p>
            <a:pPr lvl="1"/>
            <a:r>
              <a:rPr lang="en-US" sz="3600" smtClean="0"/>
              <a:t>One Intermediate School</a:t>
            </a:r>
          </a:p>
          <a:p>
            <a:endParaRPr lang="en-US" sz="3500" smtClean="0"/>
          </a:p>
        </p:txBody>
      </p:sp>
      <p:sp>
        <p:nvSpPr>
          <p:cNvPr id="28676" name="Rectangle 4"/>
          <p:cNvSpPr>
            <a:spLocks noGrp="1"/>
          </p:cNvSpPr>
          <p:nvPr>
            <p:ph type="body" sz="half" idx="4294967295"/>
          </p:nvPr>
        </p:nvSpPr>
        <p:spPr>
          <a:xfrm>
            <a:off x="4876800" y="1447800"/>
            <a:ext cx="3810000" cy="4572000"/>
          </a:xfrm>
        </p:spPr>
        <p:txBody>
          <a:bodyPr/>
          <a:lstStyle/>
          <a:p>
            <a:r>
              <a:rPr lang="en-US" sz="3500" smtClean="0"/>
              <a:t>Kindergarten-Sixth Grades</a:t>
            </a:r>
          </a:p>
          <a:p>
            <a:endParaRPr lang="en-US" sz="3500" smtClean="0"/>
          </a:p>
          <a:p>
            <a:r>
              <a:rPr lang="en-US" sz="3500" smtClean="0"/>
              <a:t>Multiethnic Population</a:t>
            </a:r>
          </a:p>
          <a:p>
            <a:endParaRPr lang="en-US" sz="2200" smtClean="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ＭＳ ゴシック"/>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ヒラギノ明朝 Pro W3"/>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Equity.thmx</Template>
  <TotalTime>559</TotalTime>
  <Words>3552</Words>
  <Application>Microsoft Macintosh PowerPoint</Application>
  <PresentationFormat>On-screen Show (4:3)</PresentationFormat>
  <Paragraphs>207</Paragraphs>
  <Slides>23</Slides>
  <Notes>21</Notes>
  <HiddenSlides>0</HiddenSlides>
  <MMClips>0</MMClips>
  <ScaleCrop>false</ScaleCrop>
  <HeadingPairs>
    <vt:vector size="6" baseType="variant">
      <vt:variant>
        <vt:lpstr>Fonts Used</vt:lpstr>
      </vt:variant>
      <vt:variant>
        <vt:i4>6</vt:i4>
      </vt:variant>
      <vt:variant>
        <vt:lpstr>Design Template</vt:lpstr>
      </vt:variant>
      <vt:variant>
        <vt:i4>5</vt:i4>
      </vt:variant>
      <vt:variant>
        <vt:lpstr>Slide Titles</vt:lpstr>
      </vt:variant>
      <vt:variant>
        <vt:i4>23</vt:i4>
      </vt:variant>
    </vt:vector>
  </HeadingPairs>
  <TitlesOfParts>
    <vt:vector size="34" baseType="lpstr">
      <vt:lpstr>Perpetua</vt:lpstr>
      <vt:lpstr>Arial</vt:lpstr>
      <vt:lpstr>Franklin Gothic Book</vt:lpstr>
      <vt:lpstr>Wingdings 2</vt:lpstr>
      <vt:lpstr>Calibri</vt:lpstr>
      <vt:lpstr>Times New Roman</vt:lpstr>
      <vt:lpstr>Equity</vt:lpstr>
      <vt:lpstr>Equity</vt:lpstr>
      <vt:lpstr>Equity</vt:lpstr>
      <vt:lpstr>Equity</vt:lpstr>
      <vt:lpstr>Equity</vt:lpstr>
      <vt:lpstr>Qualitative Research Review</vt:lpstr>
      <vt:lpstr>Objectives</vt:lpstr>
      <vt:lpstr>What is Qualitative Research?</vt:lpstr>
      <vt:lpstr>Problem</vt:lpstr>
      <vt:lpstr>Purpose of Study</vt:lpstr>
      <vt:lpstr>Main Research Questions </vt:lpstr>
      <vt:lpstr>Main Research Questions Continued…</vt:lpstr>
      <vt:lpstr>Study Design</vt:lpstr>
      <vt:lpstr>What Was the Sample Population?</vt:lpstr>
      <vt:lpstr>Was the Sample Large Enough?</vt:lpstr>
      <vt:lpstr>How was the Data Collected?</vt:lpstr>
      <vt:lpstr>How Was the Data Analyzed?</vt:lpstr>
      <vt:lpstr>What Did the Researchers Find and Conclude?</vt:lpstr>
      <vt:lpstr>What Did Researchers Find and Conclude?</vt:lpstr>
      <vt:lpstr>Participants Protection</vt:lpstr>
      <vt:lpstr> Strengths of the study</vt:lpstr>
      <vt:lpstr> Limitations of the study</vt:lpstr>
      <vt:lpstr>Importance to Nursing</vt:lpstr>
      <vt:lpstr>Differences Between the Research   Methods</vt:lpstr>
      <vt:lpstr>Differences Between the Research   Methods Continued…</vt:lpstr>
      <vt:lpstr>Similarities Between the Research Methods</vt:lpstr>
      <vt:lpstr>Conclusion</vt:lpstr>
      <vt:lpstr>References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Qualitative Research Review</dc:title>
  <dc:creator>Office 2004 Test Drive User</dc:creator>
  <cp:lastModifiedBy>Emily Henigman</cp:lastModifiedBy>
  <cp:revision>37</cp:revision>
  <dcterms:created xsi:type="dcterms:W3CDTF">2011-02-20T21:35:59Z</dcterms:created>
  <dcterms:modified xsi:type="dcterms:W3CDTF">2011-02-21T01:57:20Z</dcterms:modified>
</cp:coreProperties>
</file>