
<file path=[Content_Types].xml><?xml version="1.0" encoding="utf-8"?>
<Types xmlns="http://schemas.openxmlformats.org/package/2006/content-types">
  <Override PartName="/ppt/slides/slide13.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5.xml" ContentType="application/vnd.openxmlformats-officedocument.presentationml.slide+xml"/>
  <Override PartName="/ppt/slideLayouts/slideLayout6.xml" ContentType="application/vnd.openxmlformats-officedocument.presentationml.slideLayout+xml"/>
  <Override PartName="/ppt/slides/slide17.xml" ContentType="application/vnd.openxmlformats-officedocument.presentationml.slide+xml"/>
  <Default Extension="bin" ContentType="application/vnd.openxmlformats-officedocument.presentationml.printerSettings"/>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notesSlides/notesSlide12.xml" ContentType="application/vnd.openxmlformats-officedocument.presentationml.notesSlide+xml"/>
  <Override PartName="/ppt/notesSlides/notesSlide9.xml" ContentType="application/vnd.openxmlformats-officedocument.presentationml.notesSlide+xml"/>
  <Override PartName="/ppt/notesSlides/notesSlide14.xml" ContentType="application/vnd.openxmlformats-officedocument.presentationml.notesSlide+xml"/>
  <Override PartName="/ppt/notesSlides/notesSlide16.xml" ContentType="application/vnd.openxmlformats-officedocument.presentationml.notesSlide+xml"/>
  <Override PartName="/ppt/notesMasters/notesMaster1.xml" ContentType="application/vnd.openxmlformats-officedocument.presentationml.notesMaster+xml"/>
  <Override PartName="/docProps/core.xml" ContentType="application/vnd.openxmlformats-package.core-properties+xml"/>
  <Override PartName="/ppt/slides/slide10.xml" ContentType="application/vnd.openxmlformats-officedocument.presentationml.slide+xml"/>
  <Override PartName="/ppt/slideLayouts/slideLayout1.xml" ContentType="application/vnd.openxmlformats-officedocument.presentationml.slideLayout+xml"/>
  <Override PartName="/ppt/slides/slide14.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ppt/slideLayouts/slideLayout7.xml" ContentType="application/vnd.openxmlformats-officedocument.presentationml.slideLayout+xml"/>
  <Override PartName="/ppt/slides/slide18.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theme/theme3.xml" ContentType="application/vnd.openxmlformats-officedocument.theme+xml"/>
  <Override PartName="/ppt/slides/slide16.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theme/theme1.xml" ContentType="application/vnd.openxmlformats-officedocument.theme+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slides/slide2.xml" ContentType="application/vnd.openxmlformats-officedocument.presentationml.slide+xml"/>
  <Override PartName="/ppt/slideLayouts/slideLayout3.xml" ContentType="application/vnd.openxmlformats-officedocument.presentationml.slideLayout+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Default Extension="xml" ContentType="application/xml"/>
  <Override PartName="/ppt/handoutMasters/handoutMaster1.xml" ContentType="application/vnd.openxmlformats-officedocument.presentationml.handoutMaster+xml"/>
  <Default Extension="jpeg" ContentType="image/jpeg"/>
  <Default Extension="rels" ContentType="application/vnd.openxmlformats-package.relationships+xml"/>
  <Override PartName="/ppt/viewProps.xml" ContentType="application/vnd.openxmlformats-officedocument.presentationml.viewProps+xml"/>
  <Override PartName="/ppt/notesSlides/notesSlide11.xml" ContentType="application/vnd.openxmlformats-officedocument.presentationml.notesSlide+xml"/>
  <Override PartName="/ppt/notesSlides/notesSlide8.xml" ContentType="application/vnd.openxmlformats-officedocument.presentationml.notesSlide+xml"/>
  <Override PartName="/ppt/notesSlides/notesSlide13.xml" ContentType="application/vnd.openxmlformats-officedocument.presentationml.notesSlide+xml"/>
  <Override PartName="/ppt/notesSlides/notesSlide15.xml" ContentType="application/vnd.openxmlformats-officedocument.presentationml.notesSlide+xml"/>
  <Override PartName="/ppt/notesSlides/notesSlide17.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theme/theme2.xml" ContentType="application/vnd.openxmlformats-officedocument.theme+xml"/>
  <Override PartName="/ppt/slides/slide9.xml" ContentType="application/vnd.openxmlformats-officedocument.presentationml.slide+xml"/>
  <Override PartName="/ppt/notesSlides/notesSlide4.xml" ContentType="application/vnd.openxmlformats-officedocument.presentationml.notesSlide+xml"/>
  <Override PartName="/ppt/slides/slide15.xml" ContentType="application/vnd.openxmlformats-officedocument.presentationml.slide+xml"/>
  <Override PartName="/ppt/slides/slide7.xml" ContentType="application/vnd.openxmlformats-officedocument.presentationml.slide+xml"/>
  <Override PartName="/ppt/slideLayouts/slideLayout8.xml" ContentType="application/vnd.openxmlformats-officedocument.presentationml.slideLayout+xml"/>
  <Override PartName="/ppt/slides/slide19.xml" ContentType="application/vnd.openxmlformats-officedocument.presentationml.slide+xml"/>
  <Override PartName="/ppt/slideLayouts/slideLayout2.xml" ContentType="application/vnd.openxmlformats-officedocument.presentationml.slideLayout+xml"/>
  <Override PartName="/ppt/notesSlides/notesSlide2.xml" ContentType="application/vnd.openxmlformats-officedocument.presentationml.notes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72" r:id="rId1"/>
  </p:sldMasterIdLst>
  <p:notesMasterIdLst>
    <p:notesMasterId r:id="rId21"/>
  </p:notesMasterIdLst>
  <p:handoutMasterIdLst>
    <p:handoutMasterId r:id="rId22"/>
  </p:handoutMasterIdLst>
  <p:sldIdLst>
    <p:sldId id="256" r:id="rId2"/>
    <p:sldId id="257" r:id="rId3"/>
    <p:sldId id="258" r:id="rId4"/>
    <p:sldId id="259" r:id="rId5"/>
    <p:sldId id="260" r:id="rId6"/>
    <p:sldId id="261" r:id="rId7"/>
    <p:sldId id="262" r:id="rId8"/>
    <p:sldId id="267" r:id="rId9"/>
    <p:sldId id="268" r:id="rId10"/>
    <p:sldId id="270" r:id="rId11"/>
    <p:sldId id="271" r:id="rId12"/>
    <p:sldId id="264" r:id="rId13"/>
    <p:sldId id="265" r:id="rId14"/>
    <p:sldId id="266" r:id="rId15"/>
    <p:sldId id="272" r:id="rId16"/>
    <p:sldId id="273" r:id="rId17"/>
    <p:sldId id="274" r:id="rId18"/>
    <p:sldId id="275" r:id="rId19"/>
    <p:sldId id="26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89" d="100"/>
          <a:sy n="89" d="100"/>
        </p:scale>
        <p:origin x="-904"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8" Type="http://schemas.openxmlformats.org/officeDocument/2006/relationships/slide" Target="slides/slide1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769F51-9EF6-E743-8957-BAE76B18ECBF}" type="datetimeFigureOut">
              <a:rPr lang="en-US" smtClean="0"/>
              <a:pPr/>
              <a:t>2/20/11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B5D6A4A-0529-4E43-8811-EBA1CF274675}"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759E0B-0C98-9B40-8712-0792284B9E4D}" type="datetimeFigureOut">
              <a:rPr lang="en-US" smtClean="0"/>
              <a:pPr/>
              <a:t>2/20/11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F88017-4D9C-FF4E-B3AE-4A2BED3FEBA1}"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presentation will aim to use Burns</a:t>
            </a:r>
            <a:r>
              <a:rPr lang="en-US" baseline="0" dirty="0" smtClean="0"/>
              <a:t> and Grove (2010) as a basis to critically analyze the Meininger et al. (2010) qualitative study.</a:t>
            </a:r>
            <a:r>
              <a:rPr lang="en-US" baseline="0" dirty="0" smtClean="0"/>
              <a:t>  The </a:t>
            </a:r>
            <a:r>
              <a:rPr lang="en-US" baseline="0" dirty="0" smtClean="0"/>
              <a:t>purpose for the study, the sample population used, the data collection process by the researchers will</a:t>
            </a:r>
            <a:r>
              <a:rPr lang="en-US" baseline="0" dirty="0" smtClean="0"/>
              <a:t> all be </a:t>
            </a:r>
            <a:r>
              <a:rPr lang="en-US" baseline="0" dirty="0" smtClean="0"/>
              <a:t>analyzed as well as how the results were interpreted.</a:t>
            </a:r>
            <a:r>
              <a:rPr lang="en-US" baseline="0" dirty="0" smtClean="0"/>
              <a:t>  The </a:t>
            </a:r>
            <a:r>
              <a:rPr lang="en-US" baseline="0" dirty="0" smtClean="0"/>
              <a:t>studies strengths and weaknesses will be critically examined.</a:t>
            </a:r>
            <a:r>
              <a:rPr lang="en-US" baseline="0" dirty="0" smtClean="0"/>
              <a:t>  The </a:t>
            </a:r>
            <a:r>
              <a:rPr lang="en-US" baseline="0" dirty="0" smtClean="0"/>
              <a:t>study will also be evaluated for how it may </a:t>
            </a:r>
            <a:r>
              <a:rPr lang="en-US" baseline="0" dirty="0" smtClean="0"/>
              <a:t>impact </a:t>
            </a:r>
            <a:r>
              <a:rPr lang="en-US" baseline="0" dirty="0" smtClean="0"/>
              <a:t>the nursing world and whether there are any ethical implications</a:t>
            </a:r>
            <a:r>
              <a:rPr lang="en-US" baseline="0" dirty="0" smtClean="0"/>
              <a:t>.  </a:t>
            </a:r>
            <a:r>
              <a:rPr lang="en-US" baseline="0" dirty="0" smtClean="0"/>
              <a:t>Finally, qualitative and quantitative research methods will be compared and contrasted. </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19D608-C402-6144-B833-C26913A8BE5C}" type="slidenum">
              <a:rPr lang="en-US"/>
              <a:pPr/>
              <a:t>11</a:t>
            </a:fld>
            <a:endParaRPr 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r>
              <a:rPr lang="en-US" dirty="0"/>
              <a:t>The researchers found that the younger children in this population associated foods that tasted good were foods that were good for them.  By the second grade, the children started to say that the foods that tasted good were not good for them, and those that did not taste good were good for them.  It was also found that as the grades increased, the subjects were increasingly able to indicate what the foods were made up of, such as carbohydrates, fats, and proteins.  They explained how these elements effected how healthy foods are.  In addition, as the grades increased so did the knowledge of the preparation of the same food and how that effected the healthiness of the foods.  All age groups were able to describe how different foods made their body feel.  </a:t>
            </a:r>
          </a:p>
          <a:p>
            <a:endParaRPr lang="en-US" dirty="0"/>
          </a:p>
          <a:p>
            <a:r>
              <a:rPr lang="en-US" dirty="0"/>
              <a:t>The researchers found that with activity, the kindergarteners through fourth graders predominately liked activities that involved other children such as playing tag, racing, and swimming.  The older subjects preferred organized sports such as swimming, basketball, and baseball.  For activities where the subjects did not move much, the results were the mainly the same across the board.  These activities included playing videogames, toys, and card games.  It was also found that when the subjects were outdoors, the activities were more active and increasingly fun.  The subjects also concluded that activities that did not have much movement were not as fun as those with movement. (</a:t>
            </a:r>
            <a:r>
              <a:rPr lang="en-US" dirty="0" err="1"/>
              <a:t>Meininger</a:t>
            </a:r>
            <a:r>
              <a:rPr lang="en-US" dirty="0"/>
              <a:t> et al., 2010)</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participants in the study volunteered to be a part of the research.  Therefore, informed consent was not gathered. When gathering informed consent, five human rights should be honored.  These include: right to self-determination, right to protection of harm, right to privacy, right to confidentiality, and right to fair treatment.  (Burns and Grove, p. 189, 2010).   The study did not explain that the children, especially the younger ones, the kind of research they were participating in and contributing to.  The parents were sent a letter stating what the study was about and a return postcard to indicate the child's refusal to participate.  Although the students had parental permission, there is no evidence that the parents were assured confidentiality, privacy, and protection of harm. (Burns and Grove, 2010). </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 was organized competently every facilitator</a:t>
            </a:r>
            <a:r>
              <a:rPr lang="en-US" baseline="0" dirty="0" smtClean="0"/>
              <a:t> had designated jobs and knew exactly what their assigned task entailed.  According to the article, “the study included the innovative ways of involving school-age children as partners in research, rigorous methods for training, data collection and analysis, involvement of a consultant with extensive experience in participatory research methods, random selection of a diverse group of children, and extensive collaboration among educational and health professionals in the context of an ongoing partnership” (</a:t>
            </a:r>
            <a:r>
              <a:rPr lang="en-US" sz="1200" kern="120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a:t>
            </a:r>
            <a:r>
              <a:rPr lang="en-US" baseline="0" dirty="0" smtClean="0"/>
              <a:t>. The study included visuals that were age appropriate that made gathering statistics easy.  By using visuals and involving the kids in activities, the statistics and information gathered is reliable.  The way the research was gathered allowed the children to be aware of the choices they were making. (Burns and Grove, 2010). </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Because the research</a:t>
            </a:r>
            <a:r>
              <a:rPr lang="en-US" baseline="0" dirty="0" smtClean="0"/>
              <a:t> was only based on one district, it important to note that this research does not account for all school-aged children of these ages around</a:t>
            </a:r>
            <a:r>
              <a:rPr lang="en-US" baseline="0" dirty="0" smtClean="0"/>
              <a:t> the </a:t>
            </a:r>
            <a:r>
              <a:rPr lang="en-US" baseline="0" dirty="0" smtClean="0"/>
              <a:t>country.  In order to complete and generalize the research, further study is going to need to be conducted involving several more schools.  This research study does not properly portray all students of these ages.  Because the parents volunteered their children, it is not safe to say that all other parents would allow their children to be participants in this research.</a:t>
            </a:r>
            <a:r>
              <a:rPr lang="en-US" baseline="0" dirty="0" smtClean="0"/>
              <a:t> In addition, because the study was conducted using high school students as facilitators, it might change the results if adults led the groups. The impact of other students leading focus groups is not known. (</a:t>
            </a:r>
            <a:r>
              <a:rPr lang="en-US" sz="1200" kern="120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Nurses are able to use the information obtained</a:t>
            </a:r>
            <a:r>
              <a:rPr lang="en-US" baseline="0" dirty="0" smtClean="0"/>
              <a:t> from this study to help facilitate teaching strategies with parents of elementary through high school age kids</a:t>
            </a:r>
            <a:r>
              <a:rPr lang="en-US" baseline="0" dirty="0" smtClean="0"/>
              <a:t>.  </a:t>
            </a:r>
            <a:r>
              <a:rPr lang="en-US" baseline="0" dirty="0" smtClean="0"/>
              <a:t>They are able to teach parents about different ways to go about incorporating a variety of food groups into the diet of their children so that they are getting their daily </a:t>
            </a:r>
            <a:r>
              <a:rPr lang="en-US" baseline="0" dirty="0" smtClean="0"/>
              <a:t>nutrients . </a:t>
            </a:r>
            <a:r>
              <a:rPr lang="en-US" baseline="0" dirty="0" smtClean="0"/>
              <a:t>Parents need to feel confident that they information they are receiving has been verified by a credible source.</a:t>
            </a:r>
            <a:r>
              <a:rPr lang="en-US" baseline="0" dirty="0" smtClean="0"/>
              <a:t>  </a:t>
            </a:r>
            <a:r>
              <a:rPr lang="en-US" dirty="0" smtClean="0"/>
              <a:t>Study </a:t>
            </a:r>
            <a:r>
              <a:rPr lang="en-US" dirty="0" smtClean="0"/>
              <a:t>validity, a measure of truth or accuracy of a claim, is an important concern throughout the research process (Burns</a:t>
            </a:r>
            <a:r>
              <a:rPr lang="en-US" baseline="0" dirty="0" smtClean="0"/>
              <a:t> &amp; Grove, 2010)</a:t>
            </a:r>
            <a:r>
              <a:rPr lang="en-US" dirty="0" smtClean="0"/>
              <a:t>.  This study validates the idea that children of different grade levels perceive food differently.</a:t>
            </a:r>
            <a:r>
              <a:rPr lang="en-US" baseline="0" dirty="0" smtClean="0"/>
              <a:t>  In </a:t>
            </a:r>
            <a:r>
              <a:rPr lang="en-US" baseline="0" dirty="0" smtClean="0"/>
              <a:t>addition, the research in this study helps nurses to inform parents of the food preferences that children have and why they choose the foods that they do.</a:t>
            </a:r>
            <a:r>
              <a:rPr lang="en-US" baseline="0" dirty="0" smtClean="0"/>
              <a:t>  Younger </a:t>
            </a:r>
            <a:r>
              <a:rPr lang="en-US" baseline="0" dirty="0" smtClean="0"/>
              <a:t>children like food because it tastes “yummy” to them while older children like food because it is nutritionally good for them</a:t>
            </a:r>
            <a:r>
              <a:rPr lang="en-US" baseline="0" dirty="0" smtClean="0"/>
              <a:t>.  </a:t>
            </a:r>
            <a:r>
              <a:rPr lang="en-US" baseline="0" dirty="0" smtClean="0"/>
              <a:t>These findings are useful for planning programs at critical time points for school-age children </a:t>
            </a:r>
            <a:r>
              <a:rPr lang="en-US" dirty="0" smtClean="0"/>
              <a:t>(</a:t>
            </a:r>
            <a:r>
              <a:rPr lang="en-US" dirty="0" err="1" smtClean="0"/>
              <a:t>Meininger</a:t>
            </a:r>
            <a:r>
              <a:rPr lang="en-US" dirty="0" smtClean="0"/>
              <a:t> et al., 2010).</a:t>
            </a:r>
            <a:r>
              <a:rPr lang="en-US" dirty="0" smtClean="0"/>
              <a:t>  Nurses </a:t>
            </a:r>
            <a:r>
              <a:rPr lang="en-US" dirty="0" smtClean="0"/>
              <a:t>are</a:t>
            </a:r>
            <a:r>
              <a:rPr lang="en-US" baseline="0" dirty="0" smtClean="0"/>
              <a:t> able to educate parents about reinforcing food choices that are healthy as well as taste good.</a:t>
            </a:r>
            <a:r>
              <a:rPr lang="en-US" baseline="0" dirty="0" smtClean="0"/>
              <a:t>  The </a:t>
            </a:r>
            <a:r>
              <a:rPr lang="en-US" baseline="0" dirty="0" smtClean="0"/>
              <a:t>study helps to reduce childhood obesity by figuring out why children prefer some foods over others and this in turn allows parents to monitor what their children are eating.</a:t>
            </a:r>
            <a:r>
              <a:rPr lang="en-US" baseline="0" dirty="0" smtClean="0"/>
              <a:t>  By </a:t>
            </a:r>
            <a:r>
              <a:rPr lang="en-US" baseline="0" dirty="0" smtClean="0"/>
              <a:t>doing a study involving the various age groups of children, nurses are able to come up with new methods to explain to parents about why it is that their children only eat certain foods compared to others.</a:t>
            </a:r>
            <a:endParaRPr lang="en-US" dirty="0" smtClean="0"/>
          </a:p>
          <a:p>
            <a:endParaRPr lang="en-US" dirty="0"/>
          </a:p>
        </p:txBody>
      </p:sp>
      <p:sp>
        <p:nvSpPr>
          <p:cNvPr id="4" name="Slide Number Placeholder 3"/>
          <p:cNvSpPr>
            <a:spLocks noGrp="1"/>
          </p:cNvSpPr>
          <p:nvPr>
            <p:ph type="sldNum" sz="quarter" idx="10"/>
          </p:nvPr>
        </p:nvSpPr>
        <p:spPr/>
        <p:txBody>
          <a:bodyPr/>
          <a:lstStyle/>
          <a:p>
            <a:fld id="{FD5B0173-4124-4868-B48D-B4D0FD9CE5FB}" type="slidenum">
              <a:rPr lang="en-US" smtClean="0"/>
              <a:pPr/>
              <a:t>15</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62671869"/>
      </p:ext>
    </p:extLst>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56When doing research, quantitative</a:t>
            </a:r>
            <a:r>
              <a:rPr lang="en-US" baseline="0" dirty="0" smtClean="0"/>
              <a:t> research is based on numbers because the end result that a researcher wants to find is how much or how many of something is true whereas qualitative research is guided by a particular philosophical stance considered a paradigm </a:t>
            </a:r>
            <a:r>
              <a:rPr lang="en-US" dirty="0" smtClean="0"/>
              <a:t>(Burns &amp; Grove, 2010).</a:t>
            </a:r>
            <a:r>
              <a:rPr lang="en-US" dirty="0" smtClean="0"/>
              <a:t>  When </a:t>
            </a:r>
            <a:r>
              <a:rPr lang="en-US" dirty="0" smtClean="0"/>
              <a:t>doing a study with a quantitative</a:t>
            </a:r>
            <a:r>
              <a:rPr lang="en-US" baseline="0" dirty="0" smtClean="0"/>
              <a:t> method, there is hypotheses which needs to be tested while in a qualitative study, research is done for purposes for exploring the subject matter.</a:t>
            </a:r>
            <a:r>
              <a:rPr lang="en-US" baseline="0" dirty="0" smtClean="0"/>
              <a:t>  Quantitative </a:t>
            </a:r>
            <a:r>
              <a:rPr lang="en-US" baseline="0" dirty="0" smtClean="0"/>
              <a:t>studies involve a large number of participants because the goal of the study is to test a wide variety of individuals</a:t>
            </a:r>
            <a:r>
              <a:rPr lang="en-US" baseline="0" dirty="0" smtClean="0"/>
              <a:t>.  </a:t>
            </a:r>
            <a:r>
              <a:rPr lang="en-US" baseline="0" dirty="0" smtClean="0"/>
              <a:t>Qualitative studies involved a smaller group of individuals but the research goes into more depth to those individuals who are in the study</a:t>
            </a:r>
            <a:r>
              <a:rPr lang="en-US" baseline="0" dirty="0" smtClean="0"/>
              <a:t>.  </a:t>
            </a:r>
            <a:r>
              <a:rPr lang="en-US" baseline="0" dirty="0" smtClean="0"/>
              <a:t>Qualitative research allows researchers to come up with findings in words rather than statistical numbers as in quantitative research. </a:t>
            </a:r>
            <a:endParaRPr lang="en-US" dirty="0"/>
          </a:p>
        </p:txBody>
      </p:sp>
      <p:sp>
        <p:nvSpPr>
          <p:cNvPr id="4" name="Slide Number Placeholder 3"/>
          <p:cNvSpPr>
            <a:spLocks noGrp="1"/>
          </p:cNvSpPr>
          <p:nvPr>
            <p:ph type="sldNum" sz="quarter" idx="10"/>
          </p:nvPr>
        </p:nvSpPr>
        <p:spPr/>
        <p:txBody>
          <a:bodyPr/>
          <a:lstStyle/>
          <a:p>
            <a:fld id="{FD5B0173-4124-4868-B48D-B4D0FD9CE5FB}" type="slidenum">
              <a:rPr lang="en-US" smtClean="0"/>
              <a:pPr/>
              <a:t>16</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45632697"/>
      </p:ext>
    </p:extLst>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a:t>
            </a:r>
            <a:r>
              <a:rPr lang="en-US" baseline="0" dirty="0" smtClean="0"/>
              <a:t> quantitative and qualitative research requires the researcher to collect, analyze, and report the data</a:t>
            </a:r>
            <a:r>
              <a:rPr lang="en-US" baseline="0" dirty="0" smtClean="0"/>
              <a:t>.  </a:t>
            </a:r>
            <a:r>
              <a:rPr lang="en-US" baseline="0" dirty="0" smtClean="0"/>
              <a:t>In order for a researcher to want to conduct either study, there has to be a question or problem in which an answer is wanted and that is why the study is started.</a:t>
            </a:r>
            <a:r>
              <a:rPr lang="en-US" baseline="0" dirty="0" smtClean="0"/>
              <a:t>  Also</a:t>
            </a:r>
            <a:r>
              <a:rPr lang="en-US" baseline="0" dirty="0" smtClean="0"/>
              <a:t>, both research methods remain objective in the sense that there is a purpose which is to be found</a:t>
            </a:r>
            <a:r>
              <a:rPr lang="en-US" baseline="0" dirty="0" smtClean="0"/>
              <a:t>.  </a:t>
            </a:r>
            <a:r>
              <a:rPr lang="en-US" baseline="0" dirty="0" smtClean="0"/>
              <a:t>In both types of research, there is no bias when collecting the data and therefore both methods have control. In the end of both types of research, the researcher is trying to reach a conclusion or understanding of why the research was done and both quantitative and qualitative methods explain the researchers question. (Burns &amp; Grove, 2010)</a:t>
            </a:r>
            <a:endParaRPr lang="en-US" dirty="0"/>
          </a:p>
        </p:txBody>
      </p:sp>
      <p:sp>
        <p:nvSpPr>
          <p:cNvPr id="4" name="Slide Number Placeholder 3"/>
          <p:cNvSpPr>
            <a:spLocks noGrp="1"/>
          </p:cNvSpPr>
          <p:nvPr>
            <p:ph type="sldNum" sz="quarter" idx="10"/>
          </p:nvPr>
        </p:nvSpPr>
        <p:spPr/>
        <p:txBody>
          <a:bodyPr/>
          <a:lstStyle/>
          <a:p>
            <a:fld id="{FD5B0173-4124-4868-B48D-B4D0FD9CE5FB}" type="slidenum">
              <a:rPr lang="en-US" smtClean="0"/>
              <a:pPr/>
              <a:t>17</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90152189"/>
      </p:ext>
    </p:extLst>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Qualitative research is a type of research process that</a:t>
            </a:r>
            <a:r>
              <a:rPr lang="en-US" baseline="0" dirty="0" smtClean="0"/>
              <a:t> is thought to produce more of a subjective outcome.  It is interpretive, humanistic and naturalistic.</a:t>
            </a:r>
            <a:r>
              <a:rPr lang="en-US" baseline="0" dirty="0" smtClean="0"/>
              <a:t>  It </a:t>
            </a:r>
            <a:r>
              <a:rPr lang="en-US" baseline="0" dirty="0" smtClean="0"/>
              <a:t>is focused on the understanding of the meaning of social interactions by those involved.  Researchers who use this method believe that the truth of the study is complex and dynamic and will only be revealed by studying people as they interact within their surroundings. </a:t>
            </a:r>
            <a:r>
              <a:rPr lang="en-US" dirty="0" smtClean="0"/>
              <a:t>(Burns &amp; Grove, 2010)   The </a:t>
            </a:r>
            <a:r>
              <a:rPr lang="en-US" dirty="0" err="1" smtClean="0"/>
              <a:t>Meininger</a:t>
            </a:r>
            <a:r>
              <a:rPr lang="en-US" baseline="0" dirty="0" smtClean="0"/>
              <a:t> et al. </a:t>
            </a:r>
            <a:r>
              <a:rPr lang="en-US" dirty="0" smtClean="0"/>
              <a:t>(2010) article is a prime example of this kind of research.  It</a:t>
            </a:r>
            <a:r>
              <a:rPr lang="en-US" baseline="0" dirty="0" smtClean="0"/>
              <a:t> allowed for school children to give their opinion and to shape how the interventions by staff would need to be directed.  It did not take a survey and quantify it and make it applicable to all grades and all children. Each </a:t>
            </a:r>
            <a:r>
              <a:rPr lang="en-US" baseline="0" dirty="0" smtClean="0"/>
              <a:t>grade </a:t>
            </a:r>
            <a:r>
              <a:rPr lang="en-US" baseline="0" dirty="0" smtClean="0"/>
              <a:t>would have its own focus and educational needs. When comparing the two research methods it is critical to understand that they have two very different focuses, quantitative on the numbers and qualitative more on the quality of the information received</a:t>
            </a:r>
            <a:r>
              <a:rPr lang="en-US" baseline="0" dirty="0" smtClean="0"/>
              <a:t>.  </a:t>
            </a:r>
            <a:r>
              <a:rPr lang="en-US" baseline="0" dirty="0" smtClean="0"/>
              <a:t>However these two methodologies still have similar goals and research methods and are both useful in studying different topics.   </a:t>
            </a:r>
            <a:r>
              <a:rPr lang="en-US" dirty="0" smtClean="0"/>
              <a:t>This particular study can be helpful for nurses by giving them new ways to discover what school age children need to be taught about their health and nutritional habits.</a:t>
            </a:r>
            <a:r>
              <a:rPr lang="en-US" baseline="0" dirty="0" smtClean="0"/>
              <a:t>  This research study provided a template for school districts all over the country to begin to integrate school personnel into the overwhelming task of helping to reduce and prevent childhood obesity</a:t>
            </a:r>
            <a:r>
              <a:rPr lang="en-US" baseline="0" dirty="0" smtClean="0"/>
              <a:t>. (</a:t>
            </a:r>
            <a:r>
              <a:rPr lang="en-US" baseline="0" dirty="0" err="1" smtClean="0"/>
              <a:t>Meininger</a:t>
            </a:r>
            <a:r>
              <a:rPr lang="en-US" baseline="0" dirty="0" smtClean="0"/>
              <a:t> et al., 2010)</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18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Leininger</a:t>
            </a:r>
            <a:r>
              <a:rPr lang="en-US" baseline="0" dirty="0" smtClean="0"/>
              <a:t> (1985) and Munhall and Boyd (1999) in their works (as cited in Burns &amp; Grove, 2010) </a:t>
            </a:r>
            <a:r>
              <a:rPr lang="en-US" dirty="0" smtClean="0"/>
              <a:t>define qualitative </a:t>
            </a:r>
            <a:r>
              <a:rPr lang="en-US" dirty="0" smtClean="0"/>
              <a:t>research</a:t>
            </a:r>
            <a:r>
              <a:rPr lang="en-US" dirty="0" smtClean="0"/>
              <a:t> as </a:t>
            </a:r>
            <a:r>
              <a:rPr lang="en-US" dirty="0" smtClean="0"/>
              <a:t>a systemic, interactive subjective approach</a:t>
            </a:r>
            <a:r>
              <a:rPr lang="en-US" baseline="0" dirty="0" smtClean="0"/>
              <a:t> used to describe life experiences and give them meaning</a:t>
            </a:r>
            <a:r>
              <a:rPr lang="en-US" baseline="0" dirty="0" smtClean="0"/>
              <a:t>.  </a:t>
            </a:r>
            <a:r>
              <a:rPr lang="en-US" dirty="0" smtClean="0"/>
              <a:t>Qualitative</a:t>
            </a:r>
            <a:r>
              <a:rPr lang="en-US" baseline="0" dirty="0" smtClean="0"/>
              <a:t> research has been used for decades in social and behavioral sciences.</a:t>
            </a:r>
            <a:r>
              <a:rPr lang="en-US" baseline="0" dirty="0" smtClean="0"/>
              <a:t>  However</a:t>
            </a:r>
            <a:r>
              <a:rPr lang="en-US" baseline="0" dirty="0" smtClean="0"/>
              <a:t>, it is just recently been gaining relevance in the nursing world</a:t>
            </a:r>
            <a:r>
              <a:rPr lang="en-US" baseline="0" dirty="0" smtClean="0"/>
              <a:t>.  </a:t>
            </a:r>
            <a:r>
              <a:rPr lang="en-US" baseline="0" dirty="0" smtClean="0"/>
              <a:t>Qualitative research is used more to describe and promote the human experience and emotions.</a:t>
            </a:r>
            <a:r>
              <a:rPr lang="en-US" baseline="0" dirty="0" smtClean="0"/>
              <a:t>  Because </a:t>
            </a:r>
            <a:r>
              <a:rPr lang="en-US" baseline="0" dirty="0" smtClean="0"/>
              <a:t>this is difficult to quantify, qualitative research provides a</a:t>
            </a:r>
            <a:r>
              <a:rPr lang="en-US" baseline="0" dirty="0" smtClean="0"/>
              <a:t> better </a:t>
            </a:r>
            <a:r>
              <a:rPr lang="en-US" baseline="0" dirty="0" smtClean="0"/>
              <a:t>method of studying such complexities.</a:t>
            </a:r>
            <a:r>
              <a:rPr lang="en-US" baseline="0" dirty="0" smtClean="0"/>
              <a:t>  This </a:t>
            </a:r>
            <a:r>
              <a:rPr lang="en-US" baseline="0" dirty="0" smtClean="0"/>
              <a:t>type of research also focuses on comprehending and interpreting of the whole picture which is consistent with the gaining popularity of a holistic approach to nursing in recent years. (Burns &amp; Grove,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Meininger et al. study (2010) is about the</a:t>
            </a:r>
            <a:r>
              <a:rPr lang="en-US" baseline="0" dirty="0" smtClean="0"/>
              <a:t> ever growing epidemic of obesity in school age children.</a:t>
            </a:r>
            <a:r>
              <a:rPr lang="en-US" baseline="0" dirty="0" smtClean="0"/>
              <a:t>  National </a:t>
            </a:r>
            <a:r>
              <a:rPr lang="en-US" baseline="0" dirty="0" smtClean="0"/>
              <a:t>statistics estimate that 17.1% of school age children are overweight. Because of this growing trend schools have shown an interest in developing interventions applicable to be used in schools.</a:t>
            </a:r>
            <a:r>
              <a:rPr lang="en-US" baseline="0" dirty="0" smtClean="0"/>
              <a:t>  Perceptions </a:t>
            </a:r>
            <a:r>
              <a:rPr lang="en-US" baseline="0" dirty="0" smtClean="0"/>
              <a:t>of likes and dislikes play a major role in food choices among children and is something that can be adjusted</a:t>
            </a:r>
            <a:r>
              <a:rPr lang="en-US" baseline="0" dirty="0" smtClean="0"/>
              <a:t>.  </a:t>
            </a:r>
            <a:r>
              <a:rPr lang="en-US" baseline="0" dirty="0" smtClean="0"/>
              <a:t>It is important to research how these perceptions change with the child's choices thereby affecting their development.</a:t>
            </a:r>
            <a:r>
              <a:rPr lang="en-US" baseline="0" dirty="0" smtClean="0"/>
              <a:t>  Unfortunately many younger children do not understand how to classify foods as healthy verse unhealthy.  Activity </a:t>
            </a:r>
            <a:r>
              <a:rPr lang="en-US" baseline="0" dirty="0" smtClean="0"/>
              <a:t>levels in children are dominated by perception of enjoyment and what constitutes physical activity.</a:t>
            </a:r>
            <a:r>
              <a:rPr lang="en-US" baseline="0" dirty="0" smtClean="0"/>
              <a:t>  These </a:t>
            </a:r>
            <a:r>
              <a:rPr lang="en-US" baseline="0" dirty="0" smtClean="0"/>
              <a:t>factors are also something that can be changed but that plays a large role in determining the amount and type of exercise children partake in.</a:t>
            </a:r>
            <a:r>
              <a:rPr lang="en-US" baseline="0" dirty="0" smtClean="0"/>
              <a:t>  By </a:t>
            </a:r>
            <a:r>
              <a:rPr lang="en-US" baseline="0" dirty="0" smtClean="0"/>
              <a:t>having high school students mediate surveys with the younger students they were able to collect data to show what each grades perceptions are of food and activities.</a:t>
            </a:r>
            <a:r>
              <a:rPr lang="en-US" baseline="0" dirty="0" smtClean="0"/>
              <a:t>  Using </a:t>
            </a:r>
            <a:r>
              <a:rPr lang="en-US" baseline="0" dirty="0" smtClean="0"/>
              <a:t>this knowledge school personnel will be able to better design appropriate interventions to promote better understanding and compliance with a more healthy lifestyle. (Meininger et al.,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 of this study was to obtain from children enrolled in school from kindergarten to sixth grade</a:t>
            </a:r>
            <a:r>
              <a:rPr lang="en-US" baseline="0" dirty="0" smtClean="0"/>
              <a:t> what their perceptions of food and activities were.</a:t>
            </a:r>
            <a:r>
              <a:rPr lang="en-US" baseline="0" dirty="0" smtClean="0"/>
              <a:t>  This </a:t>
            </a:r>
            <a:r>
              <a:rPr lang="en-US" baseline="0" dirty="0" smtClean="0"/>
              <a:t>was done through small interactive group meetings where these topics were discussed</a:t>
            </a:r>
            <a:r>
              <a:rPr lang="en-US" baseline="0" dirty="0" smtClean="0"/>
              <a:t>.  </a:t>
            </a:r>
            <a:r>
              <a:rPr lang="en-US" baseline="0" dirty="0" smtClean="0"/>
              <a:t>The discussions would highlight trends among same age children to determine where they needed education or where the focus of the school interventions would need to be.</a:t>
            </a:r>
            <a:r>
              <a:rPr lang="en-US" baseline="0" dirty="0" smtClean="0"/>
              <a:t>  Once </a:t>
            </a:r>
            <a:r>
              <a:rPr lang="en-US" baseline="0" dirty="0" smtClean="0"/>
              <a:t>the school personnel had this information they would be able to design appropriate interventions to help reduce and prevent childhood obesity. (Meininger et al.,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p:spPr>
      </p:sp>
      <p:sp>
        <p:nvSpPr>
          <p:cNvPr id="6147" name="Notes Placeholder 2"/>
          <p:cNvSpPr>
            <a:spLocks noGrp="1"/>
          </p:cNvSpPr>
          <p:nvPr>
            <p:ph type="body" idx="1"/>
          </p:nvPr>
        </p:nvSpPr>
        <p:spPr bwMode="auto">
          <a:noFill/>
        </p:spPr>
        <p:txBody>
          <a:bodyPr/>
          <a:lstStyle/>
          <a:p>
            <a:pPr>
              <a:spcBef>
                <a:spcPct val="0"/>
              </a:spcBef>
            </a:pPr>
            <a:r>
              <a:rPr lang="en-US" dirty="0" smtClean="0"/>
              <a:t>Children </a:t>
            </a:r>
            <a:r>
              <a:rPr lang="en-US" dirty="0"/>
              <a:t>participants were in focus groups to discuss how they view foods and activities.  Beliefs about food could influence food choices made by children, and these beliefs include: taste, liking certain foods, and healthfulness.  The </a:t>
            </a:r>
            <a:r>
              <a:rPr lang="en-US" dirty="0" err="1"/>
              <a:t>Meininger</a:t>
            </a:r>
            <a:r>
              <a:rPr lang="en-US" dirty="0"/>
              <a:t> et al. (2010) study sought to gain further information on how perceptions of food are made throughout development.  Also, there is little research on younger children’s preferences for activities based on whether the activity is physically active or not physically active. </a:t>
            </a:r>
            <a:r>
              <a:rPr lang="en-US" dirty="0" smtClean="0"/>
              <a:t> The </a:t>
            </a:r>
            <a:r>
              <a:rPr lang="en-US" dirty="0" err="1" smtClean="0"/>
              <a:t>Meininger</a:t>
            </a:r>
            <a:r>
              <a:rPr lang="en-US" dirty="0" smtClean="0"/>
              <a:t> </a:t>
            </a:r>
            <a:r>
              <a:rPr lang="en-US" dirty="0"/>
              <a:t>et al. (2010) study was conducted to gain further information on younger children’s perceptions of food and activities, which could help find opportunities to change unhealthy perceptions of children.</a:t>
            </a:r>
          </a:p>
          <a:p>
            <a:pPr algn="r">
              <a:spcBef>
                <a:spcPct val="0"/>
              </a:spcBef>
            </a:pPr>
            <a:r>
              <a:rPr lang="en-US" dirty="0"/>
              <a:t>(</a:t>
            </a:r>
            <a:r>
              <a:rPr lang="en-US" dirty="0" err="1"/>
              <a:t>Meininger</a:t>
            </a:r>
            <a:r>
              <a:rPr lang="en-US" dirty="0"/>
              <a:t> et al., 2010)</a:t>
            </a:r>
          </a:p>
          <a:p>
            <a:pPr>
              <a:spcBef>
                <a:spcPct val="0"/>
              </a:spcBef>
            </a:pPr>
            <a:endParaRPr lang="en-US" dirty="0"/>
          </a:p>
          <a:p>
            <a:pPr>
              <a:spcBef>
                <a:spcPct val="0"/>
              </a:spcBef>
            </a:pPr>
            <a:endParaRPr lang="en-US" dirty="0"/>
          </a:p>
        </p:txBody>
      </p:sp>
      <p:sp>
        <p:nvSpPr>
          <p:cNvPr id="6148" name="Slide Number Placeholder 3"/>
          <p:cNvSpPr>
            <a:spLocks noGrp="1"/>
          </p:cNvSpPr>
          <p:nvPr>
            <p:ph type="sldNum" sz="quarter" idx="5"/>
          </p:nvPr>
        </p:nvSpPr>
        <p:spPr bwMode="auto">
          <a:noFill/>
          <a:ln>
            <a:miter lim="800000"/>
            <a:headEnd/>
            <a:tailEnd/>
          </a:ln>
        </p:spPr>
        <p:txBody>
          <a:bodyPr/>
          <a:lstStyle/>
          <a:p>
            <a:fld id="{84DF54B8-5607-5D40-854C-9C8EFA4BF933}" type="slidenum">
              <a:rPr lang="en-US"/>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p:spPr>
      </p:sp>
      <p:sp>
        <p:nvSpPr>
          <p:cNvPr id="7171" name="Notes Placeholder 2"/>
          <p:cNvSpPr>
            <a:spLocks noGrp="1"/>
          </p:cNvSpPr>
          <p:nvPr>
            <p:ph type="body" idx="1"/>
          </p:nvPr>
        </p:nvSpPr>
        <p:spPr bwMode="auto">
          <a:noFill/>
        </p:spPr>
        <p:txBody>
          <a:bodyPr/>
          <a:lstStyle/>
          <a:p>
            <a:pPr>
              <a:spcBef>
                <a:spcPct val="0"/>
              </a:spcBef>
            </a:pPr>
            <a:r>
              <a:rPr lang="en-US" dirty="0" err="1"/>
              <a:t>Meininger</a:t>
            </a:r>
            <a:r>
              <a:rPr lang="en-US" dirty="0"/>
              <a:t> et al. (2010) study was a qualitative study because the study approach was based on a holistic worldview.  The study was using the holistic worldview by exploring individual’s perceptions of food and activities to find patterns in the group as a whole (</a:t>
            </a:r>
            <a:r>
              <a:rPr lang="en-US" dirty="0" err="1"/>
              <a:t>Meininger</a:t>
            </a:r>
            <a:r>
              <a:rPr lang="en-US" dirty="0"/>
              <a:t> et al., 2010).  Qualitative studies all have three beliefs: there is more than one reality, reality is different for each individual because of perceptions and changes throughout time, and the knowledge gained through research has meaning in only the particular context (Burns &amp; Grove, 2010).  </a:t>
            </a:r>
            <a:r>
              <a:rPr lang="en-US" dirty="0" err="1"/>
              <a:t>Meininger</a:t>
            </a:r>
            <a:r>
              <a:rPr lang="en-US" dirty="0"/>
              <a:t> et al. (2010) study was also a phenomenological study because the study described the children’s perceptions or lived experiences of food and activities.  The study used focus groups separated by grades (older grades were also separated by gender) to gain the children’s perceptions of the area of research in a nonthreatening environment (</a:t>
            </a:r>
            <a:r>
              <a:rPr lang="en-US" dirty="0" err="1"/>
              <a:t>Meininger</a:t>
            </a:r>
            <a:r>
              <a:rPr lang="en-US" dirty="0"/>
              <a:t> et al., 2010). Participatory research is defined as, “participants partner with the researchers in planning and conducting the study” (Burns &amp; Grove, 2010, </a:t>
            </a:r>
            <a:r>
              <a:rPr lang="en-US" dirty="0" err="1"/>
              <a:t>p</a:t>
            </a:r>
            <a:r>
              <a:rPr lang="en-US" dirty="0"/>
              <a:t>. 544). Participatory research methods, specifically those which were developed by Chambers in his (1997) and (2002) works (as cited in </a:t>
            </a:r>
            <a:r>
              <a:rPr lang="en-US" dirty="0" err="1"/>
              <a:t>Meininger</a:t>
            </a:r>
            <a:r>
              <a:rPr lang="en-US" dirty="0"/>
              <a:t> et al., 2010), were used to include the community in the way the study was conducted.  The study collaborated with community members to: design the way data would be collected, clarify aims of the study, analyze data, and train and oversee facilitators and recorders (</a:t>
            </a:r>
            <a:r>
              <a:rPr lang="en-US" dirty="0" err="1"/>
              <a:t>Meininger</a:t>
            </a:r>
            <a:r>
              <a:rPr lang="en-US" dirty="0"/>
              <a:t> et al., 2010).  Finally, visual methods of pictures and words on visual prompts were used to better communicate the meanings of the food and activity categories (</a:t>
            </a:r>
            <a:r>
              <a:rPr lang="en-US" dirty="0" err="1"/>
              <a:t>Meininger</a:t>
            </a:r>
            <a:r>
              <a:rPr lang="en-US" dirty="0"/>
              <a:t> et al., 2010).</a:t>
            </a:r>
          </a:p>
        </p:txBody>
      </p:sp>
      <p:sp>
        <p:nvSpPr>
          <p:cNvPr id="7172" name="Slide Number Placeholder 3"/>
          <p:cNvSpPr>
            <a:spLocks noGrp="1"/>
          </p:cNvSpPr>
          <p:nvPr>
            <p:ph type="sldNum" sz="quarter" idx="5"/>
          </p:nvPr>
        </p:nvSpPr>
        <p:spPr bwMode="auto">
          <a:noFill/>
          <a:ln>
            <a:miter lim="800000"/>
            <a:headEnd/>
            <a:tailEnd/>
          </a:ln>
        </p:spPr>
        <p:txBody>
          <a:bodyPr/>
          <a:lstStyle/>
          <a:p>
            <a:fld id="{AA214599-DB5B-2547-9483-8B90EE48FC07}" type="slidenum">
              <a:rPr lang="en-US"/>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3DA1E1-5937-3740-86C6-B8B3E0D1A5A8}" type="slidenum">
              <a:rPr lang="en-US"/>
              <a:pPr/>
              <a:t>8</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dirty="0"/>
              <a:t>The sample population in this study included kindergarten children to sixth graders, both boys and girls.  The population was comprised of students from three schools in one Texas school district, two being elementary schools and one being an intermediate school.  The elementary schools had students the ages of kindergarten through fourth grade, where the intermediate school had students in the fifth and sixth grades.  The schools’ had a multiethnic population of the following: 62% Hispanic and 31% African American.  The schools’ population consisted of 83% of their student body being economically disadvantaged.  In the 3 schools, it was found that 28.7% of the children had a body mass index (BMI) at or above the 95</a:t>
            </a:r>
            <a:r>
              <a:rPr lang="en-US" baseline="30000" dirty="0"/>
              <a:t>th</a:t>
            </a:r>
            <a:r>
              <a:rPr lang="en-US" dirty="0"/>
              <a:t> percentile, and 17.9% between the 85</a:t>
            </a:r>
            <a:r>
              <a:rPr lang="en-US" baseline="30000" dirty="0"/>
              <a:t>th</a:t>
            </a:r>
            <a:r>
              <a:rPr lang="en-US" dirty="0"/>
              <a:t> and 95</a:t>
            </a:r>
            <a:r>
              <a:rPr lang="en-US" baseline="30000" dirty="0"/>
              <a:t>th</a:t>
            </a:r>
            <a:r>
              <a:rPr lang="en-US" dirty="0"/>
              <a:t> percentile. (</a:t>
            </a:r>
            <a:r>
              <a:rPr lang="en-US" dirty="0" err="1"/>
              <a:t>Meininger</a:t>
            </a:r>
            <a:r>
              <a:rPr lang="en-US" dirty="0"/>
              <a:t> et al., 2010)</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929821-6C06-8B4E-9A49-F5F146C86F97}" type="slidenum">
              <a:rPr lang="en-US"/>
              <a:pPr/>
              <a:t>9</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a:t>The sample population of this study was large enough to come to a conclusion regarding the research questions.  However, the study consisted of children from only one school district in the nation.  This gives data of only one region and does not necessarily reflect the viewpoints of children across the United States.  To get more concise data concerning the research questions, more studies like this one should be conducted in many different areas. (Meininger et al., 2010)</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5C8BAE-651D-1B41-AB65-CFEAD2F876AC}" type="slidenum">
              <a:rPr lang="en-US"/>
              <a:pPr/>
              <a:t>10</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US" dirty="0"/>
              <a:t>Analysis of the data was done by a procedure called cutting and sorting.  The data from each GIGS was printed on color coded paper to represent the different age group and gender of the participants.  The color coded data was then put onto a large poster board so that the researchers could view the data all together.  The color coding was used to help the researchers find common themes through the age groups and genders, including similarities and differences of each.  After individually reviewing the data on the poster board, the researchers then came together and discussed what conclusions they had found through the data.  After agreeing on a commonality, the results were put into separate tables consisting of specific foods and specific activities that the majority of the groups had given for each grade level.  The final analysis table was put together by one researcher and reviewed by another.  If any discrepancies was found about the final table, the data was reviewed over again from the beginning. (</a:t>
            </a:r>
            <a:r>
              <a:rPr lang="en-US" dirty="0" err="1"/>
              <a:t>Meininger</a:t>
            </a:r>
            <a:r>
              <a:rPr lang="en-US" dirty="0"/>
              <a:t> et al., 2010)</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039046E-8440-9F40-95BD-F348FB50062B}"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039046E-8440-9F40-95BD-F348FB5006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9046E-8440-9F40-95BD-F348FB50062B}"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39046E-8440-9F40-95BD-F348FB50062B}"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9046E-8440-9F40-95BD-F348FB50062B}"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1039046E-8440-9F40-95BD-F348FB50062B}"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06A4A5B-AE9A-3E41-A91E-C48BC73C4EAA}" type="datetimeFigureOut">
              <a:rPr lang="en-US" smtClean="0"/>
              <a:pPr/>
              <a:t>2/20/11</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039046E-8440-9F40-95BD-F348FB5006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pPr>
              <a:defRPr/>
            </a:pPr>
            <a:r>
              <a:rPr lang="en-US" sz="2162" dirty="0" smtClean="0">
                <a:latin typeface="Times New Roman"/>
              </a:rPr>
              <a:t>By Lindsay Adams</a:t>
            </a:r>
            <a:r>
              <a:rPr lang="en-US" sz="2000" dirty="0" smtClean="0">
                <a:latin typeface="Times New Roman"/>
              </a:rPr>
              <a:t>, </a:t>
            </a:r>
            <a:r>
              <a:rPr lang="en-US" sz="2000" dirty="0">
                <a:latin typeface="Times New Roman"/>
                <a:cs typeface="Times New Roman" pitchFamily="18" charset="0"/>
              </a:rPr>
              <a:t>Emily Henigman, Suzanne Millage</a:t>
            </a:r>
          </a:p>
          <a:p>
            <a:pPr>
              <a:defRPr/>
            </a:pPr>
            <a:r>
              <a:rPr lang="en-US" sz="2000" dirty="0">
                <a:latin typeface="Times New Roman"/>
                <a:cs typeface="Times New Roman" pitchFamily="18" charset="0"/>
              </a:rPr>
              <a:t>Aaka Surti, Sara Varner</a:t>
            </a:r>
          </a:p>
          <a:p>
            <a:pPr>
              <a:defRPr/>
            </a:pPr>
            <a:r>
              <a:rPr lang="en-US" sz="2000" dirty="0">
                <a:latin typeface="Times New Roman"/>
                <a:cs typeface="Times New Roman" pitchFamily="18" charset="0"/>
              </a:rPr>
              <a:t> Lakeview College of Nursing</a:t>
            </a:r>
          </a:p>
          <a:p>
            <a:pPr>
              <a:defRPr/>
            </a:pPr>
            <a:r>
              <a:rPr lang="en-US" sz="2000" dirty="0">
                <a:latin typeface="Times New Roman"/>
                <a:cs typeface="Times New Roman" pitchFamily="18" charset="0"/>
              </a:rPr>
              <a:t>N302- Nursing Research</a:t>
            </a:r>
          </a:p>
          <a:p>
            <a:pPr>
              <a:defRPr/>
            </a:pPr>
            <a:r>
              <a:rPr lang="en-US" sz="2000" dirty="0">
                <a:latin typeface="Times New Roman"/>
                <a:cs typeface="Times New Roman" pitchFamily="18" charset="0"/>
              </a:rPr>
              <a:t>February</a:t>
            </a:r>
            <a:r>
              <a:rPr lang="en-US" sz="2000" dirty="0" smtClean="0">
                <a:latin typeface="Times New Roman"/>
                <a:cs typeface="Times New Roman" pitchFamily="18" charset="0"/>
              </a:rPr>
              <a:t> 20, </a:t>
            </a:r>
            <a:r>
              <a:rPr lang="en-US" sz="2000" dirty="0">
                <a:latin typeface="Times New Roman"/>
                <a:cs typeface="Times New Roman" pitchFamily="18" charset="0"/>
              </a:rPr>
              <a:t>2011</a:t>
            </a:r>
            <a:endParaRPr lang="en-US" sz="2000" dirty="0">
              <a:latin typeface="Times New Roman"/>
            </a:endParaRPr>
          </a:p>
        </p:txBody>
      </p:sp>
      <p:sp>
        <p:nvSpPr>
          <p:cNvPr id="2" name="Title 1"/>
          <p:cNvSpPr>
            <a:spLocks noGrp="1"/>
          </p:cNvSpPr>
          <p:nvPr>
            <p:ph type="ctrTitle"/>
          </p:nvPr>
        </p:nvSpPr>
        <p:spPr/>
        <p:txBody>
          <a:bodyPr/>
          <a:lstStyle/>
          <a:p>
            <a:r>
              <a:rPr lang="en-US" dirty="0" smtClean="0"/>
              <a:t>Qualitative Research Review</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a:t>How</a:t>
            </a:r>
            <a:r>
              <a:rPr lang="en-US" dirty="0" smtClean="0"/>
              <a:t> Was </a:t>
            </a:r>
            <a:r>
              <a:rPr lang="en-US" dirty="0"/>
              <a:t>the</a:t>
            </a:r>
            <a:r>
              <a:rPr lang="en-US" dirty="0" smtClean="0"/>
              <a:t> Data </a:t>
            </a:r>
            <a:r>
              <a:rPr lang="en-US" dirty="0"/>
              <a:t>A</a:t>
            </a:r>
            <a:r>
              <a:rPr lang="en-US" dirty="0" smtClean="0"/>
              <a:t>nalyzed</a:t>
            </a:r>
            <a:r>
              <a:rPr lang="en-US" dirty="0"/>
              <a:t>?</a:t>
            </a:r>
          </a:p>
        </p:txBody>
      </p:sp>
      <p:sp>
        <p:nvSpPr>
          <p:cNvPr id="10243" name="Rectangle 3"/>
          <p:cNvSpPr>
            <a:spLocks noGrp="1" noChangeArrowheads="1"/>
          </p:cNvSpPr>
          <p:nvPr>
            <p:ph sz="quarter" idx="1"/>
          </p:nvPr>
        </p:nvSpPr>
        <p:spPr/>
        <p:txBody>
          <a:bodyPr>
            <a:normAutofit/>
          </a:bodyPr>
          <a:lstStyle/>
          <a:p>
            <a:r>
              <a:rPr lang="en-US" sz="3200" dirty="0"/>
              <a:t>Cutting and Sorting</a:t>
            </a:r>
          </a:p>
          <a:p>
            <a:pPr lvl="1"/>
            <a:r>
              <a:rPr lang="en-US" sz="3200" dirty="0"/>
              <a:t>Color-coded posters</a:t>
            </a:r>
            <a:endParaRPr lang="en-US" sz="3200" dirty="0" smtClean="0"/>
          </a:p>
          <a:p>
            <a:pPr lvl="1"/>
            <a:endParaRPr lang="en-US" sz="3200" dirty="0" smtClean="0"/>
          </a:p>
          <a:p>
            <a:pPr lvl="1"/>
            <a:r>
              <a:rPr lang="en-US" sz="3200" dirty="0" smtClean="0"/>
              <a:t>Discussion </a:t>
            </a:r>
            <a:r>
              <a:rPr lang="en-US" sz="3200" dirty="0"/>
              <a:t>on conclusions of data</a:t>
            </a:r>
            <a:endParaRPr lang="en-US" sz="3200" dirty="0" smtClean="0"/>
          </a:p>
          <a:p>
            <a:pPr lvl="1"/>
            <a:endParaRPr lang="en-US" sz="3200" dirty="0" smtClean="0"/>
          </a:p>
          <a:p>
            <a:pPr lvl="1"/>
            <a:r>
              <a:rPr lang="en-US" sz="3200" dirty="0" smtClean="0"/>
              <a:t>Conclusion </a:t>
            </a:r>
            <a:r>
              <a:rPr lang="en-US" sz="3200" dirty="0"/>
              <a:t>of specific foods and activities favored by each grade level</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en-US" sz="4000" dirty="0"/>
              <a:t>What</a:t>
            </a:r>
            <a:r>
              <a:rPr lang="en-US" sz="4000" dirty="0" smtClean="0"/>
              <a:t> Did </a:t>
            </a:r>
            <a:r>
              <a:rPr lang="en-US" sz="4000" dirty="0"/>
              <a:t>the</a:t>
            </a:r>
            <a:r>
              <a:rPr lang="en-US" sz="4000" dirty="0" smtClean="0"/>
              <a:t> Researchers </a:t>
            </a:r>
            <a:r>
              <a:rPr lang="en-US" dirty="0"/>
              <a:t>F</a:t>
            </a:r>
            <a:r>
              <a:rPr lang="en-US" sz="4000" dirty="0" smtClean="0"/>
              <a:t>ind </a:t>
            </a:r>
            <a:r>
              <a:rPr lang="en-US" sz="4000" dirty="0"/>
              <a:t>and</a:t>
            </a:r>
            <a:r>
              <a:rPr lang="en-US" sz="4000" dirty="0" smtClean="0"/>
              <a:t> Conclude</a:t>
            </a:r>
            <a:r>
              <a:rPr lang="en-US" sz="4000" dirty="0"/>
              <a:t>?</a:t>
            </a:r>
          </a:p>
        </p:txBody>
      </p:sp>
      <p:sp>
        <p:nvSpPr>
          <p:cNvPr id="6147" name="Rectangle 3"/>
          <p:cNvSpPr>
            <a:spLocks noGrp="1" noChangeArrowheads="1"/>
          </p:cNvSpPr>
          <p:nvPr>
            <p:ph sz="quarter" idx="1"/>
          </p:nvPr>
        </p:nvSpPr>
        <p:spPr/>
        <p:txBody>
          <a:bodyPr>
            <a:normAutofit/>
          </a:bodyPr>
          <a:lstStyle/>
          <a:p>
            <a:pPr>
              <a:lnSpc>
                <a:spcPct val="80000"/>
              </a:lnSpc>
            </a:pPr>
            <a:r>
              <a:rPr lang="en-US" sz="3200" dirty="0"/>
              <a:t>Younger children associate “yummy” foods with</a:t>
            </a:r>
            <a:r>
              <a:rPr lang="en-US" sz="3200" dirty="0" smtClean="0"/>
              <a:t> healthy foods</a:t>
            </a:r>
            <a:endParaRPr lang="en-US" sz="3200" dirty="0" smtClean="0"/>
          </a:p>
          <a:p>
            <a:pPr>
              <a:lnSpc>
                <a:spcPct val="80000"/>
              </a:lnSpc>
            </a:pPr>
            <a:endParaRPr lang="en-US" sz="3200" dirty="0" smtClean="0"/>
          </a:p>
          <a:p>
            <a:pPr>
              <a:lnSpc>
                <a:spcPct val="80000"/>
              </a:lnSpc>
            </a:pPr>
            <a:r>
              <a:rPr lang="en-US" sz="3200" dirty="0" smtClean="0"/>
              <a:t>Older </a:t>
            </a:r>
            <a:r>
              <a:rPr lang="en-US" sz="3200" dirty="0"/>
              <a:t>children associate “yummy” foods as</a:t>
            </a:r>
            <a:r>
              <a:rPr lang="en-US" sz="3200" dirty="0" smtClean="0"/>
              <a:t> unhealthy foods</a:t>
            </a:r>
            <a:endParaRPr lang="en-US" sz="3200" dirty="0" smtClean="0"/>
          </a:p>
          <a:p>
            <a:pPr>
              <a:lnSpc>
                <a:spcPct val="80000"/>
              </a:lnSpc>
            </a:pPr>
            <a:endParaRPr lang="en-US" sz="3200" dirty="0" smtClean="0"/>
          </a:p>
          <a:p>
            <a:pPr>
              <a:lnSpc>
                <a:spcPct val="80000"/>
              </a:lnSpc>
            </a:pPr>
            <a:r>
              <a:rPr lang="en-US" sz="3200" dirty="0" smtClean="0"/>
              <a:t>All </a:t>
            </a:r>
            <a:r>
              <a:rPr lang="en-US" sz="3200" dirty="0" smtClean="0"/>
              <a:t>favored activities </a:t>
            </a:r>
            <a:r>
              <a:rPr lang="en-US" sz="3200" dirty="0"/>
              <a:t>that “make you move”</a:t>
            </a:r>
            <a:endParaRPr lang="en-US" sz="3200" dirty="0" smtClean="0"/>
          </a:p>
          <a:p>
            <a:pPr>
              <a:lnSpc>
                <a:spcPct val="80000"/>
              </a:lnSpc>
            </a:pPr>
            <a:endParaRPr lang="en-US" sz="3200" dirty="0" smtClean="0"/>
          </a:p>
          <a:p>
            <a:pPr>
              <a:lnSpc>
                <a:spcPct val="80000"/>
              </a:lnSpc>
            </a:pPr>
            <a:r>
              <a:rPr lang="en-US" sz="3200" dirty="0" smtClean="0"/>
              <a:t>All </a:t>
            </a:r>
            <a:r>
              <a:rPr lang="en-US" sz="3200" dirty="0"/>
              <a:t>age groups have an interest in sedentary activities</a:t>
            </a:r>
            <a:endParaRPr lang="en-US" sz="3200" dirty="0" smtClean="0"/>
          </a:p>
          <a:p>
            <a:pPr lvl="1">
              <a:lnSpc>
                <a:spcPct val="80000"/>
              </a:lnSpc>
              <a:buFontTx/>
              <a:buNone/>
            </a:pPr>
            <a:endParaRPr lang="en-US" sz="2400" dirty="0" smtClean="0"/>
          </a:p>
          <a:p>
            <a:pPr lvl="1">
              <a:lnSpc>
                <a:spcPct val="80000"/>
              </a:lnSpc>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Participants Protection</a:t>
            </a:r>
            <a:endParaRPr lang="en-US" dirty="0"/>
          </a:p>
        </p:txBody>
      </p:sp>
      <p:sp>
        <p:nvSpPr>
          <p:cNvPr id="5" name="Content Placeholder 4"/>
          <p:cNvSpPr>
            <a:spLocks noGrp="1"/>
          </p:cNvSpPr>
          <p:nvPr>
            <p:ph sz="quarter" idx="1"/>
          </p:nvPr>
        </p:nvSpPr>
        <p:spPr/>
        <p:txBody>
          <a:bodyPr>
            <a:normAutofit lnSpcReduction="10000"/>
          </a:bodyPr>
          <a:lstStyle/>
          <a:p>
            <a:endParaRPr lang="en-US" sz="3200" dirty="0" smtClean="0"/>
          </a:p>
          <a:p>
            <a:r>
              <a:rPr lang="en-US" sz="3600" dirty="0" smtClean="0"/>
              <a:t>Participants volunteered but did not give informed consent</a:t>
            </a:r>
          </a:p>
          <a:p>
            <a:endParaRPr lang="en-US" sz="3600" dirty="0"/>
          </a:p>
          <a:p>
            <a:endParaRPr lang="en-US" sz="3600" dirty="0" smtClean="0"/>
          </a:p>
          <a:p>
            <a:r>
              <a:rPr lang="en-US" sz="3600" dirty="0" smtClean="0"/>
              <a:t>Participants were not assured the five human rights of participating in a research study</a:t>
            </a:r>
            <a:endParaRPr lang="en-US" sz="3600"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Strengths of the study</a:t>
            </a:r>
            <a:endParaRPr lang="en-US" dirty="0"/>
          </a:p>
        </p:txBody>
      </p:sp>
      <p:sp>
        <p:nvSpPr>
          <p:cNvPr id="3" name="Content Placeholder 2"/>
          <p:cNvSpPr>
            <a:spLocks noGrp="1"/>
          </p:cNvSpPr>
          <p:nvPr>
            <p:ph sz="quarter" idx="1"/>
          </p:nvPr>
        </p:nvSpPr>
        <p:spPr/>
        <p:txBody>
          <a:bodyPr/>
          <a:lstStyle/>
          <a:p>
            <a:endParaRPr lang="en-US" dirty="0" smtClean="0"/>
          </a:p>
          <a:p>
            <a:r>
              <a:rPr lang="en-US" sz="3200" dirty="0" smtClean="0"/>
              <a:t>Used age appropriate visuals for gathering statistics</a:t>
            </a:r>
          </a:p>
          <a:p>
            <a:r>
              <a:rPr lang="en-US" sz="3200" dirty="0" smtClean="0"/>
              <a:t>Included a multiethnic population</a:t>
            </a:r>
          </a:p>
          <a:p>
            <a:r>
              <a:rPr lang="en-US" sz="3200" dirty="0" smtClean="0"/>
              <a:t>Innovative research methods</a:t>
            </a:r>
          </a:p>
          <a:p>
            <a:r>
              <a:rPr lang="en-US" sz="3200" dirty="0" smtClean="0"/>
              <a:t>Very organized</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Limitations of the study</a:t>
            </a:r>
            <a:endParaRPr lang="en-US" dirty="0"/>
          </a:p>
        </p:txBody>
      </p:sp>
      <p:sp>
        <p:nvSpPr>
          <p:cNvPr id="3" name="Content Placeholder 2"/>
          <p:cNvSpPr>
            <a:spLocks noGrp="1"/>
          </p:cNvSpPr>
          <p:nvPr>
            <p:ph sz="quarter" idx="1"/>
          </p:nvPr>
        </p:nvSpPr>
        <p:spPr/>
        <p:txBody>
          <a:bodyPr>
            <a:normAutofit lnSpcReduction="10000"/>
          </a:bodyPr>
          <a:lstStyle/>
          <a:p>
            <a:r>
              <a:rPr lang="en-US" sz="3200" dirty="0" smtClean="0"/>
              <a:t>The research was only based on one school district</a:t>
            </a:r>
          </a:p>
          <a:p>
            <a:endParaRPr lang="en-US" sz="3200" dirty="0" smtClean="0"/>
          </a:p>
          <a:p>
            <a:r>
              <a:rPr lang="en-US" sz="3200" dirty="0" smtClean="0"/>
              <a:t>The level of knowledge represented by this school district may not accurately portray all  school children of this </a:t>
            </a:r>
            <a:r>
              <a:rPr lang="en-US" sz="3200" dirty="0" smtClean="0"/>
              <a:t>age</a:t>
            </a:r>
          </a:p>
          <a:p>
            <a:endParaRPr lang="en-US" sz="3200" dirty="0" smtClean="0"/>
          </a:p>
          <a:p>
            <a:r>
              <a:rPr lang="en-US" sz="3200" dirty="0" smtClean="0"/>
              <a:t>Unknown impact of using student group facilitators</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to Nursing</a:t>
            </a:r>
            <a:endParaRPr lang="en-US" dirty="0"/>
          </a:p>
        </p:txBody>
      </p:sp>
      <p:sp>
        <p:nvSpPr>
          <p:cNvPr id="3" name="Content Placeholder 2"/>
          <p:cNvSpPr>
            <a:spLocks noGrp="1"/>
          </p:cNvSpPr>
          <p:nvPr>
            <p:ph idx="1"/>
          </p:nvPr>
        </p:nvSpPr>
        <p:spPr/>
        <p:txBody>
          <a:bodyPr>
            <a:normAutofit fontScale="92500" lnSpcReduction="10000"/>
          </a:bodyPr>
          <a:lstStyle/>
          <a:p>
            <a:r>
              <a:rPr lang="en-US" sz="3200" dirty="0" smtClean="0"/>
              <a:t>Use as future teaching strategies</a:t>
            </a:r>
          </a:p>
          <a:p>
            <a:pPr marL="0" indent="0">
              <a:buNone/>
            </a:pPr>
            <a:endParaRPr lang="en-US" sz="3200" dirty="0" smtClean="0"/>
          </a:p>
          <a:p>
            <a:r>
              <a:rPr lang="en-US" sz="3200" dirty="0" smtClean="0"/>
              <a:t>Teach about good nutrition and exercise</a:t>
            </a:r>
          </a:p>
          <a:p>
            <a:pPr marL="0" indent="0">
              <a:buNone/>
            </a:pPr>
            <a:endParaRPr lang="en-US" sz="3200" dirty="0" smtClean="0"/>
          </a:p>
          <a:p>
            <a:r>
              <a:rPr lang="en-US" sz="3200" dirty="0" smtClean="0"/>
              <a:t>Educate parents about food preferences</a:t>
            </a:r>
          </a:p>
          <a:p>
            <a:pPr marL="0" indent="0">
              <a:buNone/>
            </a:pPr>
            <a:endParaRPr lang="en-US" sz="3200" dirty="0" smtClean="0"/>
          </a:p>
          <a:p>
            <a:r>
              <a:rPr lang="en-US" sz="3200" dirty="0" smtClean="0"/>
              <a:t>Reduce childhood obesity</a:t>
            </a:r>
          </a:p>
          <a:p>
            <a:pPr marL="0" indent="0">
              <a:buNone/>
            </a:pPr>
            <a:endParaRPr lang="en-US" sz="3200" dirty="0" smtClean="0"/>
          </a:p>
          <a:p>
            <a:r>
              <a:rPr lang="en-US" sz="3200" dirty="0" smtClean="0"/>
              <a:t>Generate new ways of thinking</a:t>
            </a:r>
            <a:endParaRPr lang="en-US" sz="3200" dirty="0"/>
          </a:p>
          <a:p>
            <a:pPr marL="0" indent="0">
              <a:buNone/>
            </a:pP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97794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a:t>
            </a:r>
            <a:r>
              <a:rPr lang="en-US" dirty="0" smtClean="0"/>
              <a:t>ifferences Between the Research   Methods</a:t>
            </a:r>
            <a:endParaRPr lang="en-US" dirty="0"/>
          </a:p>
        </p:txBody>
      </p:sp>
      <p:sp>
        <p:nvSpPr>
          <p:cNvPr id="3" name="Text Placeholder 2"/>
          <p:cNvSpPr>
            <a:spLocks noGrp="1"/>
          </p:cNvSpPr>
          <p:nvPr>
            <p:ph type="body" idx="1"/>
          </p:nvPr>
        </p:nvSpPr>
        <p:spPr/>
        <p:txBody>
          <a:bodyPr/>
          <a:lstStyle/>
          <a:p>
            <a:pPr algn="ctr"/>
            <a:r>
              <a:rPr lang="en-US" sz="3600" dirty="0" smtClean="0"/>
              <a:t>Quantitative </a:t>
            </a:r>
            <a:endParaRPr lang="en-US" sz="3600" dirty="0"/>
          </a:p>
        </p:txBody>
      </p:sp>
      <p:sp>
        <p:nvSpPr>
          <p:cNvPr id="4" name="Content Placeholder 3"/>
          <p:cNvSpPr>
            <a:spLocks noGrp="1"/>
          </p:cNvSpPr>
          <p:nvPr>
            <p:ph sz="half" idx="2"/>
          </p:nvPr>
        </p:nvSpPr>
        <p:spPr/>
        <p:txBody>
          <a:bodyPr/>
          <a:lstStyle/>
          <a:p>
            <a:r>
              <a:rPr lang="en-US" sz="3200" dirty="0" smtClean="0"/>
              <a:t>Focuses on numbers</a:t>
            </a:r>
          </a:p>
          <a:p>
            <a:r>
              <a:rPr lang="en-US" sz="3200" dirty="0" smtClean="0"/>
              <a:t>Results are numbers</a:t>
            </a:r>
          </a:p>
          <a:p>
            <a:r>
              <a:rPr lang="en-US" sz="3200" dirty="0" smtClean="0"/>
              <a:t>Samples resemble population</a:t>
            </a:r>
          </a:p>
          <a:p>
            <a:r>
              <a:rPr lang="en-US" sz="3200" dirty="0" smtClean="0"/>
              <a:t>Wide variety of data</a:t>
            </a:r>
          </a:p>
          <a:p>
            <a:r>
              <a:rPr lang="en-US" sz="3200" dirty="0" smtClean="0"/>
              <a:t>Test hypotheses</a:t>
            </a:r>
          </a:p>
          <a:p>
            <a:endParaRPr lang="en-US" dirty="0"/>
          </a:p>
        </p:txBody>
      </p:sp>
      <p:sp>
        <p:nvSpPr>
          <p:cNvPr id="5" name="Text Placeholder 4"/>
          <p:cNvSpPr>
            <a:spLocks noGrp="1"/>
          </p:cNvSpPr>
          <p:nvPr>
            <p:ph type="body" sz="quarter" idx="3"/>
          </p:nvPr>
        </p:nvSpPr>
        <p:spPr/>
        <p:txBody>
          <a:bodyPr/>
          <a:lstStyle/>
          <a:p>
            <a:pPr algn="ctr"/>
            <a:r>
              <a:rPr lang="en-US" sz="3600" dirty="0" smtClean="0"/>
              <a:t>Qualitative</a:t>
            </a:r>
            <a:endParaRPr lang="en-US" sz="3600" dirty="0"/>
          </a:p>
        </p:txBody>
      </p:sp>
      <p:sp>
        <p:nvSpPr>
          <p:cNvPr id="6" name="Content Placeholder 5"/>
          <p:cNvSpPr>
            <a:spLocks noGrp="1"/>
          </p:cNvSpPr>
          <p:nvPr>
            <p:ph sz="quarter" idx="4"/>
          </p:nvPr>
        </p:nvSpPr>
        <p:spPr/>
        <p:txBody>
          <a:bodyPr>
            <a:normAutofit/>
          </a:bodyPr>
          <a:lstStyle/>
          <a:p>
            <a:r>
              <a:rPr lang="en-US" sz="3200" dirty="0" smtClean="0"/>
              <a:t>Focuses on quality</a:t>
            </a:r>
          </a:p>
          <a:p>
            <a:r>
              <a:rPr lang="en-US" sz="3200" dirty="0" smtClean="0"/>
              <a:t>Results are words </a:t>
            </a:r>
          </a:p>
          <a:p>
            <a:r>
              <a:rPr lang="en-US" sz="3200" dirty="0" smtClean="0"/>
              <a:t>Samples don’t resemble population</a:t>
            </a:r>
          </a:p>
          <a:p>
            <a:r>
              <a:rPr lang="en-US" sz="3200" dirty="0" smtClean="0"/>
              <a:t>More in depth research</a:t>
            </a:r>
          </a:p>
          <a:p>
            <a:r>
              <a:rPr lang="en-US" sz="3200" dirty="0" smtClean="0"/>
              <a:t>Exploratory purposes</a:t>
            </a:r>
            <a:endParaRPr lang="en-US" sz="32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945576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Similarities Between the Research Methods</a:t>
            </a:r>
            <a:endParaRPr lang="en-US" dirty="0"/>
          </a:p>
        </p:txBody>
      </p:sp>
      <p:sp>
        <p:nvSpPr>
          <p:cNvPr id="8" name="Content Placeholder 7"/>
          <p:cNvSpPr>
            <a:spLocks noGrp="1"/>
          </p:cNvSpPr>
          <p:nvPr>
            <p:ph idx="1"/>
          </p:nvPr>
        </p:nvSpPr>
        <p:spPr/>
        <p:txBody>
          <a:bodyPr>
            <a:normAutofit fontScale="92500" lnSpcReduction="20000"/>
          </a:bodyPr>
          <a:lstStyle/>
          <a:p>
            <a:r>
              <a:rPr lang="en-US" sz="3459" dirty="0" smtClean="0"/>
              <a:t>Same method of conducting the research</a:t>
            </a:r>
          </a:p>
          <a:p>
            <a:endParaRPr lang="en-US" sz="3459" dirty="0" smtClean="0"/>
          </a:p>
          <a:p>
            <a:r>
              <a:rPr lang="en-US" sz="3459" dirty="0" smtClean="0"/>
              <a:t>Both require a purpose</a:t>
            </a:r>
          </a:p>
          <a:p>
            <a:endParaRPr lang="en-US" sz="3459" dirty="0" smtClean="0"/>
          </a:p>
          <a:p>
            <a:r>
              <a:rPr lang="en-US" sz="3459" dirty="0" smtClean="0"/>
              <a:t>Objective</a:t>
            </a:r>
          </a:p>
          <a:p>
            <a:endParaRPr lang="en-US" sz="3459" dirty="0" smtClean="0"/>
          </a:p>
          <a:p>
            <a:r>
              <a:rPr lang="en-US" sz="3459" dirty="0" smtClean="0"/>
              <a:t>Non biased</a:t>
            </a:r>
          </a:p>
          <a:p>
            <a:endParaRPr lang="en-US" sz="3459" dirty="0" smtClean="0"/>
          </a:p>
          <a:p>
            <a:r>
              <a:rPr lang="en-US" sz="3459" dirty="0" smtClean="0"/>
              <a:t>Similar goal</a:t>
            </a:r>
          </a:p>
          <a:p>
            <a:endParaRPr lang="en-US" dirty="0" smtClean="0"/>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863709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normAutofit/>
          </a:bodyPr>
          <a:lstStyle/>
          <a:p>
            <a:r>
              <a:rPr lang="en-US" sz="3200" dirty="0" smtClean="0"/>
              <a:t>What is a qualitative study and why is it useful?</a:t>
            </a:r>
          </a:p>
          <a:p>
            <a:r>
              <a:rPr lang="en-US" sz="3200" dirty="0" smtClean="0"/>
              <a:t>The </a:t>
            </a:r>
            <a:r>
              <a:rPr lang="en-US" sz="3200" dirty="0" err="1" smtClean="0"/>
              <a:t>Meininger</a:t>
            </a:r>
            <a:r>
              <a:rPr lang="en-US" sz="3200" dirty="0" smtClean="0"/>
              <a:t> et al. (2010) study and their findings</a:t>
            </a:r>
          </a:p>
          <a:p>
            <a:r>
              <a:rPr lang="en-US" sz="3200" dirty="0" smtClean="0"/>
              <a:t>Comparing research methodologies</a:t>
            </a:r>
          </a:p>
          <a:p>
            <a:r>
              <a:rPr lang="en-US" sz="3200" dirty="0" smtClean="0"/>
              <a:t>The importance of this study for the nursing profession</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t>References</a:t>
            </a:r>
          </a:p>
        </p:txBody>
      </p:sp>
      <p:sp>
        <p:nvSpPr>
          <p:cNvPr id="3" name="Content Placeholder 2"/>
          <p:cNvSpPr>
            <a:spLocks noGrp="1"/>
          </p:cNvSpPr>
          <p:nvPr>
            <p:ph sz="quarter" idx="1"/>
          </p:nvPr>
        </p:nvSpPr>
        <p:spPr/>
        <p:txBody>
          <a:bodyPr>
            <a:normAutofit/>
          </a:bodyPr>
          <a:lstStyle/>
          <a:p>
            <a:pPr marL="457200" indent="-457200">
              <a:lnSpc>
                <a:spcPct val="90000"/>
              </a:lnSpc>
              <a:buFont typeface="Arial" pitchFamily="-112" charset="0"/>
              <a:buNone/>
            </a:pPr>
            <a:r>
              <a:rPr lang="en-US" sz="2700"/>
              <a:t>Burns, N., &amp; Grove, S. (2010). </a:t>
            </a:r>
            <a:r>
              <a:rPr lang="en-US" sz="2700" i="1"/>
              <a:t>The practice of nursing research: Appraisal, synthesis, and generation of evidence </a:t>
            </a:r>
            <a:r>
              <a:rPr lang="en-US" sz="2700"/>
              <a:t>(6th Ed.). St. Louis, MO: Saunders Elsevier. </a:t>
            </a:r>
          </a:p>
          <a:p>
            <a:pPr marL="457200" indent="-457200">
              <a:lnSpc>
                <a:spcPct val="90000"/>
              </a:lnSpc>
              <a:buFont typeface="Arial" pitchFamily="-112" charset="0"/>
              <a:buNone/>
            </a:pPr>
            <a:r>
              <a:rPr lang="en-US" sz="2700"/>
              <a:t>Meininger, J., Reyes, L., Selwyn, B., Upchurch, S., Brosnan, C., Taylor, W., Villagomez, E., Quintana, V., Pullis, B., Caudill, D., Sterchy, S., &amp; Phillips, M. (2010). A structured, interactive method for youth participation in a school district-university partnership to prevent obesity. </a:t>
            </a:r>
            <a:r>
              <a:rPr lang="en-US" sz="2700" i="1"/>
              <a:t>Journal of School Health, 80</a:t>
            </a:r>
            <a:r>
              <a:rPr lang="en-US" sz="2700"/>
              <a:t>(10), 493-500.  doi: 10.1111/j.1746-1561.2010.00533</a:t>
            </a:r>
          </a:p>
          <a:p>
            <a:pPr marL="457200" indent="-457200">
              <a:lnSpc>
                <a:spcPct val="90000"/>
              </a:lnSpc>
              <a:buFont typeface="Arial" pitchFamily="-112" charset="0"/>
              <a:buNone/>
            </a:pPr>
            <a:endParaRPr lang="en-US" sz="2700"/>
          </a:p>
          <a:p>
            <a:pPr marL="457200" indent="-457200">
              <a:lnSpc>
                <a:spcPct val="90000"/>
              </a:lnSpc>
            </a:pPr>
            <a:endParaRPr lang="en-US" sz="27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quarter" idx="1"/>
          </p:nvPr>
        </p:nvSpPr>
        <p:spPr/>
        <p:txBody>
          <a:bodyPr>
            <a:normAutofit fontScale="25000" lnSpcReduction="20000"/>
          </a:bodyPr>
          <a:lstStyle/>
          <a:p>
            <a:r>
              <a:rPr lang="en-US" sz="11200" dirty="0" smtClean="0"/>
              <a:t>Discuss qualitative research with regard to Burns and Grove (2010)</a:t>
            </a:r>
          </a:p>
          <a:p>
            <a:endParaRPr lang="en-US" sz="11200" dirty="0" smtClean="0"/>
          </a:p>
          <a:p>
            <a:r>
              <a:rPr lang="en-US" sz="11200" dirty="0" smtClean="0"/>
              <a:t>Analyze the Meininger, Reyes, Selwyn, Upchurch, Bronson, Taylor…..Phillips (2010) qualitative study process</a:t>
            </a:r>
          </a:p>
          <a:p>
            <a:endParaRPr lang="en-US" sz="11200" dirty="0" smtClean="0"/>
          </a:p>
          <a:p>
            <a:r>
              <a:rPr lang="en-US" sz="11200" dirty="0" smtClean="0"/>
              <a:t>Discuss Importance of study to the nursing profession</a:t>
            </a:r>
          </a:p>
          <a:p>
            <a:endParaRPr lang="en-US" sz="11200" dirty="0" smtClean="0"/>
          </a:p>
          <a:p>
            <a:r>
              <a:rPr lang="en-US" sz="11200" dirty="0" smtClean="0"/>
              <a:t>Compare and Contrast Qualitative and Quantitative Research methodologies</a:t>
            </a:r>
          </a:p>
          <a:p>
            <a:pPr>
              <a:buNone/>
            </a:pPr>
            <a:endParaRPr lang="en-US" dirty="0" smtClean="0"/>
          </a:p>
          <a:p>
            <a:pPr>
              <a:buNone/>
            </a:pPr>
            <a:endParaRPr lang="en-US" dirty="0" smtClean="0"/>
          </a:p>
          <a:p>
            <a:pPr>
              <a:buNone/>
            </a:pPr>
            <a:r>
              <a:rPr lang="en-US" dirty="0" smtClean="0"/>
              <a:t>	</a:t>
            </a:r>
          </a:p>
          <a:p>
            <a:endParaRPr lang="en-US" dirty="0" smtClean="0"/>
          </a:p>
          <a:p>
            <a:endParaRPr lang="en-US" dirty="0" smtClean="0"/>
          </a:p>
          <a:p>
            <a:pPr>
              <a:buNone/>
            </a:pPr>
            <a:endParaRPr lang="en-US" dirty="0" smtClean="0"/>
          </a:p>
          <a:p>
            <a:endParaRPr lang="en-US" dirty="0" smtClean="0"/>
          </a:p>
          <a:p>
            <a:endParaRPr lang="en-US" dirty="0" smtClean="0"/>
          </a:p>
          <a:p>
            <a:pPr>
              <a:buNone/>
            </a:pPr>
            <a:endParaRPr lang="en-US" dirty="0" smtClean="0"/>
          </a:p>
          <a:p>
            <a:pPr>
              <a:buNone/>
            </a:pPr>
            <a:r>
              <a:rPr lang="en-US" dirty="0" smtClean="0"/>
              <a:t> 	</a:t>
            </a:r>
          </a:p>
          <a:p>
            <a:pPr>
              <a:buNone/>
            </a:pPr>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What is Qualitative Research?</a:t>
            </a:r>
            <a:endParaRPr lang="en-US" dirty="0"/>
          </a:p>
        </p:txBody>
      </p:sp>
      <p:sp>
        <p:nvSpPr>
          <p:cNvPr id="3" name="Content Placeholder 2"/>
          <p:cNvSpPr>
            <a:spLocks noGrp="1"/>
          </p:cNvSpPr>
          <p:nvPr>
            <p:ph sz="quarter" idx="1"/>
          </p:nvPr>
        </p:nvSpPr>
        <p:spPr/>
        <p:txBody>
          <a:bodyPr>
            <a:normAutofit lnSpcReduction="10000"/>
          </a:bodyPr>
          <a:lstStyle/>
          <a:p>
            <a:endParaRPr lang="en-US" dirty="0" smtClean="0"/>
          </a:p>
          <a:p>
            <a:r>
              <a:rPr lang="en-US" sz="3600" dirty="0" smtClean="0"/>
              <a:t>Systemic, Interactive, Subjective approach</a:t>
            </a:r>
          </a:p>
          <a:p>
            <a:endParaRPr lang="en-US" sz="3600" dirty="0" smtClean="0"/>
          </a:p>
          <a:p>
            <a:r>
              <a:rPr lang="en-US" sz="3600" dirty="0" smtClean="0"/>
              <a:t>Used to describe life experiences and their meaning</a:t>
            </a:r>
          </a:p>
          <a:p>
            <a:endParaRPr lang="en-US" sz="3600" dirty="0" smtClean="0"/>
          </a:p>
          <a:p>
            <a:r>
              <a:rPr lang="en-US" sz="3600" dirty="0" smtClean="0"/>
              <a:t>Being used more recently in nursing research</a:t>
            </a:r>
          </a:p>
          <a:p>
            <a:endParaRPr lang="en-US" sz="3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sz="quarter" idx="1"/>
          </p:nvPr>
        </p:nvSpPr>
        <p:spPr/>
        <p:txBody>
          <a:bodyPr/>
          <a:lstStyle/>
          <a:p>
            <a:r>
              <a:rPr lang="en-US" sz="3200" dirty="0" smtClean="0"/>
              <a:t>Childhood Obesity</a:t>
            </a:r>
          </a:p>
          <a:p>
            <a:endParaRPr lang="en-US" sz="3200" dirty="0" smtClean="0"/>
          </a:p>
          <a:p>
            <a:r>
              <a:rPr lang="en-US" sz="3200" dirty="0" smtClean="0"/>
              <a:t>Perceptions of food and activities</a:t>
            </a:r>
          </a:p>
          <a:p>
            <a:endParaRPr lang="en-US" sz="3200" dirty="0"/>
          </a:p>
          <a:p>
            <a:r>
              <a:rPr lang="en-US" sz="3200" dirty="0" smtClean="0"/>
              <a:t>Health Promotion Interventions</a:t>
            </a:r>
          </a:p>
          <a:p>
            <a:endParaRPr lang="en-US" sz="3200" dirty="0" smtClean="0"/>
          </a:p>
          <a:p>
            <a:r>
              <a:rPr lang="en-US" sz="3200" dirty="0" smtClean="0"/>
              <a:t>Education from school personnel</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Study</a:t>
            </a:r>
            <a:endParaRPr lang="en-US" dirty="0"/>
          </a:p>
        </p:txBody>
      </p:sp>
      <p:sp>
        <p:nvSpPr>
          <p:cNvPr id="3" name="Content Placeholder 2"/>
          <p:cNvSpPr>
            <a:spLocks noGrp="1"/>
          </p:cNvSpPr>
          <p:nvPr>
            <p:ph sz="quarter" idx="1"/>
          </p:nvPr>
        </p:nvSpPr>
        <p:spPr/>
        <p:txBody>
          <a:bodyPr>
            <a:normAutofit/>
          </a:bodyPr>
          <a:lstStyle/>
          <a:p>
            <a:r>
              <a:rPr lang="en-US" sz="3200" dirty="0" smtClean="0"/>
              <a:t>Survey children in Kindergarten through sixth grade</a:t>
            </a:r>
          </a:p>
          <a:p>
            <a:r>
              <a:rPr lang="en-US" sz="3200" dirty="0" smtClean="0"/>
              <a:t>Obtain perceptions of food and activity</a:t>
            </a:r>
          </a:p>
          <a:p>
            <a:r>
              <a:rPr lang="en-US" sz="3200" dirty="0" smtClean="0"/>
              <a:t>Use results to allow for design of appropriate interventions</a:t>
            </a:r>
          </a:p>
          <a:p>
            <a:r>
              <a:rPr lang="en-US" sz="3200" dirty="0" smtClean="0"/>
              <a:t>Prevent and reduce childhood obesity</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Title 3"/>
          <p:cNvSpPr>
            <a:spLocks noGrp="1"/>
          </p:cNvSpPr>
          <p:nvPr>
            <p:ph type="title"/>
          </p:nvPr>
        </p:nvSpPr>
        <p:spPr/>
        <p:txBody>
          <a:bodyPr/>
          <a:lstStyle/>
          <a:p>
            <a:r>
              <a:rPr lang="en-US"/>
              <a:t>Main Research Questions</a:t>
            </a:r>
          </a:p>
        </p:txBody>
      </p:sp>
      <p:sp>
        <p:nvSpPr>
          <p:cNvPr id="2051" name="Content Placeholder 4"/>
          <p:cNvSpPr>
            <a:spLocks noGrp="1"/>
          </p:cNvSpPr>
          <p:nvPr>
            <p:ph sz="quarter" idx="1"/>
          </p:nvPr>
        </p:nvSpPr>
        <p:spPr/>
        <p:txBody>
          <a:bodyPr/>
          <a:lstStyle/>
          <a:p>
            <a:r>
              <a:rPr lang="en-US" sz="3200" dirty="0"/>
              <a:t>Two Main Questions:</a:t>
            </a:r>
            <a:endParaRPr lang="en-US" sz="3200" dirty="0" smtClean="0"/>
          </a:p>
          <a:p>
            <a:pPr lvl="1"/>
            <a:endParaRPr lang="en-US" sz="2800" dirty="0" smtClean="0"/>
          </a:p>
          <a:p>
            <a:pPr lvl="1"/>
            <a:r>
              <a:rPr lang="en-US" sz="2800" dirty="0" smtClean="0"/>
              <a:t>1</a:t>
            </a:r>
            <a:r>
              <a:rPr lang="en-US" sz="2800" dirty="0"/>
              <a:t>. What foods do children like or dislike, and how are</a:t>
            </a:r>
            <a:r>
              <a:rPr lang="en-US" sz="2800" dirty="0" smtClean="0"/>
              <a:t> those foods associated </a:t>
            </a:r>
            <a:r>
              <a:rPr lang="en-US" sz="2800" dirty="0"/>
              <a:t>with their image of foods as healthy or unhealthy?</a:t>
            </a:r>
            <a:endParaRPr lang="en-US" sz="2800" dirty="0" smtClean="0"/>
          </a:p>
          <a:p>
            <a:pPr lvl="1"/>
            <a:endParaRPr lang="en-US" sz="2800" dirty="0" smtClean="0"/>
          </a:p>
          <a:p>
            <a:pPr lvl="1"/>
            <a:r>
              <a:rPr lang="en-US" sz="2800" dirty="0" smtClean="0"/>
              <a:t>2</a:t>
            </a:r>
            <a:r>
              <a:rPr lang="en-US" sz="2800" dirty="0"/>
              <a:t>. What activities do children like or dislike, and how are </a:t>
            </a:r>
            <a:r>
              <a:rPr lang="en-US" sz="2800" dirty="0" smtClean="0"/>
              <a:t>the</a:t>
            </a:r>
            <a:r>
              <a:rPr lang="en-US" sz="2800" dirty="0" smtClean="0"/>
              <a:t>y </a:t>
            </a:r>
            <a:r>
              <a:rPr lang="en-US" sz="2800" dirty="0" smtClean="0"/>
              <a:t>associated </a:t>
            </a:r>
            <a:r>
              <a:rPr lang="en-US" sz="2800" dirty="0"/>
              <a:t>with their image of activities as physical or sedentary?</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z="5400"/>
              <a:t>Study Design</a:t>
            </a:r>
          </a:p>
        </p:txBody>
      </p:sp>
      <p:sp>
        <p:nvSpPr>
          <p:cNvPr id="3075" name="Content Placeholder 2"/>
          <p:cNvSpPr>
            <a:spLocks noGrp="1"/>
          </p:cNvSpPr>
          <p:nvPr>
            <p:ph sz="quarter" idx="1"/>
          </p:nvPr>
        </p:nvSpPr>
        <p:spPr/>
        <p:txBody>
          <a:bodyPr/>
          <a:lstStyle/>
          <a:p>
            <a:r>
              <a:rPr lang="en-US" sz="4400"/>
              <a:t>Qualitative study</a:t>
            </a:r>
          </a:p>
          <a:p>
            <a:r>
              <a:rPr lang="en-US" sz="4400"/>
              <a:t>Phenomenological study</a:t>
            </a:r>
          </a:p>
          <a:p>
            <a:r>
              <a:rPr lang="en-US" sz="4400"/>
              <a:t>Focus group study</a:t>
            </a:r>
          </a:p>
          <a:p>
            <a:r>
              <a:rPr lang="en-US" sz="4400"/>
              <a:t>Participatory research methods</a:t>
            </a:r>
          </a:p>
          <a:p>
            <a:r>
              <a:rPr lang="en-US" sz="4400"/>
              <a:t>Visual methods</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z="4000" dirty="0"/>
              <a:t>What</a:t>
            </a:r>
            <a:r>
              <a:rPr lang="en-US" sz="4000" dirty="0" smtClean="0"/>
              <a:t> Was </a:t>
            </a:r>
            <a:r>
              <a:rPr lang="en-US" sz="4000" dirty="0"/>
              <a:t>the</a:t>
            </a:r>
            <a:r>
              <a:rPr lang="en-US" sz="4000" dirty="0" smtClean="0"/>
              <a:t> Sample </a:t>
            </a:r>
            <a:r>
              <a:rPr lang="en-US" dirty="0"/>
              <a:t>P</a:t>
            </a:r>
            <a:r>
              <a:rPr lang="en-US" sz="4000" dirty="0" smtClean="0"/>
              <a:t>opulation</a:t>
            </a:r>
            <a:r>
              <a:rPr lang="en-US" sz="4000" dirty="0"/>
              <a:t>?</a:t>
            </a:r>
          </a:p>
        </p:txBody>
      </p:sp>
      <p:sp>
        <p:nvSpPr>
          <p:cNvPr id="3075" name="Rectangle 3"/>
          <p:cNvSpPr>
            <a:spLocks noGrp="1" noChangeArrowheads="1"/>
          </p:cNvSpPr>
          <p:nvPr>
            <p:ph sz="quarter" idx="1"/>
          </p:nvPr>
        </p:nvSpPr>
        <p:spPr/>
        <p:txBody>
          <a:bodyPr>
            <a:normAutofit/>
          </a:bodyPr>
          <a:lstStyle/>
          <a:p>
            <a:r>
              <a:rPr lang="en-US" sz="3200" dirty="0"/>
              <a:t>Aldine Independent School District-Texas</a:t>
            </a:r>
          </a:p>
          <a:p>
            <a:pPr lvl="1"/>
            <a:r>
              <a:rPr lang="en-US" sz="3200" dirty="0"/>
              <a:t>Two Elementary Schools</a:t>
            </a:r>
          </a:p>
          <a:p>
            <a:pPr lvl="1"/>
            <a:r>
              <a:rPr lang="en-US" sz="3200" dirty="0"/>
              <a:t>One Intermediate School</a:t>
            </a:r>
            <a:endParaRPr lang="en-US" sz="3200" dirty="0" smtClean="0"/>
          </a:p>
          <a:p>
            <a:endParaRPr lang="en-US" sz="3200" dirty="0" smtClean="0"/>
          </a:p>
          <a:p>
            <a:r>
              <a:rPr lang="en-US" sz="3200" dirty="0" smtClean="0"/>
              <a:t>Kindergarten</a:t>
            </a:r>
            <a:r>
              <a:rPr lang="en-US" sz="3200" dirty="0"/>
              <a:t>-Sixth Grades</a:t>
            </a:r>
            <a:endParaRPr lang="en-US" sz="3200" dirty="0" smtClean="0"/>
          </a:p>
          <a:p>
            <a:endParaRPr lang="en-US" sz="3200" dirty="0" smtClean="0"/>
          </a:p>
          <a:p>
            <a:r>
              <a:rPr lang="en-US" sz="3200" dirty="0" smtClean="0"/>
              <a:t>Multiethnic </a:t>
            </a:r>
            <a:r>
              <a:rPr lang="en-US" sz="3200" dirty="0"/>
              <a:t>Population</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a:t>Was the</a:t>
            </a:r>
            <a:r>
              <a:rPr lang="en-US" dirty="0" smtClean="0"/>
              <a:t> Sample </a:t>
            </a:r>
            <a:r>
              <a:rPr lang="en-US" dirty="0"/>
              <a:t>L</a:t>
            </a:r>
            <a:r>
              <a:rPr lang="en-US" dirty="0" smtClean="0"/>
              <a:t>arge </a:t>
            </a:r>
            <a:r>
              <a:rPr lang="en-US" dirty="0"/>
              <a:t>E</a:t>
            </a:r>
            <a:r>
              <a:rPr lang="en-US" dirty="0" smtClean="0"/>
              <a:t>nough</a:t>
            </a:r>
            <a:r>
              <a:rPr lang="en-US" dirty="0"/>
              <a:t>?</a:t>
            </a:r>
          </a:p>
        </p:txBody>
      </p:sp>
      <p:sp>
        <p:nvSpPr>
          <p:cNvPr id="4099" name="Rectangle 3"/>
          <p:cNvSpPr>
            <a:spLocks noGrp="1" noChangeArrowheads="1"/>
          </p:cNvSpPr>
          <p:nvPr>
            <p:ph sz="quarter" idx="1"/>
          </p:nvPr>
        </p:nvSpPr>
        <p:spPr/>
        <p:txBody>
          <a:bodyPr>
            <a:normAutofit/>
          </a:bodyPr>
          <a:lstStyle/>
          <a:p>
            <a:endParaRPr lang="en-US" sz="3200" dirty="0" smtClean="0"/>
          </a:p>
          <a:p>
            <a:r>
              <a:rPr lang="en-US" sz="3200" dirty="0" smtClean="0"/>
              <a:t>The </a:t>
            </a:r>
            <a:r>
              <a:rPr lang="en-US" sz="3200" dirty="0"/>
              <a:t>sample was large enough to indicate a trend in the data</a:t>
            </a:r>
            <a:endParaRPr lang="en-US" sz="3200" dirty="0" smtClean="0"/>
          </a:p>
          <a:p>
            <a:endParaRPr lang="en-US" sz="3200" dirty="0" smtClean="0"/>
          </a:p>
          <a:p>
            <a:endParaRPr lang="en-US" sz="3200" dirty="0" smtClean="0"/>
          </a:p>
          <a:p>
            <a:r>
              <a:rPr lang="en-US" sz="3200" dirty="0" smtClean="0"/>
              <a:t>All </a:t>
            </a:r>
            <a:r>
              <a:rPr lang="en-US" sz="3200" dirty="0"/>
              <a:t>data was from one school district in Texas, indicating the need for continued research</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445</TotalTime>
  <Words>3778</Words>
  <Application>Microsoft Macintosh PowerPoint</Application>
  <PresentationFormat>On-screen Show (4:3)</PresentationFormat>
  <Paragraphs>182</Paragraphs>
  <Slides>19</Slides>
  <Notes>17</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Equity</vt:lpstr>
      <vt:lpstr>Qualitative Research Review</vt:lpstr>
      <vt:lpstr>Objectives</vt:lpstr>
      <vt:lpstr>What is Qualitative Research?</vt:lpstr>
      <vt:lpstr>Problem</vt:lpstr>
      <vt:lpstr>Purpose of Study</vt:lpstr>
      <vt:lpstr>Main Research Questions</vt:lpstr>
      <vt:lpstr>Study Design</vt:lpstr>
      <vt:lpstr>What Was the Sample Population?</vt:lpstr>
      <vt:lpstr>Was the Sample Large Enough?</vt:lpstr>
      <vt:lpstr>How Was the Data Analyzed?</vt:lpstr>
      <vt:lpstr>What Did the Researchers Find and Conclude?</vt:lpstr>
      <vt:lpstr>Participants Protection</vt:lpstr>
      <vt:lpstr> Strengths of the study</vt:lpstr>
      <vt:lpstr> Limitations of the study</vt:lpstr>
      <vt:lpstr>Importance to Nursing</vt:lpstr>
      <vt:lpstr>Differences Between the Research   Methods</vt:lpstr>
      <vt:lpstr>Similarities Between the Research Methods</vt:lpstr>
      <vt:lpstr>Conclusion</vt:lpstr>
      <vt:lpstr>References</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Review</dc:title>
  <dc:creator>Office 2004 Test Drive User</dc:creator>
  <cp:lastModifiedBy>Office 2004 Test Drive User</cp:lastModifiedBy>
  <cp:revision>30</cp:revision>
  <dcterms:created xsi:type="dcterms:W3CDTF">2011-02-20T21:35:59Z</dcterms:created>
  <dcterms:modified xsi:type="dcterms:W3CDTF">2011-02-20T22:22:14Z</dcterms:modified>
</cp:coreProperties>
</file>