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66" r:id="rId2"/>
    <p:sldId id="267" r:id="rId3"/>
    <p:sldId id="263" r:id="rId4"/>
    <p:sldId id="264" r:id="rId5"/>
    <p:sldId id="265" r:id="rId6"/>
    <p:sldId id="256" r:id="rId7"/>
    <p:sldId id="257" r:id="rId8"/>
    <p:sldId id="258" r:id="rId9"/>
    <p:sldId id="260" r:id="rId10"/>
    <p:sldId id="261" r:id="rId11"/>
    <p:sldId id="262"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951" autoAdjust="0"/>
  </p:normalViewPr>
  <p:slideViewPr>
    <p:cSldViewPr>
      <p:cViewPr varScale="1">
        <p:scale>
          <a:sx n="61" d="100"/>
          <a:sy n="61" d="100"/>
        </p:scale>
        <p:origin x="-96"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9A0F8-4DA3-49F6-B317-E88C4278BE70}" type="datetimeFigureOut">
              <a:rPr lang="en-US" smtClean="0"/>
              <a:pPr/>
              <a:t>7/16/2012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00D619-92F1-4C74-8A92-3372463D062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information is a reflection of the authors’ beliefs and statements</a:t>
            </a:r>
            <a:r>
              <a:rPr lang="en-US" baseline="0" dirty="0" smtClean="0"/>
              <a:t> within the article.  According the authors, the purpose of this study was to identify predictors of low </a:t>
            </a:r>
            <a:r>
              <a:rPr lang="en-US" baseline="0" dirty="0" err="1" smtClean="0"/>
              <a:t>QoL</a:t>
            </a:r>
            <a:r>
              <a:rPr lang="en-US" baseline="0" dirty="0" smtClean="0"/>
              <a:t> in discharged HF patients (Allen et al., 2011).  A conceptual framework appears to be used (Allen et al., 2011).  The review of literature shows that HF patients desire active participation in the decision-making process of their plan of care.  It also states that there are no </a:t>
            </a:r>
            <a:r>
              <a:rPr lang="en-US" baseline="0" dirty="0" err="1" smtClean="0"/>
              <a:t>QoL</a:t>
            </a:r>
            <a:r>
              <a:rPr lang="en-US" baseline="0" dirty="0" smtClean="0"/>
              <a:t> models that can help estimate a patient’s </a:t>
            </a:r>
            <a:r>
              <a:rPr lang="en-US" baseline="0" dirty="0" err="1" smtClean="0"/>
              <a:t>QoL</a:t>
            </a:r>
            <a:r>
              <a:rPr lang="en-US" baseline="0" dirty="0" smtClean="0"/>
              <a:t> after discharge (Allen et al., 2011).  The research question aims to answer how certain risk factors contribute to low </a:t>
            </a:r>
            <a:r>
              <a:rPr lang="en-US" baseline="0" dirty="0" err="1" smtClean="0"/>
              <a:t>QoL</a:t>
            </a:r>
            <a:r>
              <a:rPr lang="en-US" baseline="0" dirty="0" smtClean="0"/>
              <a:t> in patients after discharge (Allen et al., 2011).  A correlational design was used, with a sample size of 4133 volunteers  (Allen et al., 2011).  The sample was deemed a limitation of the study due to the sample being mostly younger, white males (Allen et al., 2011).  Major results show a relationship between certain risk factors and a lower </a:t>
            </a:r>
            <a:r>
              <a:rPr lang="en-US" baseline="0" dirty="0" err="1" smtClean="0"/>
              <a:t>QoL</a:t>
            </a:r>
            <a:r>
              <a:rPr lang="en-US" baseline="0" dirty="0" smtClean="0"/>
              <a:t> exists (Allen et al., 2011).  More research into risk factor scoring is recommended (Allen et al., 2011).  The authors state that “given the growing importance of using objective evidence to engage patients in guiding their subsequent care so that decision can be based on patients’ individual goals and values, we believe that these finding, once validated, may be used at the time of hospital discharge to improve the quality of HF care” (Allen et al., 2011, p. 394).  They believe their data can help enhance the </a:t>
            </a:r>
            <a:r>
              <a:rPr lang="en-US" baseline="0" dirty="0" err="1" smtClean="0"/>
              <a:t>QoL</a:t>
            </a:r>
            <a:r>
              <a:rPr lang="en-US" baseline="0" dirty="0" smtClean="0"/>
              <a:t> of discharged HF patients (Allen et al., 2011). </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Allen et al., (2011), the results of this study conclude that “at the time of hospital discharge, readily available clinical characteristics are associated with HF patients at high risk for persistently unfavorable QoL or death over the next 6 months. Such information can target patients for whom aggressive treatment options (eg, devices or transplantation) and/or end-of-life discussions should be strongly considered before hospital discharge” (p. 389). The findings and interpretations were differentiated. The findings were statistical in nature, and were presented mostly in different charts and tables. The interpretations of the results were presented in narrative form and in a different section than the findings. Limitations of the study were addressed, and includes not using “patients with end-stage HF, expected survival of &lt;6 months, significant hypotension, and severe renal dysfunction, thus eliminating some of the patients at the very highest risk for adverse outcomes” (p. 396). Volunteers were also predominately Caucasian males, so a lot of variety was not seen within the sample. The authors also mention “serial KCCQ measures were obtained at 3 time points, limiting the ability to access changes in KCCQ before discharge and short-term fluctuations in QoL in follow-up” (p. 396). Although implications for nursing were not directly addressed, certain implications can be inferred. Certain characteristics should be assessed in patients with HF, and appropriate nursing interventions should be implemented “to improve the quality of HF care” (p. 394). These results cannot be generalized to the entire population of HF patients, but the authors conclude “the enrollment of patients from 359 sites on several continents and from both academic and nonacademic centers increased the generalizability of the findings” (p. 396). As mentioned previously though, the authors mention the lack of variety in volunteers was a limitation to the study; therefore, the results are not generalizable. The authors write “further work is needed to determine if this risk score can improve decisional quality and subsequent patient-centered outcomes for hospitalized patients with decompensated HF” as a recommendation for a future study.</a:t>
            </a:r>
            <a:r>
              <a:rPr lang="en-US" sz="1200" kern="1200" baseline="0" dirty="0" smtClean="0">
                <a:solidFill>
                  <a:schemeClr val="tx1"/>
                </a:solidFill>
                <a:latin typeface="+mn-lt"/>
                <a:ea typeface="+mn-ea"/>
                <a:cs typeface="+mn-cs"/>
              </a:rPr>
              <a:t> (p. 396).</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B043DB8-A772-48BF-A4D7-33135E059E9F}"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study was thorough when answering many presented questions concerning measurement and data collection concerning Quality</a:t>
            </a:r>
            <a:r>
              <a:rPr lang="en-US" baseline="0" dirty="0" smtClean="0"/>
              <a:t> of Life (</a:t>
            </a:r>
            <a:r>
              <a:rPr lang="en-US" baseline="0" dirty="0" err="1" smtClean="0"/>
              <a:t>QoL</a:t>
            </a:r>
            <a:r>
              <a:rPr lang="en-US" baseline="0" dirty="0" smtClean="0"/>
              <a:t>)</a:t>
            </a:r>
            <a:r>
              <a:rPr lang="en-US" dirty="0" smtClean="0"/>
              <a:t>; However, it lacked a good foundation to build the rest of the study on (Allen</a:t>
            </a:r>
            <a:r>
              <a:rPr lang="en-US" baseline="0" dirty="0" smtClean="0"/>
              <a:t> </a:t>
            </a:r>
            <a:r>
              <a:rPr lang="en-US" baseline="0" dirty="0" smtClean="0"/>
              <a:t>et al., </a:t>
            </a:r>
            <a:r>
              <a:rPr lang="en-US" baseline="0" dirty="0" smtClean="0"/>
              <a:t>2011)</a:t>
            </a:r>
            <a:r>
              <a:rPr lang="en-US" dirty="0" smtClean="0"/>
              <a:t>.</a:t>
            </a:r>
            <a:r>
              <a:rPr lang="en-US" baseline="0" dirty="0" smtClean="0"/>
              <a:t>  The purpose of the student was easily found, and concerned the </a:t>
            </a:r>
            <a:r>
              <a:rPr lang="en-US" baseline="0" dirty="0" err="1" smtClean="0"/>
              <a:t>QoL</a:t>
            </a:r>
            <a:r>
              <a:rPr lang="en-US" baseline="0" dirty="0" smtClean="0"/>
              <a:t> of Heart Failure (HF) patients as stated by the authors (Allen </a:t>
            </a:r>
            <a:r>
              <a:rPr lang="en-US" baseline="0" dirty="0" smtClean="0"/>
              <a:t>et al., </a:t>
            </a:r>
            <a:r>
              <a:rPr lang="en-US" baseline="0" dirty="0" smtClean="0"/>
              <a:t>2011).  A conceptual framework was used, which went through three </a:t>
            </a:r>
            <a:r>
              <a:rPr lang="en-US" baseline="0" dirty="0" smtClean="0"/>
              <a:t>steps. This framework enabled the authors to </a:t>
            </a:r>
            <a:r>
              <a:rPr lang="en-US" baseline="0" dirty="0" smtClean="0"/>
              <a:t>answer the research questions in the study (Allen </a:t>
            </a:r>
            <a:r>
              <a:rPr lang="en-US" baseline="0" dirty="0" smtClean="0"/>
              <a:t>et al., </a:t>
            </a:r>
            <a:r>
              <a:rPr lang="en-US" baseline="0" dirty="0" smtClean="0"/>
              <a:t>2011).  The study </a:t>
            </a:r>
            <a:r>
              <a:rPr lang="en-US" baseline="0" dirty="0" smtClean="0"/>
              <a:t>used a </a:t>
            </a:r>
            <a:r>
              <a:rPr lang="en-US" baseline="0" dirty="0" smtClean="0"/>
              <a:t>large amount of </a:t>
            </a:r>
            <a:r>
              <a:rPr lang="en-US" baseline="0" dirty="0" smtClean="0"/>
              <a:t>volunteers, </a:t>
            </a:r>
            <a:r>
              <a:rPr lang="en-US" baseline="0" dirty="0" smtClean="0"/>
              <a:t>but due to </a:t>
            </a:r>
            <a:r>
              <a:rPr lang="en-US" baseline="0" dirty="0" smtClean="0"/>
              <a:t>limitations, it is </a:t>
            </a:r>
            <a:r>
              <a:rPr lang="en-US" baseline="0" dirty="0" smtClean="0"/>
              <a:t>not able to be generalized to an entire </a:t>
            </a:r>
            <a:r>
              <a:rPr lang="en-US" baseline="0" dirty="0" smtClean="0"/>
              <a:t>population. Though, </a:t>
            </a:r>
            <a:r>
              <a:rPr lang="en-US" baseline="0" dirty="0" smtClean="0"/>
              <a:t>the large </a:t>
            </a:r>
            <a:r>
              <a:rPr lang="en-US" baseline="0" dirty="0" smtClean="0"/>
              <a:t>sample number does emphasize credibility </a:t>
            </a:r>
            <a:r>
              <a:rPr lang="en-US" baseline="0" dirty="0" smtClean="0"/>
              <a:t>(Allen </a:t>
            </a:r>
            <a:r>
              <a:rPr lang="en-US" baseline="0" dirty="0" smtClean="0"/>
              <a:t>et al., </a:t>
            </a:r>
            <a:r>
              <a:rPr lang="en-US" baseline="0" dirty="0" smtClean="0"/>
              <a:t>2011).  While the research was relative to nursing concerning </a:t>
            </a:r>
            <a:r>
              <a:rPr lang="en-US" baseline="0" dirty="0" smtClean="0"/>
              <a:t>patients’ </a:t>
            </a:r>
            <a:r>
              <a:rPr lang="en-US" baseline="0" dirty="0" err="1" smtClean="0"/>
              <a:t>QoL</a:t>
            </a:r>
            <a:r>
              <a:rPr lang="en-US" baseline="0" dirty="0" smtClean="0"/>
              <a:t> with </a:t>
            </a:r>
            <a:r>
              <a:rPr lang="en-US" baseline="0" dirty="0" smtClean="0"/>
              <a:t>HF, </a:t>
            </a:r>
            <a:r>
              <a:rPr lang="en-US" baseline="0" dirty="0" smtClean="0"/>
              <a:t>many items were not formally addressed in the findings and had to be </a:t>
            </a:r>
            <a:r>
              <a:rPr lang="en-US" baseline="0" dirty="0" smtClean="0"/>
              <a:t>inferred. This </a:t>
            </a:r>
            <a:r>
              <a:rPr lang="en-US" baseline="0" dirty="0" smtClean="0"/>
              <a:t>weakens the study, but does not weaken </a:t>
            </a:r>
            <a:r>
              <a:rPr lang="en-US" baseline="0" dirty="0" smtClean="0"/>
              <a:t>its </a:t>
            </a:r>
            <a:r>
              <a:rPr lang="en-US" baseline="0" dirty="0" smtClean="0"/>
              <a:t>implications that it could have for nursing. </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sz="1200" dirty="0" smtClean="0"/>
              <a:t>The research purpose was clearly stated:</a:t>
            </a:r>
            <a:r>
              <a:rPr lang="en-US" sz="1200" baseline="0" dirty="0" smtClean="0"/>
              <a:t> </a:t>
            </a:r>
            <a:r>
              <a:rPr lang="en-US" sz="1200" dirty="0" smtClean="0"/>
              <a:t>“Our aim was to describe the frequency with which patients do not survive with favorable QoL after HF hospitalization and then to create a simple clinical tool to enable health care providers to identify such high-risk patients approaching the time of hospital discharge” (Allen et al., 2011, p. p. 390)</a:t>
            </a:r>
            <a:r>
              <a:rPr lang="en-US" sz="1200" baseline="0" dirty="0" smtClean="0"/>
              <a:t>.  </a:t>
            </a:r>
            <a:r>
              <a:rPr lang="en-US" sz="1200" dirty="0" smtClean="0"/>
              <a:t>This study goes through the process of proving the outcome of patients discharged with the diagnosis of heart failure by recognizing</a:t>
            </a:r>
            <a:r>
              <a:rPr lang="en-US" sz="1200" baseline="0" dirty="0" smtClean="0"/>
              <a:t> certain risk factors than contribute to low </a:t>
            </a:r>
            <a:r>
              <a:rPr lang="en-US" sz="1200" baseline="0" dirty="0" err="1" smtClean="0"/>
              <a:t>QoL</a:t>
            </a:r>
            <a:r>
              <a:rPr lang="en-US" sz="1200" dirty="0" smtClean="0"/>
              <a:t>.</a:t>
            </a:r>
            <a:r>
              <a:rPr lang="en-US" sz="1200" baseline="0" dirty="0" smtClean="0"/>
              <a:t>  </a:t>
            </a:r>
            <a:r>
              <a:rPr lang="en-US" sz="1200" dirty="0" smtClean="0"/>
              <a:t>“One needed component of improved communication and shared decision-making between health care providers and their patients is a means for recognizing patients at high risk for either death or persistently unfavorable QoL. To address this need, we analyzed the Efficacy of Vasopressin Antagonism in Heart Failure Outcome Study with Tolvaptan (EVEREST)</a:t>
            </a:r>
            <a:r>
              <a:rPr lang="en-US" sz="1200" baseline="30000" dirty="0" smtClean="0"/>
              <a:t>”</a:t>
            </a:r>
            <a:r>
              <a:rPr lang="en-US" sz="1200" baseline="0" dirty="0" smtClean="0"/>
              <a:t> (Allen et al., 2011, p. 390).  </a:t>
            </a:r>
            <a:r>
              <a:rPr lang="en-US" sz="1200" dirty="0" smtClean="0"/>
              <a:t>The use of EVEREST allowed for a more reliable and useful study to help prove the likely outcome of a patient diagnosed with heart failure after discharge and</a:t>
            </a:r>
            <a:r>
              <a:rPr lang="en-US" sz="1200" baseline="0" dirty="0" smtClean="0"/>
              <a:t> identify risk factors for low </a:t>
            </a:r>
            <a:r>
              <a:rPr lang="en-US" sz="1200" baseline="0" dirty="0" err="1" smtClean="0"/>
              <a:t>QoL</a:t>
            </a:r>
            <a:r>
              <a:rPr lang="en-US" sz="1200" dirty="0" smtClean="0"/>
              <a:t>.</a:t>
            </a:r>
            <a:endParaRPr lang="en-US" sz="1200" baseline="30000" dirty="0" smtClean="0"/>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 conceptual framework is also an underlying structure, but it comprises concepts and the relationships among them” (Rebar, </a:t>
            </a:r>
            <a:r>
              <a:rPr lang="en-US" sz="1200" dirty="0" err="1" smtClean="0"/>
              <a:t>Gersch</a:t>
            </a:r>
            <a:r>
              <a:rPr lang="en-US" sz="1200" dirty="0" smtClean="0"/>
              <a:t>, </a:t>
            </a:r>
            <a:r>
              <a:rPr lang="en-US" sz="1200" dirty="0" err="1" smtClean="0"/>
              <a:t>Macnee</a:t>
            </a:r>
            <a:r>
              <a:rPr lang="en-US" sz="1200" dirty="0" smtClean="0"/>
              <a:t>, &amp;</a:t>
            </a:r>
            <a:r>
              <a:rPr lang="en-US" sz="1200" baseline="0" dirty="0" smtClean="0"/>
              <a:t> </a:t>
            </a:r>
            <a:r>
              <a:rPr lang="en-US" sz="1200" baseline="0" dirty="0" err="1" smtClean="0"/>
              <a:t>MacCabe</a:t>
            </a:r>
            <a:r>
              <a:rPr lang="en-US" sz="1200" baseline="0" dirty="0" smtClean="0"/>
              <a:t>,</a:t>
            </a:r>
            <a:r>
              <a:rPr lang="en-US" sz="1200" dirty="0" smtClean="0"/>
              <a:t> 2010, p. 204).</a:t>
            </a:r>
            <a:r>
              <a:rPr lang="en-US" sz="1200" baseline="0" dirty="0" smtClean="0"/>
              <a:t>  </a:t>
            </a:r>
            <a:r>
              <a:rPr lang="en-US" sz="1200" dirty="0" smtClean="0"/>
              <a:t>The article appears to use a conceptual framework.</a:t>
            </a:r>
            <a:r>
              <a:rPr lang="en-US" sz="1200" baseline="0" dirty="0" smtClean="0"/>
              <a:t>  </a:t>
            </a:r>
            <a:r>
              <a:rPr lang="en-US" sz="1200" dirty="0" smtClean="0"/>
              <a:t>The study states its aim and the method of research, followed by findings and a discussion of the findings, and finally a conclusion (Allen et al., 2011).</a:t>
            </a:r>
            <a:r>
              <a:rPr lang="en-US" sz="1200" baseline="0" dirty="0" smtClean="0"/>
              <a:t>  </a:t>
            </a:r>
            <a:r>
              <a:rPr lang="en-US" sz="1200" dirty="0" smtClean="0"/>
              <a:t>The aim of the study was to recognize those patients at risk for unfavorable future quality of life or death, through the use of an assessment tool known as EVEREST (Allen et al., 2011).</a:t>
            </a:r>
            <a:r>
              <a:rPr lang="en-US" sz="1200" baseline="0" dirty="0" smtClean="0"/>
              <a:t>  It looks at low </a:t>
            </a:r>
            <a:r>
              <a:rPr lang="en-US" sz="1200" baseline="0" dirty="0" err="1" smtClean="0"/>
              <a:t>QoL</a:t>
            </a:r>
            <a:r>
              <a:rPr lang="en-US" sz="1200" baseline="0" dirty="0" smtClean="0"/>
              <a:t> among HF patients, and then recognizes relationships among risk factors and low </a:t>
            </a:r>
            <a:r>
              <a:rPr lang="en-US" sz="1200" baseline="0" dirty="0" err="1" smtClean="0"/>
              <a:t>QoL</a:t>
            </a:r>
            <a:r>
              <a:rPr lang="en-US" sz="1200" baseline="0" dirty="0" smtClean="0"/>
              <a:t> (Allen et al., 2011).  </a:t>
            </a:r>
            <a:r>
              <a:rPr lang="en-US" sz="1200" dirty="0" smtClean="0"/>
              <a:t>The study was very structured and each step of the process described thoroughly (Allen et al., 2011).</a:t>
            </a:r>
            <a:r>
              <a:rPr lang="en-US" sz="1200" baseline="0" dirty="0" smtClean="0"/>
              <a:t>  </a:t>
            </a:r>
            <a:r>
              <a:rPr lang="en-US" sz="1200" dirty="0" smtClean="0"/>
              <a:t>No abstract theories were purposed in the research (Allen</a:t>
            </a:r>
            <a:r>
              <a:rPr lang="en-US" sz="1200" baseline="0" dirty="0" smtClean="0"/>
              <a:t> et al, 2011)</a:t>
            </a:r>
            <a:r>
              <a:rPr lang="en-US" sz="1200" dirty="0" smtClean="0"/>
              <a:t>.  A question was purposed regarding a patients quality of life after discharge and this question was then explored through a structured process (Allen et al., 2011).</a:t>
            </a:r>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The literature was sufficient</a:t>
            </a:r>
            <a:r>
              <a:rPr lang="en-US" baseline="0" dirty="0" smtClean="0"/>
              <a:t> in its purpose of determining a patient’s likely quality of life after discharge with heart failure.  It is discussed that there is a lack of research done prior to this study to support or determine a patient’s quality of life after discharge with this diagnosis.  The importance of a patient’s quality of life was stressed and therefore gave more motive for the research study.  The research study done in this article is current itself, but it only quickly discussed other research projects done regarding heart failure in general.  One research study example that was discussed was that of the author Quill.  The study discussed the importance of an appropriate prognosis in order to initiate proper treatment of heart failure.  Again, this study discussed heart failure and its treatment, but does not go into detail regarding the patient’s potential quality of life after the prognosis is determined.  The study itself in this research article was critiqued under each aspect that was done and therefore, adds to the study’s overall reliability.  Some of the gaps or limitations to this research study include the fact that patients with a poor prognosis, as in less than six months to live, were not included in this study.  This would have an effect on determining a persons likely quality of life because those patients with a poor prognosis would obviously contribute to those with a poor quality of life.  The study was also focused on younger, white, male patients more so than any other age, ethnicity or gender again adding to potentially skewed results. (Allen et al., 2001)</a:t>
            </a:r>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hypothesis for this study stems</a:t>
            </a:r>
            <a:r>
              <a:rPr lang="en-US" baseline="0" dirty="0" smtClean="0"/>
              <a:t> from the basis that education is they key to choosing a treatment regimen that will facilitate the best quality of life.  Allen et al. (2011) states that “w</a:t>
            </a:r>
            <a:r>
              <a:rPr lang="en-US" dirty="0" smtClean="0"/>
              <a:t>ithout explicit education regarding future expectations regarding quantity and quality of life, patients and families are inadequately equipped to make important decisions about the optimal direction of their treatment” (p. 389).  It is important to note that there are clinical characteristics such</a:t>
            </a:r>
            <a:r>
              <a:rPr lang="en-US" baseline="0" dirty="0" smtClean="0"/>
              <a:t> as blood results that can be studied to determine readmission and future quality of life for a patient.  The model created through this study can help decide whether aggressive treatment or end of life discussions are the best option.  It helps show a relationship between certain risk factors and low </a:t>
            </a:r>
            <a:r>
              <a:rPr lang="en-US" baseline="0" dirty="0" err="1" smtClean="0"/>
              <a:t>QoL</a:t>
            </a:r>
            <a:r>
              <a:rPr lang="en-US" baseline="0" dirty="0" smtClean="0"/>
              <a:t> with HR patients.  The hypothesis was clearly stated and worked itself out thoroughly within the article.  It was referenced and restated when necessary as it applies to the research.  It is very relatable and applied logically in the article. (Allen et al., 2011)</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concepts</a:t>
            </a:r>
            <a:r>
              <a:rPr lang="en-US" baseline="0" dirty="0" smtClean="0"/>
              <a:t> and</a:t>
            </a:r>
            <a:r>
              <a:rPr lang="en-US" dirty="0" smtClean="0"/>
              <a:t> variables are clearly defined.</a:t>
            </a:r>
            <a:r>
              <a:rPr lang="en-US" baseline="0" dirty="0" smtClean="0"/>
              <a:t> A s stated by Allen et al., (2011), the variables studied were patients with heart failure and “i</a:t>
            </a:r>
            <a:r>
              <a:rPr lang="en-US" dirty="0" smtClean="0"/>
              <a:t>mportant eligibility criteria included history of chronic HF for at least 30 days before hospitalization, evidence of volume overload, and left ventricular ejection fraction (LVEF) ≤40%” (p. 390).  These are very much operational definitions because specific criteria</a:t>
            </a:r>
            <a:r>
              <a:rPr lang="en-US" baseline="0" dirty="0" smtClean="0"/>
              <a:t> with numerical values were needed in order to participate.  However, the actual definition of heart failure was not defined in the study; it can be easily inferred by those who work in the medical field though. The patients used in this study were assigned to take either tolvaptan or a placebo-therefore establishing a control.  The researchers state “k</a:t>
            </a:r>
            <a:r>
              <a:rPr lang="en-US" dirty="0" smtClean="0"/>
              <a:t>ey exclusion criteria were expected survival &lt;6 months, cardiac mechanical support implantation, cerebrovascular accident in the last 30 days, dialysis, morbid obesity, substance abuse, systolic blood pressure &lt;90 mm Hg, serum creatinine &gt;3.5 mg/dL, and hemoglobin &lt;9 g/dL” (Allen et al, 2011, p. 390).</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 design used in this</a:t>
            </a:r>
            <a:r>
              <a:rPr lang="en-US" baseline="0" dirty="0" smtClean="0"/>
              <a:t> study would be described as a correlation study.  </a:t>
            </a:r>
            <a:r>
              <a:rPr lang="en-US" dirty="0" smtClean="0"/>
              <a:t>"Correlation studies are used to answer research questions that seek to link or connect" (Rebar, Gersch, Macnee, &amp; McCabe, 2011, p. 189).  This</a:t>
            </a:r>
            <a:r>
              <a:rPr lang="en-US" baseline="0" dirty="0" smtClean="0"/>
              <a:t> study used descriptive methods to determine how clinical characteristics shown before a patient is discharged can relate to the quality of life shown after a patient is out of the hospital.  This design method was appropriate for the study.  Issues of internal validity were not specifically addressed.  The sample size is appropriate for the study.  This researched examined 4133 patients with 1458 patients surviving for follow up. The patients were chosen from </a:t>
            </a:r>
            <a:r>
              <a:rPr lang="en-US" dirty="0" smtClean="0"/>
              <a:t>359 sites in North America, South America, and Europe (Allen at al., 2011).  The</a:t>
            </a:r>
            <a:r>
              <a:rPr lang="en-US" baseline="0" dirty="0" smtClean="0"/>
              <a:t> very specific requirements for the patients to participate in this study show the sampling methods were very appropriate.  The protection of the subjects was addressed stating the research was approved by the appropriate boards and the patients signs an informed consent before participating in this study.  The sample was later defined as a limitation within the study though because patients “were younger, predominantly white and more likely to be male” (Allen et al., 2011, p. 396).</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collection method used in this study was the Kansas City Cardiomyopathy Questionnaire (KCCQ).  This collection method is appropriate because it allowed researchers to use the data to answer their research question.  The researchers used “1458 patients from the Efficacy of Vasopressin Antagonism in HF Outcome Study with Tolvaptan (EVEREST)” to determine if certain factors were cause for low quality of life (QoL) among volunteers (Allen et al., 2011, p. 389).  The EVEREST design was described sufficiently, but the KCCQ was not described in detail.  The EVEREST design could be repeated per adequate description within the article, but the KCCQ could not be repeated.  Reliability and validity of the KCCQ is mentioned, but the authors state validation “is not possible at this time.  External validation is a critical next step in the process of confirming the utility of this” (p. 396).  Reliability and validity of data collection methods deem whether or not the methods are consistent and accurate, which allows for conclusive results (Rebar, Gersch, Macnee, and McCabe, 2011).  This study cannot produce external validity; therefore, external consistency and accuracy cannot be determined.  The authors only mention internal reliability and validity when they write “the trial protocol was approved by the appropriate institutional review board at each study site, and all enrollees provided written informed consent” (Allen et al., 2011, p. 390).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analysis procedures for this design and level of measurement are appropriate; means, medians, statistics, and percentages were used, and the analysis procedure is described with much detail. A score of “&lt;45 at 1 and 24 weeks after hospital discharge” was considered a “persistently unfavorable QoL” per the KCCQ (Allen et al., 2011, p. 389). The authors note “a probability value of &lt;0.05 was used to define statistical significance” (Allen et al., 2011, p. 391). The data analysis procedures do answer the research question; certain characteristics can predispose a discharged heart failure (HF) patient to a poorer quality of life (QoL). The results for this study are presented by a narrative within the text, and by several charts and figures.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7/16/2012</a:t>
            </a:fld>
            <a:endParaRPr lang="en-US" dirty="0"/>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7/16/2012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7/16/2012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7/16/2012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7/16/2012</a:t>
            </a:fld>
            <a:endParaRPr lang="en-US" dirty="0"/>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783A03-AB07-4EE1-83DC-194BB98F66AF}" type="datetimeFigureOut">
              <a:rPr lang="en-US" smtClean="0"/>
              <a:pPr/>
              <a:t>7/16/2012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7783A03-AB07-4EE1-83DC-194BB98F66AF}" type="datetimeFigureOut">
              <a:rPr lang="en-US" smtClean="0"/>
              <a:pPr/>
              <a:t>7/16/2012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7783A03-AB07-4EE1-83DC-194BB98F66AF}" type="datetimeFigureOut">
              <a:rPr lang="en-US" smtClean="0"/>
              <a:pPr/>
              <a:t>7/16/2012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DDC01E91-975A-4241-BCDF-4DD735EE304F}" type="slidenum">
              <a:rPr lang="en-US" smtClean="0"/>
              <a:pPr/>
              <a:t>‹#›</a:t>
            </a:fld>
            <a:endParaRPr lang="en-US" dirty="0"/>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7783A03-AB07-4EE1-83DC-194BB98F66AF}" type="datetimeFigureOut">
              <a:rPr lang="en-US" smtClean="0"/>
              <a:pPr/>
              <a:t>7/16/2012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7/16/2012</a:t>
            </a:fld>
            <a:endParaRPr lang="en-US" dirty="0"/>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7/16/2012</a:t>
            </a:fld>
            <a:endParaRPr lang="en-US" dirty="0"/>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F7783A03-AB07-4EE1-83DC-194BB98F66AF}" type="datetimeFigureOut">
              <a:rPr lang="en-US" smtClean="0"/>
              <a:pPr/>
              <a:t>7/16/2012</a:t>
            </a:fld>
            <a:endParaRPr lang="en-US" dirty="0"/>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DC01E91-975A-4241-BCDF-4DD735EE304F}" type="slidenum">
              <a:rPr lang="en-US" smtClean="0"/>
              <a:pPr/>
              <a:t>‹#›</a:t>
            </a:fld>
            <a:endParaRPr lang="en-US" dirty="0"/>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3600" b="1" i="1" dirty="0" smtClean="0"/>
              <a:t>An Evaluation of Identifying Patients Hospitalized With Heart Failure at Risk for Unfavorable Future Quality of Life </a:t>
            </a:r>
            <a:endParaRPr lang="en-US" sz="3600" i="1" dirty="0"/>
          </a:p>
        </p:txBody>
      </p:sp>
      <p:sp>
        <p:nvSpPr>
          <p:cNvPr id="3" name="Subtitle 2"/>
          <p:cNvSpPr>
            <a:spLocks noGrp="1"/>
          </p:cNvSpPr>
          <p:nvPr>
            <p:ph type="subTitle" idx="1"/>
          </p:nvPr>
        </p:nvSpPr>
        <p:spPr>
          <a:xfrm>
            <a:off x="228600" y="3048000"/>
            <a:ext cx="8610600" cy="3352800"/>
          </a:xfrm>
        </p:spPr>
        <p:txBody>
          <a:bodyPr>
            <a:normAutofit/>
          </a:bodyPr>
          <a:lstStyle/>
          <a:p>
            <a:pPr algn="ctr"/>
            <a:endParaRPr lang="en-US" sz="2400" dirty="0" smtClean="0">
              <a:latin typeface="Arial Unicode MS" pitchFamily="34" charset="-128"/>
              <a:ea typeface="Arial Unicode MS" pitchFamily="34" charset="-128"/>
              <a:cs typeface="Arial Unicode MS" pitchFamily="34" charset="-128"/>
            </a:endParaRPr>
          </a:p>
          <a:p>
            <a:pPr algn="ctr"/>
            <a:endParaRPr lang="en-US" sz="2400" dirty="0" smtClean="0">
              <a:latin typeface="Arial Unicode MS" pitchFamily="34" charset="-128"/>
              <a:ea typeface="Arial Unicode MS" pitchFamily="34" charset="-128"/>
              <a:cs typeface="Arial Unicode MS" pitchFamily="34" charset="-128"/>
            </a:endParaRPr>
          </a:p>
          <a:p>
            <a:pPr algn="ctr"/>
            <a:r>
              <a:rPr lang="en-US" sz="2400" dirty="0" smtClean="0">
                <a:latin typeface="Arial Unicode MS" pitchFamily="34" charset="-128"/>
                <a:ea typeface="Arial Unicode MS" pitchFamily="34" charset="-128"/>
                <a:cs typeface="Arial Unicode MS" pitchFamily="34" charset="-128"/>
              </a:rPr>
              <a:t>Lakeview College of Nursing</a:t>
            </a:r>
          </a:p>
          <a:p>
            <a:pPr algn="ctr"/>
            <a:r>
              <a:rPr lang="en-US" sz="2400" dirty="0" smtClean="0">
                <a:latin typeface="Arial Unicode MS" pitchFamily="34" charset="-128"/>
                <a:ea typeface="Arial Unicode MS" pitchFamily="34" charset="-128"/>
                <a:cs typeface="Arial Unicode MS" pitchFamily="34" charset="-128"/>
              </a:rPr>
              <a:t>N302: Nursing Research</a:t>
            </a:r>
          </a:p>
          <a:p>
            <a:pPr algn="ctr"/>
            <a:r>
              <a:rPr lang="en-US" sz="2400" dirty="0" smtClean="0">
                <a:latin typeface="Arial Unicode MS" pitchFamily="34" charset="-128"/>
                <a:ea typeface="Arial Unicode MS" pitchFamily="34" charset="-128"/>
                <a:cs typeface="Arial Unicode MS" pitchFamily="34" charset="-128"/>
              </a:rPr>
              <a:t>Morgan Cahoon, Stephanie Gehring, </a:t>
            </a:r>
          </a:p>
          <a:p>
            <a:pPr algn="ctr"/>
            <a:r>
              <a:rPr lang="en-US" sz="2400" dirty="0" smtClean="0">
                <a:latin typeface="Arial Unicode MS" pitchFamily="34" charset="-128"/>
                <a:ea typeface="Arial Unicode MS" pitchFamily="34" charset="-128"/>
                <a:cs typeface="Arial Unicode MS" pitchFamily="34" charset="-128"/>
              </a:rPr>
              <a:t>Tori Knierim, &amp; Samantha Stefanski</a:t>
            </a:r>
          </a:p>
          <a:p>
            <a:pPr algn="ctr"/>
            <a:r>
              <a:rPr lang="en-US" sz="2400" dirty="0" smtClean="0">
                <a:latin typeface="Arial Unicode MS" pitchFamily="34" charset="-128"/>
                <a:ea typeface="Arial Unicode MS" pitchFamily="34" charset="-128"/>
                <a:cs typeface="Arial Unicode MS" pitchFamily="34" charset="-128"/>
              </a:rPr>
              <a:t>July </a:t>
            </a:r>
            <a:r>
              <a:rPr lang="en-US" sz="2400" dirty="0" smtClean="0">
                <a:latin typeface="Arial Unicode MS" pitchFamily="34" charset="-128"/>
                <a:ea typeface="Arial Unicode MS" pitchFamily="34" charset="-128"/>
                <a:cs typeface="Arial Unicode MS" pitchFamily="34" charset="-128"/>
              </a:rPr>
              <a:t>20</a:t>
            </a:r>
            <a:r>
              <a:rPr lang="en-US" sz="2400" dirty="0" smtClean="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2012</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Data analysis procedures are appropriate. Means, medians, statistics, and percentages were used.</a:t>
            </a:r>
          </a:p>
          <a:p>
            <a:r>
              <a:rPr lang="en-US" sz="2600" dirty="0" smtClean="0">
                <a:latin typeface="Arial Unicode MS" pitchFamily="34" charset="-128"/>
                <a:ea typeface="Arial Unicode MS" pitchFamily="34" charset="-128"/>
                <a:cs typeface="Arial Unicode MS" pitchFamily="34" charset="-128"/>
              </a:rPr>
              <a:t>Probability value of &lt;0.05 was used to define statistical significance.</a:t>
            </a:r>
          </a:p>
          <a:p>
            <a:r>
              <a:rPr lang="en-US" sz="2600" dirty="0" smtClean="0">
                <a:latin typeface="Arial Unicode MS" pitchFamily="34" charset="-128"/>
                <a:ea typeface="Arial Unicode MS" pitchFamily="34" charset="-128"/>
                <a:cs typeface="Arial Unicode MS" pitchFamily="34" charset="-128"/>
              </a:rPr>
              <a:t>Data analysis answered the research question.</a:t>
            </a:r>
          </a:p>
          <a:p>
            <a:r>
              <a:rPr lang="en-US" sz="2600" dirty="0" smtClean="0">
                <a:latin typeface="Arial Unicode MS" pitchFamily="34" charset="-128"/>
                <a:ea typeface="Arial Unicode MS" pitchFamily="34" charset="-128"/>
                <a:cs typeface="Arial Unicode MS" pitchFamily="34" charset="-128"/>
              </a:rPr>
              <a:t>Data helped determine certain characteristics predispose a HF patient to a poorer quality of life.</a:t>
            </a:r>
          </a:p>
          <a:p>
            <a:r>
              <a:rPr lang="en-US" sz="2600" dirty="0" smtClean="0">
                <a:latin typeface="Arial Unicode MS" pitchFamily="34" charset="-128"/>
                <a:ea typeface="Arial Unicode MS" pitchFamily="34" charset="-128"/>
                <a:cs typeface="Arial Unicode MS" pitchFamily="34" charset="-128"/>
              </a:rPr>
              <a:t>Results were presented with a narrative, tables, charts, and figures. </a:t>
            </a:r>
          </a:p>
          <a:p>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endParaRPr lang="en-US" sz="26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 Conclusions, and Discussion of Findings</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Certain characteristics can be linked between patients discharged with heart failure and a poorer quality of life , including comorbidities like diabetes, cerebrovascular disease, and COPD.</a:t>
            </a:r>
          </a:p>
          <a:p>
            <a:r>
              <a:rPr lang="en-US" sz="2400" dirty="0" smtClean="0">
                <a:latin typeface="Arial Unicode MS" pitchFamily="34" charset="-128"/>
                <a:ea typeface="Arial Unicode MS" pitchFamily="34" charset="-128"/>
                <a:cs typeface="Arial Unicode MS" pitchFamily="34" charset="-128"/>
              </a:rPr>
              <a:t>Limitations include little variety in volunteers and not using severely ill patients.</a:t>
            </a:r>
          </a:p>
          <a:p>
            <a:r>
              <a:rPr lang="en-US" sz="2400" dirty="0" smtClean="0">
                <a:latin typeface="Arial Unicode MS" pitchFamily="34" charset="-128"/>
                <a:ea typeface="Arial Unicode MS" pitchFamily="34" charset="-128"/>
                <a:cs typeface="Arial Unicode MS" pitchFamily="34" charset="-128"/>
              </a:rPr>
              <a:t>Results cannot be generalized to the entire population due to limitations of study.</a:t>
            </a:r>
          </a:p>
          <a:p>
            <a:r>
              <a:rPr lang="en-US" sz="2400" dirty="0" smtClean="0">
                <a:latin typeface="Arial Unicode MS" pitchFamily="34" charset="-128"/>
                <a:ea typeface="Arial Unicode MS" pitchFamily="34" charset="-128"/>
                <a:cs typeface="Arial Unicode MS" pitchFamily="34" charset="-128"/>
              </a:rPr>
              <a:t>More research into risk scoring related to KCCQ is recommended.</a:t>
            </a: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Summary</a:t>
            </a:r>
            <a:endParaRPr lang="en-US" dirty="0"/>
          </a:p>
        </p:txBody>
      </p:sp>
      <p:sp>
        <p:nvSpPr>
          <p:cNvPr id="3" name="Content Placeholder 2"/>
          <p:cNvSpPr>
            <a:spLocks noGrp="1"/>
          </p:cNvSpPr>
          <p:nvPr>
            <p:ph idx="1"/>
          </p:nvPr>
        </p:nvSpPr>
        <p:spPr/>
        <p:txBody>
          <a:bodyPr/>
          <a:lstStyle/>
          <a:p>
            <a:r>
              <a:rPr lang="en-US" sz="2400" dirty="0" smtClean="0"/>
              <a:t>The study was performed using empirical data, answering the initial questions of the study.</a:t>
            </a:r>
          </a:p>
          <a:p>
            <a:r>
              <a:rPr lang="en-US" sz="2400" dirty="0" smtClean="0"/>
              <a:t>While covering a large population of participants, this study did not represent an entire entity due to the limitations of the study.</a:t>
            </a:r>
          </a:p>
          <a:p>
            <a:r>
              <a:rPr lang="en-US" sz="2400" dirty="0" smtClean="0"/>
              <a:t>Review of literature lacked throughout the study, which results in a lack of formation of a concrete foundation for study development.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pPr>
              <a:buNone/>
            </a:pPr>
            <a:r>
              <a:rPr lang="en-US" sz="2400" dirty="0" smtClean="0">
                <a:latin typeface="Arial Unicode MS" pitchFamily="34" charset="-128"/>
                <a:ea typeface="Arial Unicode MS" pitchFamily="34" charset="-128"/>
                <a:cs typeface="Arial Unicode MS" pitchFamily="34" charset="-128"/>
              </a:rPr>
              <a:t>Allen, L.A., Gheorghiade, M., Reid, K.J., Dunlay, S.M., Chan, P.S., Hauptman, P.J., Zannad, F., Konstam, M.A., &amp; Spertus, J.A.  (2011). Identifying patients hospitalized with heart failure at risk for unfavorable future quality of life. </a:t>
            </a:r>
            <a:r>
              <a:rPr lang="en-US" sz="2400" i="1" dirty="0" smtClean="0">
                <a:latin typeface="Arial Unicode MS" pitchFamily="34" charset="-128"/>
                <a:ea typeface="Arial Unicode MS" pitchFamily="34" charset="-128"/>
                <a:cs typeface="Arial Unicode MS" pitchFamily="34" charset="-128"/>
              </a:rPr>
              <a:t>Circulation: Cardiovascular Quality and Outcomes (4), </a:t>
            </a:r>
            <a:r>
              <a:rPr lang="en-US" sz="2400" dirty="0" smtClean="0">
                <a:latin typeface="Arial Unicode MS" pitchFamily="34" charset="-128"/>
                <a:ea typeface="Arial Unicode MS" pitchFamily="34" charset="-128"/>
                <a:cs typeface="Arial Unicode MS" pitchFamily="34" charset="-128"/>
              </a:rPr>
              <a:t>389-398</a:t>
            </a:r>
            <a:r>
              <a:rPr lang="en-US" sz="2400" dirty="0" smtClean="0">
                <a:latin typeface="Arial Unicode MS" pitchFamily="34" charset="-128"/>
                <a:ea typeface="Arial Unicode MS" pitchFamily="34" charset="-128"/>
                <a:cs typeface="Arial Unicode MS" pitchFamily="34" charset="-128"/>
              </a:rPr>
              <a:t>. Retrieved from </a:t>
            </a:r>
            <a:r>
              <a:rPr lang="en-US" sz="2400" dirty="0" smtClean="0"/>
              <a:t>http</a:t>
            </a:r>
            <a:r>
              <a:rPr lang="en-US" sz="2400" dirty="0" smtClean="0"/>
              <a:t>://</a:t>
            </a:r>
            <a:r>
              <a:rPr lang="en-US" sz="2400" dirty="0" smtClean="0"/>
              <a:t>circoutcomes.ahajou</a:t>
            </a:r>
          </a:p>
          <a:p>
            <a:pPr>
              <a:buNone/>
            </a:pPr>
            <a:r>
              <a:rPr lang="en-US" sz="2400" dirty="0" smtClean="0"/>
              <a:t>	</a:t>
            </a:r>
            <a:r>
              <a:rPr lang="en-US" sz="2400" dirty="0" smtClean="0"/>
              <a:t>rnals.org/content/4/4/389.full.pdf+html</a:t>
            </a:r>
            <a:endParaRPr lang="en-US" sz="2400" dirty="0" smtClean="0">
              <a:latin typeface="Arial Unicode MS" pitchFamily="34" charset="-128"/>
              <a:ea typeface="Arial Unicode MS" pitchFamily="34" charset="-128"/>
              <a:cs typeface="Arial Unicode MS" pitchFamily="34" charset="-128"/>
            </a:endParaRPr>
          </a:p>
          <a:p>
            <a:pPr>
              <a:buNone/>
            </a:pPr>
            <a:endParaRPr lang="en-US" sz="2400" dirty="0" smtClean="0"/>
          </a:p>
          <a:p>
            <a:pPr>
              <a:buNone/>
            </a:pPr>
            <a:r>
              <a:rPr lang="en-US" sz="2400" dirty="0" smtClean="0"/>
              <a:t>Rebar</a:t>
            </a:r>
            <a:r>
              <a:rPr lang="en-US" sz="2400" dirty="0" smtClean="0"/>
              <a:t>, C., Gersch, C., Macnee, C., &amp; McCabe, S. (2011).</a:t>
            </a:r>
            <a:r>
              <a:rPr lang="en-US" sz="2400" i="1" dirty="0" smtClean="0"/>
              <a:t>Understanding nursing research using research in evidence-based practice </a:t>
            </a:r>
            <a:r>
              <a:rPr lang="en-US" sz="2400" dirty="0" smtClean="0"/>
              <a:t>(3</a:t>
            </a:r>
            <a:r>
              <a:rPr lang="en-US" sz="2400" baseline="30000" dirty="0" smtClean="0"/>
              <a:t>rd</a:t>
            </a:r>
            <a:r>
              <a:rPr lang="en-US" sz="2400" dirty="0" smtClean="0"/>
              <a:t> ed.). Philadelphia: Lippincott Williams &amp; Wilkins.</a:t>
            </a:r>
          </a:p>
          <a:p>
            <a:pPr>
              <a:buNone/>
            </a:pPr>
            <a:endParaRPr lang="en-US" sz="2400" dirty="0" smtClean="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 Summary</a:t>
            </a:r>
            <a:endParaRPr lang="en-US" dirty="0"/>
          </a:p>
        </p:txBody>
      </p:sp>
      <p:sp>
        <p:nvSpPr>
          <p:cNvPr id="3" name="Content Placeholder 2"/>
          <p:cNvSpPr>
            <a:spLocks noGrp="1"/>
          </p:cNvSpPr>
          <p:nvPr>
            <p:ph idx="1"/>
          </p:nvPr>
        </p:nvSpPr>
        <p:spPr/>
        <p:txBody>
          <a:bodyPr>
            <a:normAutofit lnSpcReduction="10000"/>
          </a:bodyPr>
          <a:lstStyle/>
          <a:p>
            <a:r>
              <a:rPr lang="en-US" sz="2400" dirty="0" smtClean="0">
                <a:latin typeface="Arial Unicode MS" pitchFamily="34" charset="-128"/>
                <a:ea typeface="Arial Unicode MS" pitchFamily="34" charset="-128"/>
                <a:cs typeface="Arial Unicode MS" pitchFamily="34" charset="-128"/>
              </a:rPr>
              <a:t>The purpose of this study was to analyze the </a:t>
            </a:r>
            <a:r>
              <a:rPr lang="en-US" sz="2400" dirty="0" smtClean="0"/>
              <a:t>Efficacy of Vasopressin Antagonism in Heart Failure Outcome Study with Tolvaptan (EVEREST) through conceptual framework (Allen, Gheorghiade, Reid, Dunlay, Chan, Hauptman, Zannad, Konstam, Spertus, 2011).</a:t>
            </a:r>
          </a:p>
          <a:p>
            <a:r>
              <a:rPr lang="en-US" sz="2400" dirty="0" smtClean="0"/>
              <a:t>Review of the literature showed a failed recognition concerning Quality of Life (QoL), leading the study to question QoL in Heart Failure (HF) (Allen et al., 2011).</a:t>
            </a:r>
          </a:p>
          <a:p>
            <a:r>
              <a:rPr lang="en-US" sz="2400" dirty="0" smtClean="0"/>
              <a:t>Correlation design was used in a population of 4133 people, from criteria eligibility over several continents (Allen et al., 2011).</a:t>
            </a:r>
          </a:p>
          <a:p>
            <a:r>
              <a:rPr lang="en-US" sz="2400" dirty="0" smtClean="0"/>
              <a:t>Study results showed diminished QoL in participants who survived through the study findings (Allen et al., 2011).</a:t>
            </a:r>
          </a:p>
          <a:p>
            <a:endParaRPr lang="en-US" sz="2400" dirty="0" smtClean="0"/>
          </a:p>
          <a:p>
            <a:endParaRPr lang="en-US" sz="2400" dirty="0" smtClean="0"/>
          </a:p>
          <a:p>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Subtitle 2"/>
          <p:cNvSpPr>
            <a:spLocks noGrp="1"/>
          </p:cNvSpPr>
          <p:nvPr>
            <p:ph idx="1"/>
          </p:nvPr>
        </p:nvSpPr>
        <p:spPr/>
        <p:txBody>
          <a:bodyPr>
            <a:normAutofit/>
          </a:bodyPr>
          <a:lstStyle/>
          <a:p>
            <a:pPr algn="l">
              <a:buFont typeface="Arial" pitchFamily="34" charset="0"/>
              <a:buChar char="•"/>
            </a:pPr>
            <a:endParaRPr lang="en-US" sz="1800" dirty="0" smtClean="0">
              <a:latin typeface="Arial Unicode MS" pitchFamily="34" charset="-128"/>
              <a:ea typeface="Arial Unicode MS" pitchFamily="34" charset="-128"/>
              <a:cs typeface="Arial Unicode MS" pitchFamily="34" charset="-128"/>
            </a:endParaRPr>
          </a:p>
          <a:p>
            <a:pPr marL="342900" indent="-342900"/>
            <a:r>
              <a:rPr lang="en-US" sz="2400" dirty="0" smtClean="0">
                <a:latin typeface="Arial Unicode MS" pitchFamily="34" charset="-128"/>
                <a:ea typeface="Arial Unicode MS" pitchFamily="34" charset="-128"/>
                <a:cs typeface="Arial Unicode MS" pitchFamily="34" charset="-128"/>
              </a:rPr>
              <a:t>The purpose of the study was clearly stated.</a:t>
            </a:r>
          </a:p>
          <a:p>
            <a:pPr marL="342900" indent="-342900"/>
            <a:r>
              <a:rPr lang="en-US" sz="2400" dirty="0" smtClean="0">
                <a:latin typeface="Arial Unicode MS" pitchFamily="34" charset="-128"/>
                <a:ea typeface="Arial Unicode MS" pitchFamily="34" charset="-128"/>
                <a:cs typeface="Arial Unicode MS" pitchFamily="34" charset="-128"/>
              </a:rPr>
              <a:t>It addresses Quality of Life (QoL) in Heart Failure (HF) patients, risk factors associated with low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 and how certain medications could affect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a:t>
            </a:r>
          </a:p>
          <a:p>
            <a:pPr marL="342900" indent="-342900"/>
            <a:r>
              <a:rPr lang="en-US" sz="2400" dirty="0" smtClean="0">
                <a:latin typeface="Arial Unicode MS" pitchFamily="34" charset="-128"/>
                <a:ea typeface="Arial Unicode MS" pitchFamily="34" charset="-128"/>
                <a:cs typeface="Arial Unicode MS" pitchFamily="34" charset="-128"/>
              </a:rPr>
              <a:t>Using the Kansas City Cardiomyopathy Questionnaire, this information is measureable and able to be converted into empirical data.</a:t>
            </a:r>
          </a:p>
          <a:p>
            <a:pPr marL="342900" indent="-342900"/>
            <a:r>
              <a:rPr lang="en-US" sz="2400" dirty="0" smtClean="0">
                <a:latin typeface="Arial Unicode MS" pitchFamily="34" charset="-128"/>
                <a:ea typeface="Arial Unicode MS" pitchFamily="34" charset="-128"/>
                <a:cs typeface="Arial Unicode MS" pitchFamily="34" charset="-128"/>
              </a:rPr>
              <a:t>Many patients currently receiving medical treatment also requiring frequent hospitalizations are diagnosed with HF, and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 is part of great patient care.</a:t>
            </a:r>
            <a:r>
              <a:rPr lang="en-US" sz="1600" dirty="0" smtClean="0"/>
              <a:t> </a:t>
            </a:r>
            <a:endParaRPr lang="en-US" sz="1600" dirty="0"/>
          </a:p>
          <a:p>
            <a:pPr lvl="2">
              <a:buFont typeface="Arial" pitchFamily="34" charset="0"/>
              <a:buChar char="•"/>
            </a:pPr>
            <a:endParaRPr lang="en-US" sz="800" dirty="0" smtClean="0"/>
          </a:p>
          <a:p>
            <a:pPr algn="r">
              <a:buNone/>
            </a:pPr>
            <a:r>
              <a:rPr lang="en-US" sz="2000" dirty="0" smtClean="0"/>
              <a:t>(Allen et al., 2011)</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idx="1"/>
          </p:nvPr>
        </p:nvSpPr>
        <p:spPr/>
        <p:txBody>
          <a:bodyPr>
            <a:normAutofit lnSpcReduction="10000"/>
          </a:bodyPr>
          <a:lstStyle/>
          <a:p>
            <a:pPr>
              <a:buNone/>
            </a:pPr>
            <a:endParaRPr lang="en-US" sz="2600" dirty="0" smtClean="0">
              <a:latin typeface="Arial Unicode MS" pitchFamily="34" charset="-128"/>
              <a:ea typeface="Arial Unicode MS" pitchFamily="34" charset="-128"/>
              <a:cs typeface="Arial Unicode MS" pitchFamily="34" charset="-128"/>
            </a:endParaRPr>
          </a:p>
          <a:p>
            <a:r>
              <a:rPr lang="en-US" sz="2600" dirty="0" smtClean="0">
                <a:latin typeface="Arial Unicode MS" pitchFamily="34" charset="-128"/>
                <a:ea typeface="Arial Unicode MS" pitchFamily="34" charset="-128"/>
                <a:cs typeface="Arial Unicode MS" pitchFamily="34" charset="-128"/>
              </a:rPr>
              <a:t>Conceptual framework appears to be used throughout the study.</a:t>
            </a:r>
          </a:p>
          <a:p>
            <a:r>
              <a:rPr lang="en-US" sz="2600" dirty="0" smtClean="0">
                <a:latin typeface="Arial Unicode MS" pitchFamily="34" charset="-128"/>
                <a:ea typeface="Arial Unicode MS" pitchFamily="34" charset="-128"/>
                <a:cs typeface="Arial Unicode MS" pitchFamily="34" charset="-128"/>
              </a:rPr>
              <a:t>The study states its aim and the method of research, followed by findings and a discussion of the findings, and finally a conclusion.</a:t>
            </a:r>
          </a:p>
          <a:p>
            <a:r>
              <a:rPr lang="en-US" sz="2600" dirty="0" smtClean="0">
                <a:latin typeface="Arial Unicode MS" pitchFamily="34" charset="-128"/>
                <a:ea typeface="Arial Unicode MS" pitchFamily="34" charset="-128"/>
                <a:cs typeface="Arial Unicode MS" pitchFamily="34" charset="-128"/>
              </a:rPr>
              <a:t>This is consistent with conceptual framework and therefore, appropriate.</a:t>
            </a:r>
          </a:p>
          <a:p>
            <a:r>
              <a:rPr lang="en-US" sz="2600" dirty="0" smtClean="0">
                <a:latin typeface="Arial Unicode MS" pitchFamily="34" charset="-128"/>
                <a:ea typeface="Arial Unicode MS" pitchFamily="34" charset="-128"/>
                <a:cs typeface="Arial Unicode MS" pitchFamily="34" charset="-128"/>
              </a:rPr>
              <a:t>Concepts and relationships are identifiable in this study, such as the concept of low </a:t>
            </a:r>
            <a:r>
              <a:rPr lang="en-US" sz="2600" dirty="0" err="1" smtClean="0">
                <a:latin typeface="Arial Unicode MS" pitchFamily="34" charset="-128"/>
                <a:ea typeface="Arial Unicode MS" pitchFamily="34" charset="-128"/>
                <a:cs typeface="Arial Unicode MS" pitchFamily="34" charset="-128"/>
              </a:rPr>
              <a:t>QoL</a:t>
            </a:r>
            <a:r>
              <a:rPr lang="en-US" sz="2600" dirty="0" smtClean="0">
                <a:latin typeface="Arial Unicode MS" pitchFamily="34" charset="-128"/>
                <a:ea typeface="Arial Unicode MS" pitchFamily="34" charset="-128"/>
                <a:cs typeface="Arial Unicode MS" pitchFamily="34" charset="-128"/>
              </a:rPr>
              <a:t> being related to certain risk factors, such as age and comorbidity.</a:t>
            </a:r>
          </a:p>
          <a:p>
            <a:pPr algn="r">
              <a:buNone/>
            </a:pPr>
            <a:r>
              <a:rPr lang="en-US" sz="2400" dirty="0" smtClean="0">
                <a:latin typeface="Arial Unicode MS" pitchFamily="34" charset="-128"/>
                <a:ea typeface="Arial Unicode MS" pitchFamily="34" charset="-128"/>
                <a:cs typeface="Arial Unicode MS" pitchFamily="34" charset="-128"/>
              </a:rPr>
              <a:t>(Allen et al., 2011)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The review of the literature was not extensive. </a:t>
            </a:r>
          </a:p>
          <a:p>
            <a:r>
              <a:rPr lang="en-US" sz="2400" dirty="0" smtClean="0">
                <a:latin typeface="Arial Unicode MS" pitchFamily="34" charset="-128"/>
                <a:ea typeface="Arial Unicode MS" pitchFamily="34" charset="-128"/>
                <a:cs typeface="Arial Unicode MS" pitchFamily="34" charset="-128"/>
              </a:rPr>
              <a:t>It addressed the fact that there were many other studies that focused on the life process of Heart Failure (HF), but they did not address Quality of Life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a:t>
            </a:r>
          </a:p>
          <a:p>
            <a:r>
              <a:rPr lang="en-US" sz="2400" dirty="0" smtClean="0">
                <a:latin typeface="Arial Unicode MS" pitchFamily="34" charset="-128"/>
                <a:ea typeface="Arial Unicode MS" pitchFamily="34" charset="-128"/>
                <a:cs typeface="Arial Unicode MS" pitchFamily="34" charset="-128"/>
              </a:rPr>
              <a:t>Current research was not specifically stated within the article; hence the basis for studying the Efficacy of Vasopressin Antagonism in HF Outcome Study with Tolvaptan (EVEREST).</a:t>
            </a:r>
          </a:p>
          <a:p>
            <a:r>
              <a:rPr lang="en-US" sz="2400" dirty="0" smtClean="0">
                <a:latin typeface="Arial Unicode MS" pitchFamily="34" charset="-128"/>
                <a:ea typeface="Arial Unicode MS" pitchFamily="34" charset="-128"/>
                <a:cs typeface="Arial Unicode MS" pitchFamily="34" charset="-128"/>
              </a:rPr>
              <a:t>While gaps of knowledge are not necessarily noted, there is not substantial evidence of a recent literature review in this study.</a:t>
            </a:r>
          </a:p>
          <a:p>
            <a:pPr algn="r">
              <a:buNone/>
            </a:pPr>
            <a:r>
              <a:rPr lang="en-US" sz="2400" dirty="0" smtClean="0">
                <a:latin typeface="Arial Unicode MS" pitchFamily="34" charset="-128"/>
                <a:ea typeface="Arial Unicode MS" pitchFamily="34" charset="-128"/>
                <a:cs typeface="Arial Unicode MS" pitchFamily="34" charset="-128"/>
              </a:rPr>
              <a:t>(Allen et al., 2011)</a:t>
            </a:r>
          </a:p>
          <a:p>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Research Question</a:t>
            </a:r>
            <a:endParaRPr lang="en-US" dirty="0"/>
          </a:p>
        </p:txBody>
      </p:sp>
      <p:sp>
        <p:nvSpPr>
          <p:cNvPr id="5" name="Content Placeholder 4"/>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Research questions are vaguely included in the introduction, circling around Quality of Life (QoL) in Heart Failure (HF) patients (Allen et al., 2011).</a:t>
            </a:r>
          </a:p>
          <a:p>
            <a:r>
              <a:rPr lang="en-US" sz="2600" dirty="0" smtClean="0">
                <a:latin typeface="Arial Unicode MS" pitchFamily="34" charset="-128"/>
                <a:ea typeface="Arial Unicode MS" pitchFamily="34" charset="-128"/>
                <a:cs typeface="Arial Unicode MS" pitchFamily="34" charset="-128"/>
              </a:rPr>
              <a:t>The question is researchable using the Kansas City Cardiomyopathy Questionnaire (KCCQ), which analyzes variables affecting QoL in HF patients</a:t>
            </a:r>
          </a:p>
          <a:p>
            <a:r>
              <a:rPr lang="en-US" sz="2600" dirty="0" smtClean="0">
                <a:latin typeface="Arial Unicode MS" pitchFamily="34" charset="-128"/>
                <a:ea typeface="Arial Unicode MS" pitchFamily="34" charset="-128"/>
                <a:cs typeface="Arial Unicode MS" pitchFamily="34" charset="-128"/>
              </a:rPr>
              <a:t>A strong relationship is formed between the question presented and research data. </a:t>
            </a:r>
          </a:p>
          <a:p>
            <a:pPr>
              <a:buNone/>
            </a:pPr>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endParaRPr lang="en-US" sz="26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Dependant variables were stated within the study, consisting of independent data including physical limitation, symptoms, social limitations, and quality of life.</a:t>
            </a:r>
          </a:p>
          <a:p>
            <a:r>
              <a:rPr lang="en-US" sz="2600" dirty="0" smtClean="0">
                <a:latin typeface="Arial Unicode MS" pitchFamily="34" charset="-128"/>
                <a:ea typeface="Arial Unicode MS" pitchFamily="34" charset="-128"/>
                <a:cs typeface="Arial Unicode MS" pitchFamily="34" charset="-128"/>
              </a:rPr>
              <a:t>Operational definitions were used throughout the study, including specific criteria with numerical values.</a:t>
            </a:r>
          </a:p>
          <a:p>
            <a:r>
              <a:rPr lang="en-US" sz="2600" dirty="0" smtClean="0">
                <a:latin typeface="Arial Unicode MS" pitchFamily="34" charset="-128"/>
                <a:ea typeface="Arial Unicode MS" pitchFamily="34" charset="-128"/>
                <a:cs typeface="Arial Unicode MS" pitchFamily="34" charset="-128"/>
              </a:rPr>
              <a:t>A controlled variable was given when administering tolvaptan vs. placebo for heart failure (HF) patients. </a:t>
            </a:r>
          </a:p>
          <a:p>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and Sample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This research shows evidence of a correlation design within a descriptive design based on data collection and results; this is appropriate for the study.</a:t>
            </a:r>
          </a:p>
          <a:p>
            <a:r>
              <a:rPr lang="en-US" sz="2400" dirty="0" smtClean="0">
                <a:latin typeface="Arial Unicode MS" pitchFamily="34" charset="-128"/>
                <a:ea typeface="Arial Unicode MS" pitchFamily="34" charset="-128"/>
                <a:cs typeface="Arial Unicode MS" pitchFamily="34" charset="-128"/>
              </a:rPr>
              <a:t>Internal validity were described adequately and used appropriately in this research study.</a:t>
            </a:r>
          </a:p>
          <a:p>
            <a:r>
              <a:rPr lang="en-US" sz="2400" dirty="0" smtClean="0">
                <a:latin typeface="Arial Unicode MS" pitchFamily="34" charset="-128"/>
                <a:ea typeface="Arial Unicode MS" pitchFamily="34" charset="-128"/>
                <a:cs typeface="Arial Unicode MS" pitchFamily="34" charset="-128"/>
              </a:rPr>
              <a:t>A sample size of 4133 persons is adequate for a quantitative study, representing a general world population.</a:t>
            </a:r>
          </a:p>
          <a:p>
            <a:r>
              <a:rPr lang="en-US" sz="2400" dirty="0" smtClean="0">
                <a:latin typeface="Arial Unicode MS" pitchFamily="34" charset="-128"/>
                <a:ea typeface="Arial Unicode MS" pitchFamily="34" charset="-128"/>
                <a:cs typeface="Arial Unicode MS" pitchFamily="34" charset="-128"/>
              </a:rPr>
              <a:t>Participants were protected via appropriate board approvals and informed consents.</a:t>
            </a: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 (Allen et al., 2011)</a:t>
            </a:r>
          </a:p>
          <a:p>
            <a:endParaRPr lang="en-US" dirty="0" smtClean="0"/>
          </a:p>
          <a:p>
            <a:endParaRPr lang="en-US" dirty="0" smtClean="0"/>
          </a:p>
          <a:p>
            <a:endParaRPr lang="en-US" dirty="0" smtClean="0"/>
          </a:p>
          <a:p>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Kansas City Cardiomyopathy Questionnaire (KCCQ) was used and is appropriate for the research design.</a:t>
            </a:r>
          </a:p>
          <a:p>
            <a:r>
              <a:rPr lang="en-US" sz="2600" dirty="0" smtClean="0">
                <a:latin typeface="Arial Unicode MS" pitchFamily="34" charset="-128"/>
                <a:ea typeface="Arial Unicode MS" pitchFamily="34" charset="-128"/>
                <a:cs typeface="Arial Unicode MS" pitchFamily="34" charset="-128"/>
              </a:rPr>
              <a:t>KCCQ was not described in great detail; therefore, the study could not be duplicated.</a:t>
            </a:r>
          </a:p>
          <a:p>
            <a:r>
              <a:rPr lang="en-US" sz="2600" dirty="0" smtClean="0">
                <a:latin typeface="Arial Unicode MS" pitchFamily="34" charset="-128"/>
                <a:ea typeface="Arial Unicode MS" pitchFamily="34" charset="-128"/>
                <a:cs typeface="Arial Unicode MS" pitchFamily="34" charset="-128"/>
              </a:rPr>
              <a:t>External validity of KCCQ is mentioned, but cannot be concluded. For that reason, consistency and accuracy cannot be determined</a:t>
            </a:r>
            <a:r>
              <a:rPr lang="en-US" sz="2400" dirty="0" smtClean="0">
                <a:latin typeface="Arial Unicode MS" pitchFamily="34" charset="-128"/>
                <a:ea typeface="Arial Unicode MS" pitchFamily="34" charset="-128"/>
                <a:cs typeface="Arial Unicode MS" pitchFamily="34" charset="-128"/>
              </a:rPr>
              <a:t>.</a:t>
            </a:r>
          </a:p>
          <a:p>
            <a:endParaRPr lang="en-US" sz="2400" dirty="0" smtClean="0">
              <a:latin typeface="Arial Unicode MS" pitchFamily="34" charset="-128"/>
              <a:ea typeface="Arial Unicode MS" pitchFamily="34" charset="-128"/>
              <a:cs typeface="Arial Unicode MS" pitchFamily="34" charset="-128"/>
            </a:endParaRPr>
          </a:p>
          <a:p>
            <a:endParaRPr lang="en-US" sz="2400" dirty="0" smtClean="0">
              <a:latin typeface="Arial Unicode MS" pitchFamily="34" charset="-128"/>
              <a:ea typeface="Arial Unicode MS" pitchFamily="34" charset="-128"/>
              <a:cs typeface="Arial Unicode MS" pitchFamily="34" charset="-128"/>
            </a:endParaRP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7480</TotalTime>
  <Words>3662</Words>
  <Application>Microsoft Office PowerPoint</Application>
  <PresentationFormat>On-screen Show (4:3)</PresentationFormat>
  <Paragraphs>111</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Foundry</vt:lpstr>
      <vt:lpstr>An Evaluation of Identifying Patients Hospitalized With Heart Failure at Risk for Unfavorable Future Quality of Life </vt:lpstr>
      <vt:lpstr>Beginning Summary</vt:lpstr>
      <vt:lpstr>Purpose</vt:lpstr>
      <vt:lpstr>Framework</vt:lpstr>
      <vt:lpstr>Review of Literature</vt:lpstr>
      <vt:lpstr>Research Question</vt:lpstr>
      <vt:lpstr>Variables</vt:lpstr>
      <vt:lpstr>Design and Sample</vt:lpstr>
      <vt:lpstr>Data Collection Methods</vt:lpstr>
      <vt:lpstr>Data analysis</vt:lpstr>
      <vt:lpstr>Results, Conclusions, and Discussion of Findings</vt:lpstr>
      <vt:lpstr>Final 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dc:title>
  <dc:creator>Stephanie</dc:creator>
  <cp:lastModifiedBy>Tori Knierim</cp:lastModifiedBy>
  <cp:revision>92</cp:revision>
  <dcterms:created xsi:type="dcterms:W3CDTF">2012-07-09T21:39:41Z</dcterms:created>
  <dcterms:modified xsi:type="dcterms:W3CDTF">2012-07-18T02:23:01Z</dcterms:modified>
</cp:coreProperties>
</file>