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5"/>
  </p:notesMasterIdLst>
  <p:sldIdLst>
    <p:sldId id="266" r:id="rId2"/>
    <p:sldId id="267" r:id="rId3"/>
    <p:sldId id="263" r:id="rId4"/>
    <p:sldId id="264" r:id="rId5"/>
    <p:sldId id="265" r:id="rId6"/>
    <p:sldId id="256" r:id="rId7"/>
    <p:sldId id="257" r:id="rId8"/>
    <p:sldId id="258" r:id="rId9"/>
    <p:sldId id="260" r:id="rId10"/>
    <p:sldId id="261" r:id="rId11"/>
    <p:sldId id="262"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487" autoAdjust="0"/>
  </p:normalViewPr>
  <p:slideViewPr>
    <p:cSldViewPr>
      <p:cViewPr varScale="1">
        <p:scale>
          <a:sx n="62" d="100"/>
          <a:sy n="62" d="100"/>
        </p:scale>
        <p:origin x="-1368"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19A0F8-4DA3-49F6-B317-E88C4278BE70}" type="datetimeFigureOut">
              <a:rPr lang="en-US" smtClean="0"/>
              <a:pPr/>
              <a:t>7/10/2012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00D619-92F1-4C74-8A92-3372463D0623}"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circoutcomes.ahajournals.org/content/4/4/389.full"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information is a reflection of the author’s beliefs and statements</a:t>
            </a:r>
            <a:r>
              <a:rPr lang="en-US" baseline="0" dirty="0" smtClean="0"/>
              <a:t> within the article.</a:t>
            </a:r>
            <a:endParaRPr lang="en-US" dirty="0"/>
          </a:p>
        </p:txBody>
      </p:sp>
      <p:sp>
        <p:nvSpPr>
          <p:cNvPr id="4" name="Slide Number Placeholder 3"/>
          <p:cNvSpPr>
            <a:spLocks noGrp="1"/>
          </p:cNvSpPr>
          <p:nvPr>
            <p:ph type="sldNum" sz="quarter" idx="10"/>
          </p:nvPr>
        </p:nvSpPr>
        <p:spPr/>
        <p:txBody>
          <a:bodyPr/>
          <a:lstStyle/>
          <a:p>
            <a:fld id="{A700D619-92F1-4C74-8A92-3372463D0623}"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Allen et al., (2011), the results of this study conclude that “at the time of hospital discharge, readily available clinical characteristics are associated with HF patients at high risk for persistently unfavorable QoL or death over the next 6 months. Such information can target patients for whom aggressive treatment options (eg, devices or transplantation) and/or end-of-life discussions should be strongly considered before hospital discharge” (p. 389). The findings and interpretations were differentiated. The findings were statistical in nature, and were presented mostly in different charts and tables. The interpretations of the results were presented in narrative form and in a different section than the findings. Limitations of the study were addressed, and includes not using “patients with end-stage HF, expected survival of &lt;6 months, significant hypotension, and severe renal dysfunction, thus eliminating some of the patients at the very highest risk for adverse outcomes” (p. 396). Volunteers were also predominately Caucasian males, so a lot of variety was not seen within the sample. The authors also mention “serial KCCQ measures were obtained at 3 time points, limiting the ability to access changes in KCCQ before discharge and short-term fluctuations in QoL in follow-up” (p. 396). Although implications for nursing were not directly addressed, certain implications can be inferred. Certain characteristics should be assessed in patients with HF, and appropriate nursing interventions should be implemented “to improve the quality of HF care” (p. 394). These results cannot be generalized to the entire population of HF patients, but the authors conclude “the enrollment of patients from 359 sites on several continents and from both academic and nonacademic centers increased the generalizability of the findings” (p. 396). As mentioned previously though, the authors mention the lack of variety in volunteers was a limitation to the study; therefore, the results are not generalizable. The authors write “further work is needed to determine if this risk score can improve decisional quality and subsequent patient-centered outcomes for hospitalized patients with decompensated HF” as a recommendation for a future study.</a:t>
            </a:r>
            <a:r>
              <a:rPr lang="en-US" sz="1200" kern="1200" baseline="0" dirty="0" smtClean="0">
                <a:solidFill>
                  <a:schemeClr val="tx1"/>
                </a:solidFill>
                <a:latin typeface="+mn-lt"/>
                <a:ea typeface="+mn-ea"/>
                <a:cs typeface="+mn-cs"/>
              </a:rPr>
              <a:t> (p. 396).</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B043DB8-A772-48BF-A4D7-33135E059E9F}"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study was thorough when answering many presented questions concerning measurement and data collection concerning Quality</a:t>
            </a:r>
            <a:r>
              <a:rPr lang="en-US" baseline="0" dirty="0" smtClean="0"/>
              <a:t> of Life (QoL)</a:t>
            </a:r>
            <a:r>
              <a:rPr lang="en-US" dirty="0" smtClean="0"/>
              <a:t>.  It however lacked a good foundation to build the rest of the study on,</a:t>
            </a:r>
            <a:r>
              <a:rPr lang="en-US" baseline="0" dirty="0" smtClean="0"/>
              <a:t> there were many items that were not formally addressed in the findings and had to be inferred.  </a:t>
            </a:r>
            <a:endParaRPr lang="en-US" dirty="0"/>
          </a:p>
        </p:txBody>
      </p:sp>
      <p:sp>
        <p:nvSpPr>
          <p:cNvPr id="4" name="Slide Number Placeholder 3"/>
          <p:cNvSpPr>
            <a:spLocks noGrp="1"/>
          </p:cNvSpPr>
          <p:nvPr>
            <p:ph type="sldNum" sz="quarter" idx="10"/>
          </p:nvPr>
        </p:nvSpPr>
        <p:spPr/>
        <p:txBody>
          <a:bodyPr/>
          <a:lstStyle/>
          <a:p>
            <a:fld id="{A700D619-92F1-4C74-8A92-3372463D0623}" type="slidenum">
              <a:rPr lang="en-US" smtClean="0"/>
              <a:pPr/>
              <a:t>12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r>
              <a:rPr lang="en-US" sz="1200" dirty="0" smtClean="0"/>
              <a:t>The research purpose was clearly stated:</a:t>
            </a:r>
            <a:r>
              <a:rPr lang="en-US" sz="1200" baseline="0" dirty="0" smtClean="0"/>
              <a:t> </a:t>
            </a:r>
            <a:r>
              <a:rPr lang="en-US" sz="1200" dirty="0" smtClean="0"/>
              <a:t>“Our aim was to describe the frequency with which patients do not survive with favorable QoL after HF hospitalization and then to create a simple clinical tool to enable health care providers to identify such high-risk patients approaching the time of hospital discharge.” (Allen et al., 2011)</a:t>
            </a:r>
            <a:r>
              <a:rPr lang="en-US" sz="1200" baseline="0" dirty="0" smtClean="0"/>
              <a:t>.  </a:t>
            </a:r>
            <a:r>
              <a:rPr lang="en-US" sz="1200" dirty="0" smtClean="0"/>
              <a:t>This study goes through the process of proving the outcome of patients discharged with the diagnosis of heart failure.</a:t>
            </a:r>
            <a:r>
              <a:rPr lang="en-US" sz="1200" baseline="0" dirty="0" smtClean="0"/>
              <a:t>  </a:t>
            </a:r>
            <a:r>
              <a:rPr lang="en-US" sz="1200" dirty="0" smtClean="0"/>
              <a:t>“One needed component of improved communication and shared decision-making between health care providers and their patients is a means for recognizing patients at high risk for either death or persistently unfavorable QoL. To address this need, we analyzed the Efficacy of Vasopressin Antagonism in Heart Failure Outcome Study with Tolvaptan (EVEREST).</a:t>
            </a:r>
            <a:r>
              <a:rPr lang="en-US" sz="1200" baseline="30000" dirty="0" smtClean="0">
                <a:hlinkClick r:id="rId3"/>
              </a:rPr>
              <a:t>2</a:t>
            </a:r>
            <a:r>
              <a:rPr lang="en-US" sz="1200" baseline="30000" dirty="0" smtClean="0"/>
              <a:t>”</a:t>
            </a:r>
            <a:r>
              <a:rPr lang="en-US" sz="1200" baseline="0" dirty="0" smtClean="0"/>
              <a:t>  </a:t>
            </a:r>
            <a:r>
              <a:rPr lang="en-US" sz="1200" dirty="0" smtClean="0"/>
              <a:t>The use of EVEREST allowed for a more reliable and useful study to help prove the likely outcome of a patient diagnosed with heart failure after discharge.</a:t>
            </a:r>
            <a:endParaRPr lang="en-US" sz="1200" baseline="30000" dirty="0" smtClean="0"/>
          </a:p>
          <a:p>
            <a:endParaRPr lang="en-US" dirty="0"/>
          </a:p>
        </p:txBody>
      </p:sp>
      <p:sp>
        <p:nvSpPr>
          <p:cNvPr id="4" name="Slide Number Placeholder 3"/>
          <p:cNvSpPr>
            <a:spLocks noGrp="1"/>
          </p:cNvSpPr>
          <p:nvPr>
            <p:ph type="sldNum" sz="quarter" idx="10"/>
          </p:nvPr>
        </p:nvSpPr>
        <p:spPr/>
        <p:txBody>
          <a:bodyPr/>
          <a:lstStyle/>
          <a:p>
            <a:fld id="{7F67436E-643A-4EAC-A8C6-0C09F8DCD0B7}" type="slidenum">
              <a:rPr lang="en-US" smtClean="0"/>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“A conceptual framework is also an underlying structure, but it comprises concepts and the relationships among them.” (Rebar, 2010, p 204)</a:t>
            </a:r>
          </a:p>
          <a:p>
            <a:r>
              <a:rPr lang="en-US" sz="1200" dirty="0" smtClean="0"/>
              <a:t>The article appears to use a conceptual framework.</a:t>
            </a:r>
            <a:r>
              <a:rPr lang="en-US" sz="1200" baseline="0" dirty="0" smtClean="0"/>
              <a:t>  </a:t>
            </a:r>
            <a:r>
              <a:rPr lang="en-US" sz="1200" dirty="0" smtClean="0"/>
              <a:t>The study states its aim and the method of research, followed by findings and a discussion of the findings, and finally a conclusion.</a:t>
            </a:r>
            <a:r>
              <a:rPr lang="en-US" sz="1200" baseline="0" dirty="0" smtClean="0"/>
              <a:t>  </a:t>
            </a:r>
            <a:r>
              <a:rPr lang="en-US" sz="1200" dirty="0" smtClean="0"/>
              <a:t>The aim of the study was to recognize those patients at risk for unfavorable future quality of life or death, through the use of an assessment tool known as EVEREST.</a:t>
            </a:r>
            <a:r>
              <a:rPr lang="en-US" sz="1200" baseline="0" dirty="0" smtClean="0"/>
              <a:t>  </a:t>
            </a:r>
            <a:r>
              <a:rPr lang="en-US" sz="1200" dirty="0" smtClean="0"/>
              <a:t>The study was very structured and each step of the process described thoroughly.</a:t>
            </a:r>
            <a:r>
              <a:rPr lang="en-US" sz="1200" baseline="0" dirty="0" smtClean="0"/>
              <a:t>  </a:t>
            </a:r>
            <a:r>
              <a:rPr lang="en-US" sz="1200" dirty="0" smtClean="0"/>
              <a:t>No abstract theories were purposed in the research.  A question was purposed regarding a patients quality of life after discharge and this question was then explored through a structured process.</a:t>
            </a:r>
          </a:p>
          <a:p>
            <a:endParaRPr lang="en-US" dirty="0"/>
          </a:p>
        </p:txBody>
      </p:sp>
      <p:sp>
        <p:nvSpPr>
          <p:cNvPr id="4" name="Slide Number Placeholder 3"/>
          <p:cNvSpPr>
            <a:spLocks noGrp="1"/>
          </p:cNvSpPr>
          <p:nvPr>
            <p:ph type="sldNum" sz="quarter" idx="10"/>
          </p:nvPr>
        </p:nvSpPr>
        <p:spPr/>
        <p:txBody>
          <a:bodyPr/>
          <a:lstStyle/>
          <a:p>
            <a:fld id="{7F67436E-643A-4EAC-A8C6-0C09F8DCD0B7}" type="slidenum">
              <a:rPr lang="en-US" smtClean="0"/>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a:buFont typeface="Arial" pitchFamily="34" charset="0"/>
              <a:buNone/>
            </a:pPr>
            <a:r>
              <a:rPr lang="en-US" sz="1600" dirty="0" smtClean="0"/>
              <a:t>This study goes through a structured process in determining a patients potential outcome after discharge with the diagnosis of heart failure. There</a:t>
            </a:r>
            <a:r>
              <a:rPr lang="en-US" sz="1600" baseline="0" dirty="0" smtClean="0"/>
              <a:t> were six different steps included in this research study.  A d</a:t>
            </a:r>
            <a:r>
              <a:rPr lang="en-US" sz="1600" dirty="0" smtClean="0"/>
              <a:t>iscussion of the population used in this research study</a:t>
            </a:r>
            <a:r>
              <a:rPr lang="en-US" sz="1600" baseline="0" dirty="0" smtClean="0"/>
              <a:t> were p</a:t>
            </a:r>
            <a:r>
              <a:rPr lang="en-US" sz="1600" dirty="0" smtClean="0"/>
              <a:t>atients diagnosed with heart failure studied from October 2003 to February 2006,</a:t>
            </a:r>
            <a:r>
              <a:rPr lang="en-US" sz="1600" baseline="0" dirty="0" smtClean="0"/>
              <a:t> </a:t>
            </a:r>
            <a:r>
              <a:rPr lang="en-US" sz="1600" dirty="0" smtClean="0"/>
              <a:t>patients were enrolled from 359 sites in North America, South America, and Europe (Allen et lau, 2011).</a:t>
            </a:r>
            <a:r>
              <a:rPr lang="en-US" sz="1600" baseline="0" dirty="0" smtClean="0"/>
              <a:t>  </a:t>
            </a:r>
            <a:r>
              <a:rPr lang="en-US" sz="1600" dirty="0" smtClean="0"/>
              <a:t>Descriptions of variables used</a:t>
            </a:r>
            <a:r>
              <a:rPr lang="en-US" sz="1600" baseline="0" dirty="0" smtClean="0"/>
              <a:t> were </a:t>
            </a:r>
            <a:r>
              <a:rPr lang="en-US" sz="1600" dirty="0" smtClean="0"/>
              <a:t>within 48 hours of hospital admission,</a:t>
            </a:r>
            <a:r>
              <a:rPr lang="en-US" sz="1600" baseline="0" dirty="0" smtClean="0"/>
              <a:t> with f</a:t>
            </a:r>
            <a:r>
              <a:rPr lang="en-US" sz="1600" dirty="0" smtClean="0"/>
              <a:t>ormal health status measures.</a:t>
            </a:r>
            <a:r>
              <a:rPr lang="en-US" sz="1600" baseline="0" dirty="0" smtClean="0"/>
              <a:t> The s</a:t>
            </a:r>
            <a:r>
              <a:rPr lang="en-US" sz="1600" dirty="0" smtClean="0"/>
              <a:t>tudy outcomes</a:t>
            </a:r>
            <a:r>
              <a:rPr lang="en-US" sz="1600" baseline="0" dirty="0" smtClean="0"/>
              <a:t> were </a:t>
            </a:r>
            <a:r>
              <a:rPr lang="en-US" sz="1600" dirty="0" smtClean="0"/>
              <a:t>“The primary end point for this analysis was the composite of persistently unfavorable QoL or all-cause mortality.” (Allen et al., 2011).</a:t>
            </a:r>
            <a:r>
              <a:rPr lang="en-US" sz="1600" baseline="0" dirty="0" smtClean="0"/>
              <a:t> </a:t>
            </a:r>
            <a:r>
              <a:rPr lang="en-US" sz="1600" dirty="0" smtClean="0"/>
              <a:t>Analysis of the statistics were present.  The results/outcomes included</a:t>
            </a:r>
            <a:r>
              <a:rPr lang="en-US" sz="1600" baseline="0" dirty="0" smtClean="0"/>
              <a:t> </a:t>
            </a:r>
            <a:r>
              <a:rPr lang="en-US" sz="1600" dirty="0" smtClean="0"/>
              <a:t>“There were 478 deaths (32.8%) and an additional 192 (13.2%) patients who had persistently unfavorable QoL throughout follow-up ” (Allen et al., 2011).</a:t>
            </a:r>
            <a:r>
              <a:rPr lang="en-US" sz="1600" baseline="0" dirty="0" smtClean="0"/>
              <a:t>  </a:t>
            </a:r>
            <a:r>
              <a:rPr lang="en-US" sz="1600" dirty="0" smtClean="0"/>
              <a:t>“Nearly half of patients discharged after hospitalization for acute decompensated HF did not survive to enjoy favorable QoL during the subsequent 24 weeks.”</a:t>
            </a:r>
            <a:r>
              <a:rPr lang="en-US" sz="1600" baseline="0" dirty="0" smtClean="0"/>
              <a:t>  </a:t>
            </a:r>
            <a:r>
              <a:rPr lang="en-US" sz="1600" dirty="0" smtClean="0"/>
              <a:t>Listing of the limitations in this study</a:t>
            </a:r>
            <a:r>
              <a:rPr lang="en-US" sz="1600" baseline="0" dirty="0" smtClean="0"/>
              <a:t> included  </a:t>
            </a:r>
            <a:r>
              <a:rPr lang="en-US" sz="1600" dirty="0" smtClean="0"/>
              <a:t>“EVEREST excluded patients with end-stage HF, expected survival of &lt;6 months, significant hypotension, and severe renal dysfunction, thus eliminating some of the patients at the very highest risk for adverse outcomes.” (Allen et al., 2011)</a:t>
            </a:r>
          </a:p>
          <a:p>
            <a:endParaRPr lang="en-US" dirty="0"/>
          </a:p>
        </p:txBody>
      </p:sp>
      <p:sp>
        <p:nvSpPr>
          <p:cNvPr id="4" name="Slide Number Placeholder 3"/>
          <p:cNvSpPr>
            <a:spLocks noGrp="1"/>
          </p:cNvSpPr>
          <p:nvPr>
            <p:ph type="sldNum" sz="quarter" idx="10"/>
          </p:nvPr>
        </p:nvSpPr>
        <p:spPr/>
        <p:txBody>
          <a:bodyPr/>
          <a:lstStyle/>
          <a:p>
            <a:fld id="{7F67436E-643A-4EAC-A8C6-0C09F8DCD0B7}" type="slidenum">
              <a:rPr lang="en-US" smtClean="0"/>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hypothesis for this study stems</a:t>
            </a:r>
            <a:r>
              <a:rPr lang="en-US" baseline="0" dirty="0" smtClean="0"/>
              <a:t> from the basis that education is they key to choosing a treatment regimen that will facilitate the best quality of life. Allen et al. (2011) states that “</a:t>
            </a:r>
            <a:r>
              <a:rPr lang="en-US" dirty="0" smtClean="0"/>
              <a:t>Without explicit education regarding future expectations regarding quantity and quality of life, patients and families are inadequately equipped to make important decisions about the optimal direction of their treatment.” It is important to note that there are clinical characteristics such</a:t>
            </a:r>
            <a:r>
              <a:rPr lang="en-US" baseline="0" dirty="0" smtClean="0"/>
              <a:t> as blood results that can be studied to determine readmission and future quality of life for a patient. The model created through this study can  help decide weather aggressive treatment or end of life discussions are the best option. The hypothesis was clearly stated and worked itself out thoroughly within the article. It was referenced and restated when necessary as it applies to the research. It is very relatable and applied logically in the article.</a:t>
            </a:r>
            <a:endParaRPr lang="en-US" dirty="0"/>
          </a:p>
        </p:txBody>
      </p:sp>
      <p:sp>
        <p:nvSpPr>
          <p:cNvPr id="4" name="Slide Number Placeholder 3"/>
          <p:cNvSpPr>
            <a:spLocks noGrp="1"/>
          </p:cNvSpPr>
          <p:nvPr>
            <p:ph type="sldNum" sz="quarter" idx="10"/>
          </p:nvPr>
        </p:nvSpPr>
        <p:spPr/>
        <p:txBody>
          <a:bodyPr/>
          <a:lstStyle/>
          <a:p>
            <a:fld id="{A700D619-92F1-4C74-8A92-3372463D0623}"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concepts are variable are clearly defined.</a:t>
            </a:r>
            <a:r>
              <a:rPr lang="en-US" baseline="0" dirty="0" smtClean="0"/>
              <a:t> As stated by Allen et al., (2011) the variables studied were patients with heart failure and “i</a:t>
            </a:r>
            <a:r>
              <a:rPr lang="en-US" dirty="0" smtClean="0"/>
              <a:t>mportant eligibility criteria included history of chronic HF for at least 30 days before hospitalization, evidence of volume overload, and left ventricular ejection fraction (LVEF) ≤40%.” These are very much operational definitions because specific criteria</a:t>
            </a:r>
            <a:r>
              <a:rPr lang="en-US" baseline="0" dirty="0" smtClean="0"/>
              <a:t> with numerical values were needed in order to participate. However the actual definition of heart failure was not defined in the study, it can be easily inferred though those who work in the medical field. The patients used in this study were assigned to take either tolvaptan or a placebo-therefore establishing a control.  The researchers state “k</a:t>
            </a:r>
            <a:r>
              <a:rPr lang="en-US" dirty="0" smtClean="0"/>
              <a:t>ey exclusion criteria were expected survival &lt;6 months, cardiac mechanical support implantation, cerebrovascular accident in the last 30 days, dialysis, morbid obesity, substance abuse, systolic blood pressure &lt;90 mm Hg, serum creatinine &gt;3.5 mg/dL, and hemoglobin &lt;9 g/dL” (Allen et al, 2011).</a:t>
            </a:r>
            <a:endParaRPr lang="en-US" dirty="0"/>
          </a:p>
        </p:txBody>
      </p:sp>
      <p:sp>
        <p:nvSpPr>
          <p:cNvPr id="4" name="Slide Number Placeholder 3"/>
          <p:cNvSpPr>
            <a:spLocks noGrp="1"/>
          </p:cNvSpPr>
          <p:nvPr>
            <p:ph type="sldNum" sz="quarter" idx="10"/>
          </p:nvPr>
        </p:nvSpPr>
        <p:spPr/>
        <p:txBody>
          <a:bodyPr/>
          <a:lstStyle/>
          <a:p>
            <a:fld id="{A700D619-92F1-4C74-8A92-3372463D0623}"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research design used in this</a:t>
            </a:r>
            <a:r>
              <a:rPr lang="en-US" baseline="0" dirty="0" smtClean="0"/>
              <a:t> study would be described as a correlation study. </a:t>
            </a:r>
            <a:r>
              <a:rPr lang="en-US" dirty="0" smtClean="0"/>
              <a:t>"Correlation studies are used to answer research questions that seek to link or connect" (Rebar, Gersch, Macnee, McCabe, 2011, p. 189). This</a:t>
            </a:r>
            <a:r>
              <a:rPr lang="en-US" baseline="0" dirty="0" smtClean="0"/>
              <a:t> study used descriptive methods to determine how clinical characteristics shown before a patient is discharged can relate to the quality of life shown after a patient is out of the hospital. This design method was appropriate for the study, issues of internal validity were not specifically addressed. The sample size is appropriate for the study. This researched examined 4133 patients with 1458 patients surviving for follow up. The patients were chosen from </a:t>
            </a:r>
            <a:r>
              <a:rPr lang="en-US" dirty="0" smtClean="0"/>
              <a:t>359 sites in North America, South America, and Europe (Allen at al.,2011). The</a:t>
            </a:r>
            <a:r>
              <a:rPr lang="en-US" baseline="0" dirty="0" smtClean="0"/>
              <a:t> very specific requirements for the patients to participate in this study show the sampling methods were very appropriate. The protection of the subjects was addressed stating the research was approved by the appropriate boards and the patients signs an informed consent before participating in this study.</a:t>
            </a:r>
            <a:endParaRPr lang="en-US" dirty="0"/>
          </a:p>
        </p:txBody>
      </p:sp>
      <p:sp>
        <p:nvSpPr>
          <p:cNvPr id="4" name="Slide Number Placeholder 3"/>
          <p:cNvSpPr>
            <a:spLocks noGrp="1"/>
          </p:cNvSpPr>
          <p:nvPr>
            <p:ph type="sldNum" sz="quarter" idx="10"/>
          </p:nvPr>
        </p:nvSpPr>
        <p:spPr/>
        <p:txBody>
          <a:bodyPr/>
          <a:lstStyle/>
          <a:p>
            <a:fld id="{A700D619-92F1-4C74-8A92-3372463D0623}" type="slidenum">
              <a:rPr lang="en-US" smtClean="0"/>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data collection method used in this study was the Kansas City Cardiomyopathy Questionnaire (KCCQ). This collection method is appropriate because it allowed researchers to use the data to answer their research question. The researchers used “1458 patients from the Efficacy of Vasopressin Antagonism in HF Outcome Study with Tolvaptan (EVEREST)” to determine if certain factors were cause for low quality of life (QoL) among volunteers (Allen et al., 2011, p. 389). The EVEREST design was described sufficiently, but the KCCQ was not described in detail. The EVEREST design could be repeated per adequate description within the article, but the KCCQ could not be repeated. Reliability and validity of the KCCQ is mentioned, but the authors state validation “is not possible at this time. External validation is a critical next step in the process of confirming the utility of this” (p. 396).  Reliability and validity of data collection methods deem whether or not the methods are consistent and accurate, which allows for conclusive results (Rebar, Gersch, Macnee, and McCabe, 2011).  This study cannot produce external validity; therefore, external consistency and accuracy cannot be determined. The authors only mention internal reliability and validity when they write “the trial protocol was approved by the appropriate institutional review board at each study site, and all enrollees provided written informed consent” (Allen et al., 2011, p. 390). </a:t>
            </a:r>
          </a:p>
        </p:txBody>
      </p:sp>
      <p:sp>
        <p:nvSpPr>
          <p:cNvPr id="4" name="Slide Number Placeholder 3"/>
          <p:cNvSpPr>
            <a:spLocks noGrp="1"/>
          </p:cNvSpPr>
          <p:nvPr>
            <p:ph type="sldNum" sz="quarter" idx="10"/>
          </p:nvPr>
        </p:nvSpPr>
        <p:spPr/>
        <p:txBody>
          <a:bodyPr/>
          <a:lstStyle/>
          <a:p>
            <a:fld id="{3B043DB8-A772-48BF-A4D7-33135E059E9F}"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data analysis procedures for this design and level of measurement are appropriate; means, medians, statistics, and percentages were used, and the analysis procedure is described with much detail. A score of “&lt;45 at 1 and 24 weeks after hospital discharge” was considered a “persistently unfavorable QoL” per the KCCQ (Allen et al., 2011, p. 389). The authors note “a probability value of &lt;0.05 was used to define statistical significance” (Allen et al., 2011, p. 391). The data analysis procedures do answer the research question; certain characteristics can predispose a discharged heart failure (HF) patient to a poorer quality of life (QoL). The results for this study are presented by a narrative within the text, and by several charts and figures.  </a:t>
            </a:r>
          </a:p>
        </p:txBody>
      </p:sp>
      <p:sp>
        <p:nvSpPr>
          <p:cNvPr id="4" name="Slide Number Placeholder 3"/>
          <p:cNvSpPr>
            <a:spLocks noGrp="1"/>
          </p:cNvSpPr>
          <p:nvPr>
            <p:ph type="sldNum" sz="quarter" idx="10"/>
          </p:nvPr>
        </p:nvSpPr>
        <p:spPr/>
        <p:txBody>
          <a:bodyPr/>
          <a:lstStyle/>
          <a:p>
            <a:fld id="{3B043DB8-A772-48BF-A4D7-33135E059E9F}"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F7783A03-AB07-4EE1-83DC-194BB98F66AF}" type="datetimeFigureOut">
              <a:rPr lang="en-US" smtClean="0"/>
              <a:pPr/>
              <a:t>7/10/2012</a:t>
            </a:fld>
            <a:endParaRPr lang="en-US" dirty="0"/>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DDC01E91-975A-4241-BCDF-4DD735EE304F}" type="slidenum">
              <a:rPr lang="en-US" smtClean="0"/>
              <a:pPr/>
              <a:t>‹#›</a:t>
            </a:fld>
            <a:endParaRPr lang="en-US" dirty="0"/>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783A03-AB07-4EE1-83DC-194BB98F66AF}" type="datetimeFigureOut">
              <a:rPr lang="en-US" smtClean="0"/>
              <a:pPr/>
              <a:t>7/10/2012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DC01E91-975A-4241-BCDF-4DD735EE304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783A03-AB07-4EE1-83DC-194BB98F66AF}" type="datetimeFigureOut">
              <a:rPr lang="en-US" smtClean="0"/>
              <a:pPr/>
              <a:t>7/10/2012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DC01E91-975A-4241-BCDF-4DD735EE304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783A03-AB07-4EE1-83DC-194BB98F66AF}" type="datetimeFigureOut">
              <a:rPr lang="en-US" smtClean="0"/>
              <a:pPr/>
              <a:t>7/10/2012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DC01E91-975A-4241-BCDF-4DD735EE304F}"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F7783A03-AB07-4EE1-83DC-194BB98F66AF}" type="datetimeFigureOut">
              <a:rPr lang="en-US" smtClean="0"/>
              <a:pPr/>
              <a:t>7/10/2012</a:t>
            </a:fld>
            <a:endParaRPr lang="en-US" dirty="0"/>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DDC01E91-975A-4241-BCDF-4DD735EE304F}" type="slidenum">
              <a:rPr lang="en-US" smtClean="0"/>
              <a:pPr/>
              <a:t>‹#›</a:t>
            </a:fld>
            <a:endParaRPr lang="en-US" dirty="0"/>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7783A03-AB07-4EE1-83DC-194BB98F66AF}" type="datetimeFigureOut">
              <a:rPr lang="en-US" smtClean="0"/>
              <a:pPr/>
              <a:t>7/10/2012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a:xfrm>
            <a:off x="8641080" y="6514568"/>
            <a:ext cx="464288" cy="274320"/>
          </a:xfrm>
        </p:spPr>
        <p:txBody>
          <a:bodyPr/>
          <a:lstStyle>
            <a:extLst/>
          </a:lstStyle>
          <a:p>
            <a:fld id="{DDC01E91-975A-4241-BCDF-4DD735EE304F}" type="slidenum">
              <a:rPr lang="en-US" smtClean="0"/>
              <a:pPr/>
              <a:t>‹#›</a:t>
            </a:fld>
            <a:endParaRPr lang="en-US" dirty="0"/>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dirty="0"/>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dirty="0"/>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7783A03-AB07-4EE1-83DC-194BB98F66AF}" type="datetimeFigureOut">
              <a:rPr lang="en-US" smtClean="0"/>
              <a:pPr/>
              <a:t>7/10/2012</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a:xfrm>
            <a:off x="8641080" y="6514568"/>
            <a:ext cx="464288" cy="274320"/>
          </a:xfrm>
        </p:spPr>
        <p:txBody>
          <a:bodyPr/>
          <a:lstStyle>
            <a:extLst/>
          </a:lstStyle>
          <a:p>
            <a:fld id="{DDC01E91-975A-4241-BCDF-4DD735EE304F}"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7783A03-AB07-4EE1-83DC-194BB98F66AF}" type="datetimeFigureOut">
              <a:rPr lang="en-US" smtClean="0"/>
              <a:pPr/>
              <a:t>7/10/2012</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DDC01E91-975A-4241-BCDF-4DD735EE304F}" type="slidenum">
              <a:rPr lang="en-US" smtClean="0"/>
              <a:pPr/>
              <a:t>‹#›</a:t>
            </a:fld>
            <a:endParaRPr lang="en-US" dirty="0"/>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7783A03-AB07-4EE1-83DC-194BB98F66AF}" type="datetimeFigureOut">
              <a:rPr lang="en-US" smtClean="0"/>
              <a:pPr/>
              <a:t>7/10/2012</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DDC01E91-975A-4241-BCDF-4DD735EE304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F7783A03-AB07-4EE1-83DC-194BB98F66AF}" type="datetimeFigureOut">
              <a:rPr lang="en-US" smtClean="0"/>
              <a:pPr/>
              <a:t>7/10/2012</a:t>
            </a:fld>
            <a:endParaRPr lang="en-US" dirty="0"/>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DDC01E91-975A-4241-BCDF-4DD735EE304F}" type="slidenum">
              <a:rPr lang="en-US" smtClean="0"/>
              <a:pPr/>
              <a:t>‹#›</a:t>
            </a:fld>
            <a:endParaRPr lang="en-US" dirty="0"/>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F7783A03-AB07-4EE1-83DC-194BB98F66AF}" type="datetimeFigureOut">
              <a:rPr lang="en-US" smtClean="0"/>
              <a:pPr/>
              <a:t>7/10/2012</a:t>
            </a:fld>
            <a:endParaRPr lang="en-US" dirty="0"/>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DDC01E91-975A-4241-BCDF-4DD735EE304F}" type="slidenum">
              <a:rPr lang="en-US" smtClean="0"/>
              <a:pPr/>
              <a:t>‹#›</a:t>
            </a:fld>
            <a:endParaRPr lang="en-US" dirty="0"/>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dirty="0"/>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F7783A03-AB07-4EE1-83DC-194BB98F66AF}" type="datetimeFigureOut">
              <a:rPr lang="en-US" smtClean="0"/>
              <a:pPr/>
              <a:t>7/10/2012</a:t>
            </a:fld>
            <a:endParaRPr lang="en-US" dirty="0"/>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DDC01E91-975A-4241-BCDF-4DD735EE304F}" type="slidenum">
              <a:rPr lang="en-US" smtClean="0"/>
              <a:pPr/>
              <a:t>‹#›</a:t>
            </a:fld>
            <a:endParaRPr lang="en-US" dirty="0"/>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ctr"/>
            <a:r>
              <a:rPr lang="en-US" sz="3600" b="1" i="1" dirty="0" smtClean="0"/>
              <a:t>Identifying </a:t>
            </a:r>
            <a:r>
              <a:rPr lang="en-US" sz="3600" b="1" i="1" dirty="0" smtClean="0"/>
              <a:t>Patients Hospitalized With Heart Failure at Risk for Unfavorable Future Quality of Life</a:t>
            </a:r>
            <a:endParaRPr lang="en-US" sz="3600" i="1" dirty="0"/>
          </a:p>
        </p:txBody>
      </p:sp>
      <p:sp>
        <p:nvSpPr>
          <p:cNvPr id="3" name="Subtitle 2"/>
          <p:cNvSpPr>
            <a:spLocks noGrp="1"/>
          </p:cNvSpPr>
          <p:nvPr>
            <p:ph type="subTitle" idx="1"/>
          </p:nvPr>
        </p:nvSpPr>
        <p:spPr>
          <a:xfrm>
            <a:off x="228600" y="3048000"/>
            <a:ext cx="8610600" cy="3352800"/>
          </a:xfrm>
        </p:spPr>
        <p:txBody>
          <a:bodyPr>
            <a:normAutofit/>
          </a:bodyPr>
          <a:lstStyle/>
          <a:p>
            <a:pPr algn="ctr"/>
            <a:endParaRPr lang="en-US" sz="2400" dirty="0" smtClean="0">
              <a:latin typeface="Arial Unicode MS" pitchFamily="34" charset="-128"/>
              <a:ea typeface="Arial Unicode MS" pitchFamily="34" charset="-128"/>
              <a:cs typeface="Arial Unicode MS" pitchFamily="34" charset="-128"/>
            </a:endParaRPr>
          </a:p>
          <a:p>
            <a:pPr algn="ctr"/>
            <a:endParaRPr lang="en-US" sz="2400" dirty="0" smtClean="0">
              <a:latin typeface="Arial Unicode MS" pitchFamily="34" charset="-128"/>
              <a:ea typeface="Arial Unicode MS" pitchFamily="34" charset="-128"/>
              <a:cs typeface="Arial Unicode MS" pitchFamily="34" charset="-128"/>
            </a:endParaRPr>
          </a:p>
          <a:p>
            <a:pPr algn="ctr"/>
            <a:r>
              <a:rPr lang="en-US" sz="2400" dirty="0" smtClean="0">
                <a:latin typeface="Arial Unicode MS" pitchFamily="34" charset="-128"/>
                <a:ea typeface="Arial Unicode MS" pitchFamily="34" charset="-128"/>
                <a:cs typeface="Arial Unicode MS" pitchFamily="34" charset="-128"/>
              </a:rPr>
              <a:t>Lakeview College of Nursing</a:t>
            </a:r>
          </a:p>
          <a:p>
            <a:pPr algn="ctr"/>
            <a:r>
              <a:rPr lang="en-US" sz="2400" dirty="0" smtClean="0">
                <a:latin typeface="Arial Unicode MS" pitchFamily="34" charset="-128"/>
                <a:ea typeface="Arial Unicode MS" pitchFamily="34" charset="-128"/>
                <a:cs typeface="Arial Unicode MS" pitchFamily="34" charset="-128"/>
              </a:rPr>
              <a:t>N302</a:t>
            </a:r>
          </a:p>
          <a:p>
            <a:pPr algn="ctr"/>
            <a:r>
              <a:rPr lang="en-US" sz="2400" dirty="0" smtClean="0">
                <a:latin typeface="Arial Unicode MS" pitchFamily="34" charset="-128"/>
                <a:ea typeface="Arial Unicode MS" pitchFamily="34" charset="-128"/>
                <a:cs typeface="Arial Unicode MS" pitchFamily="34" charset="-128"/>
              </a:rPr>
              <a:t>Nursing Research</a:t>
            </a:r>
            <a:endParaRPr lang="en-US" sz="2400" dirty="0" smtClean="0">
              <a:latin typeface="Arial Unicode MS" pitchFamily="34" charset="-128"/>
              <a:ea typeface="Arial Unicode MS" pitchFamily="34" charset="-128"/>
              <a:cs typeface="Arial Unicode MS" pitchFamily="34" charset="-128"/>
            </a:endParaRPr>
          </a:p>
          <a:p>
            <a:pPr algn="ctr"/>
            <a:r>
              <a:rPr lang="en-US" sz="2400" dirty="0" smtClean="0">
                <a:latin typeface="Arial Unicode MS" pitchFamily="34" charset="-128"/>
                <a:ea typeface="Arial Unicode MS" pitchFamily="34" charset="-128"/>
                <a:cs typeface="Arial Unicode MS" pitchFamily="34" charset="-128"/>
              </a:rPr>
              <a:t>Morgan Calhoon, Stephanie Gehring, Tori Knierim, Samantha Stefanski</a:t>
            </a:r>
          </a:p>
          <a:p>
            <a:pPr algn="ctr"/>
            <a:r>
              <a:rPr lang="en-US" sz="2400" dirty="0" smtClean="0">
                <a:latin typeface="Arial Unicode MS" pitchFamily="34" charset="-128"/>
                <a:ea typeface="Arial Unicode MS" pitchFamily="34" charset="-128"/>
                <a:cs typeface="Arial Unicode MS" pitchFamily="34" charset="-128"/>
              </a:rPr>
              <a:t>July 12, 2012</a:t>
            </a:r>
            <a:endParaRPr lang="en-US" sz="24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analysis</a:t>
            </a:r>
            <a:endParaRPr lang="en-US" dirty="0"/>
          </a:p>
        </p:txBody>
      </p:sp>
      <p:sp>
        <p:nvSpPr>
          <p:cNvPr id="3" name="Content Placeholder 2"/>
          <p:cNvSpPr>
            <a:spLocks noGrp="1"/>
          </p:cNvSpPr>
          <p:nvPr>
            <p:ph idx="1"/>
          </p:nvPr>
        </p:nvSpPr>
        <p:spPr/>
        <p:txBody>
          <a:bodyPr>
            <a:normAutofit/>
          </a:bodyPr>
          <a:lstStyle/>
          <a:p>
            <a:r>
              <a:rPr lang="en-US" sz="2400" dirty="0" smtClean="0">
                <a:latin typeface="Arial Unicode MS" pitchFamily="34" charset="-128"/>
                <a:ea typeface="Arial Unicode MS" pitchFamily="34" charset="-128"/>
                <a:cs typeface="Arial Unicode MS" pitchFamily="34" charset="-128"/>
              </a:rPr>
              <a:t>Data analysis procedures are appropriate. Means, medians, statistics, and percentages were used.</a:t>
            </a:r>
          </a:p>
          <a:p>
            <a:r>
              <a:rPr lang="en-US" sz="2400" dirty="0" smtClean="0">
                <a:latin typeface="Arial Unicode MS" pitchFamily="34" charset="-128"/>
                <a:ea typeface="Arial Unicode MS" pitchFamily="34" charset="-128"/>
                <a:cs typeface="Arial Unicode MS" pitchFamily="34" charset="-128"/>
              </a:rPr>
              <a:t>Probability value of &lt;0.05 was used to define statistical significance.</a:t>
            </a:r>
          </a:p>
          <a:p>
            <a:r>
              <a:rPr lang="en-US" sz="2400" dirty="0" smtClean="0">
                <a:latin typeface="Arial Unicode MS" pitchFamily="34" charset="-128"/>
                <a:ea typeface="Arial Unicode MS" pitchFamily="34" charset="-128"/>
                <a:cs typeface="Arial Unicode MS" pitchFamily="34" charset="-128"/>
              </a:rPr>
              <a:t>Data analysis answered the research question.</a:t>
            </a:r>
          </a:p>
          <a:p>
            <a:r>
              <a:rPr lang="en-US" sz="2400" dirty="0" smtClean="0">
                <a:latin typeface="Arial Unicode MS" pitchFamily="34" charset="-128"/>
                <a:ea typeface="Arial Unicode MS" pitchFamily="34" charset="-128"/>
                <a:cs typeface="Arial Unicode MS" pitchFamily="34" charset="-128"/>
              </a:rPr>
              <a:t>Data helped determine certain characteristics predispose a HF patient to a poorer quality of life.</a:t>
            </a:r>
          </a:p>
          <a:p>
            <a:r>
              <a:rPr lang="en-US" sz="2400" dirty="0" smtClean="0">
                <a:latin typeface="Arial Unicode MS" pitchFamily="34" charset="-128"/>
                <a:ea typeface="Arial Unicode MS" pitchFamily="34" charset="-128"/>
                <a:cs typeface="Arial Unicode MS" pitchFamily="34" charset="-128"/>
              </a:rPr>
              <a:t>Results were presented with a narrative, tables, charts, and figures. </a:t>
            </a:r>
            <a:endParaRPr lang="en-US" sz="24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Results, Conclusions, and Discussion of Findings</a:t>
            </a:r>
            <a:endParaRPr lang="en-US" dirty="0"/>
          </a:p>
        </p:txBody>
      </p:sp>
      <p:sp>
        <p:nvSpPr>
          <p:cNvPr id="3" name="Content Placeholder 2"/>
          <p:cNvSpPr>
            <a:spLocks noGrp="1"/>
          </p:cNvSpPr>
          <p:nvPr>
            <p:ph idx="1"/>
          </p:nvPr>
        </p:nvSpPr>
        <p:spPr/>
        <p:txBody>
          <a:bodyPr>
            <a:normAutofit/>
          </a:bodyPr>
          <a:lstStyle/>
          <a:p>
            <a:r>
              <a:rPr lang="en-US" sz="2400" dirty="0" smtClean="0">
                <a:latin typeface="Arial Unicode MS" pitchFamily="34" charset="-128"/>
                <a:ea typeface="Arial Unicode MS" pitchFamily="34" charset="-128"/>
                <a:cs typeface="Arial Unicode MS" pitchFamily="34" charset="-128"/>
              </a:rPr>
              <a:t>Certain characteristics can be linked between patients discharged with heart </a:t>
            </a:r>
            <a:r>
              <a:rPr lang="en-US" sz="2400" dirty="0" smtClean="0">
                <a:latin typeface="Arial Unicode MS" pitchFamily="34" charset="-128"/>
                <a:ea typeface="Arial Unicode MS" pitchFamily="34" charset="-128"/>
                <a:cs typeface="Arial Unicode MS" pitchFamily="34" charset="-128"/>
              </a:rPr>
              <a:t>failure and </a:t>
            </a:r>
            <a:r>
              <a:rPr lang="en-US" sz="2400" dirty="0" smtClean="0">
                <a:latin typeface="Arial Unicode MS" pitchFamily="34" charset="-128"/>
                <a:ea typeface="Arial Unicode MS" pitchFamily="34" charset="-128"/>
                <a:cs typeface="Arial Unicode MS" pitchFamily="34" charset="-128"/>
              </a:rPr>
              <a:t>a poorer </a:t>
            </a:r>
            <a:r>
              <a:rPr lang="en-US" sz="2400" dirty="0" smtClean="0">
                <a:latin typeface="Arial Unicode MS" pitchFamily="34" charset="-128"/>
                <a:ea typeface="Arial Unicode MS" pitchFamily="34" charset="-128"/>
                <a:cs typeface="Arial Unicode MS" pitchFamily="34" charset="-128"/>
              </a:rPr>
              <a:t>quality </a:t>
            </a:r>
            <a:r>
              <a:rPr lang="en-US" sz="2400" dirty="0" smtClean="0">
                <a:latin typeface="Arial Unicode MS" pitchFamily="34" charset="-128"/>
                <a:ea typeface="Arial Unicode MS" pitchFamily="34" charset="-128"/>
                <a:cs typeface="Arial Unicode MS" pitchFamily="34" charset="-128"/>
              </a:rPr>
              <a:t>of life </a:t>
            </a:r>
            <a:r>
              <a:rPr lang="en-US" sz="2400" dirty="0" smtClean="0">
                <a:latin typeface="Arial Unicode MS" pitchFamily="34" charset="-128"/>
                <a:ea typeface="Arial Unicode MS" pitchFamily="34" charset="-128"/>
                <a:cs typeface="Arial Unicode MS" pitchFamily="34" charset="-128"/>
              </a:rPr>
              <a:t>, including </a:t>
            </a:r>
            <a:r>
              <a:rPr lang="en-US" sz="2400" dirty="0" smtClean="0">
                <a:latin typeface="Arial Unicode MS" pitchFamily="34" charset="-128"/>
                <a:ea typeface="Arial Unicode MS" pitchFamily="34" charset="-128"/>
                <a:cs typeface="Arial Unicode MS" pitchFamily="34" charset="-128"/>
              </a:rPr>
              <a:t>comorbidities like diabetes, cerebrovascular disease, and COPD.</a:t>
            </a:r>
          </a:p>
          <a:p>
            <a:r>
              <a:rPr lang="en-US" sz="2400" dirty="0" smtClean="0">
                <a:latin typeface="Arial Unicode MS" pitchFamily="34" charset="-128"/>
                <a:ea typeface="Arial Unicode MS" pitchFamily="34" charset="-128"/>
                <a:cs typeface="Arial Unicode MS" pitchFamily="34" charset="-128"/>
              </a:rPr>
              <a:t>Limitations include little variety in volunteers and not using severely ill patients.</a:t>
            </a:r>
          </a:p>
          <a:p>
            <a:r>
              <a:rPr lang="en-US" sz="2400" dirty="0" smtClean="0">
                <a:latin typeface="Arial Unicode MS" pitchFamily="34" charset="-128"/>
                <a:ea typeface="Arial Unicode MS" pitchFamily="34" charset="-128"/>
                <a:cs typeface="Arial Unicode MS" pitchFamily="34" charset="-128"/>
              </a:rPr>
              <a:t>Results cannot be generalized to the entire population due to limitations of study.</a:t>
            </a:r>
          </a:p>
          <a:p>
            <a:r>
              <a:rPr lang="en-US" sz="2400" dirty="0" smtClean="0">
                <a:latin typeface="Arial Unicode MS" pitchFamily="34" charset="-128"/>
                <a:ea typeface="Arial Unicode MS" pitchFamily="34" charset="-128"/>
                <a:cs typeface="Arial Unicode MS" pitchFamily="34" charset="-128"/>
              </a:rPr>
              <a:t>More research into risk scoring related to KCCQ is recommended.</a:t>
            </a:r>
            <a:endParaRPr lang="en-US" sz="24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Summary</a:t>
            </a:r>
            <a:endParaRPr lang="en-US" dirty="0"/>
          </a:p>
        </p:txBody>
      </p:sp>
      <p:sp>
        <p:nvSpPr>
          <p:cNvPr id="3" name="Content Placeholder 2"/>
          <p:cNvSpPr>
            <a:spLocks noGrp="1"/>
          </p:cNvSpPr>
          <p:nvPr>
            <p:ph idx="1"/>
          </p:nvPr>
        </p:nvSpPr>
        <p:spPr/>
        <p:txBody>
          <a:bodyPr/>
          <a:lstStyle/>
          <a:p>
            <a:r>
              <a:rPr lang="en-US" sz="2400" dirty="0" smtClean="0"/>
              <a:t>The study was performed using empirical data, answering the initial questions of the study.</a:t>
            </a:r>
          </a:p>
          <a:p>
            <a:r>
              <a:rPr lang="en-US" sz="2400" dirty="0" smtClean="0"/>
              <a:t>While covering a large population of participants, but due to limitations this study did not represent an entire entity.</a:t>
            </a:r>
          </a:p>
          <a:p>
            <a:r>
              <a:rPr lang="en-US" sz="2400" dirty="0" smtClean="0"/>
              <a:t>Review of literature lacked throughout the study, not forming a concrete foundation for study development.</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Refernces</a:t>
            </a:r>
            <a:endParaRPr lang="en-US" dirty="0"/>
          </a:p>
        </p:txBody>
      </p:sp>
      <p:sp>
        <p:nvSpPr>
          <p:cNvPr id="3" name="Content Placeholder 2"/>
          <p:cNvSpPr>
            <a:spLocks noGrp="1"/>
          </p:cNvSpPr>
          <p:nvPr>
            <p:ph idx="1"/>
          </p:nvPr>
        </p:nvSpPr>
        <p:spPr/>
        <p:txBody>
          <a:bodyPr>
            <a:normAutofit/>
          </a:bodyPr>
          <a:lstStyle/>
          <a:p>
            <a:endParaRPr lang="en-US" dirty="0" smtClean="0"/>
          </a:p>
          <a:p>
            <a:pPr>
              <a:buNone/>
            </a:pPr>
            <a:r>
              <a:rPr lang="en-US" sz="2400" dirty="0" smtClean="0">
                <a:latin typeface="Arial Unicode MS" pitchFamily="34" charset="-128"/>
                <a:ea typeface="Arial Unicode MS" pitchFamily="34" charset="-128"/>
                <a:cs typeface="Arial Unicode MS" pitchFamily="34" charset="-128"/>
              </a:rPr>
              <a:t>Allen, L.A., Gheorghiade, M., Reid, K.J., Dunlay, S.M., Chan, P.S., Hauptman, P.J., Zannad, F., Konstam, M.A., Spertus, J.A.  (2011). </a:t>
            </a:r>
            <a:r>
              <a:rPr lang="en-US" sz="2400" dirty="0" smtClean="0">
                <a:latin typeface="Arial Unicode MS" pitchFamily="34" charset="-128"/>
                <a:ea typeface="Arial Unicode MS" pitchFamily="34" charset="-128"/>
                <a:cs typeface="Arial Unicode MS" pitchFamily="34" charset="-128"/>
              </a:rPr>
              <a:t>Identifying Patients Hospitalized With Heart Failure at Risk for Unfavorable Future Quality of </a:t>
            </a:r>
            <a:r>
              <a:rPr lang="en-US" sz="2400" dirty="0" smtClean="0">
                <a:latin typeface="Arial Unicode MS" pitchFamily="34" charset="-128"/>
                <a:ea typeface="Arial Unicode MS" pitchFamily="34" charset="-128"/>
                <a:cs typeface="Arial Unicode MS" pitchFamily="34" charset="-128"/>
              </a:rPr>
              <a:t>Life. </a:t>
            </a:r>
            <a:r>
              <a:rPr lang="en-US" sz="2400" i="1" dirty="0" smtClean="0">
                <a:latin typeface="Arial Unicode MS" pitchFamily="34" charset="-128"/>
                <a:ea typeface="Arial Unicode MS" pitchFamily="34" charset="-128"/>
                <a:cs typeface="Arial Unicode MS" pitchFamily="34" charset="-128"/>
              </a:rPr>
              <a:t>Circulation: Cardiovascular Quality and </a:t>
            </a:r>
            <a:r>
              <a:rPr lang="en-US" sz="2400" i="1" dirty="0" smtClean="0">
                <a:latin typeface="Arial Unicode MS" pitchFamily="34" charset="-128"/>
                <a:ea typeface="Arial Unicode MS" pitchFamily="34" charset="-128"/>
                <a:cs typeface="Arial Unicode MS" pitchFamily="34" charset="-128"/>
              </a:rPr>
              <a:t>Outcomes (4), </a:t>
            </a:r>
            <a:r>
              <a:rPr lang="en-US" sz="2400" dirty="0" smtClean="0">
                <a:latin typeface="Arial Unicode MS" pitchFamily="34" charset="-128"/>
                <a:ea typeface="Arial Unicode MS" pitchFamily="34" charset="-128"/>
                <a:cs typeface="Arial Unicode MS" pitchFamily="34" charset="-128"/>
              </a:rPr>
              <a:t>389-398.</a:t>
            </a:r>
          </a:p>
          <a:p>
            <a:pPr>
              <a:buNone/>
            </a:pPr>
            <a:r>
              <a:rPr lang="en-US" sz="2400" dirty="0" smtClean="0"/>
              <a:t>Rebar, C., Gersch, C., Macnee, C., &amp; McCabe, S. (2011).</a:t>
            </a:r>
            <a:r>
              <a:rPr lang="en-US" sz="2400" i="1" dirty="0" smtClean="0"/>
              <a:t>Understanding nursing research using research in evidence-based practice</a:t>
            </a:r>
            <a:r>
              <a:rPr lang="en-US" sz="2400" dirty="0" smtClean="0"/>
              <a:t>. (p. 30). Philadelphia: Lippincott Williams &amp; Wilkins.</a:t>
            </a:r>
            <a:endParaRPr lang="en-US" sz="2400" smtClean="0"/>
          </a:p>
          <a:p>
            <a:pPr>
              <a:buNone/>
            </a:pPr>
            <a:endParaRPr lang="en-US" sz="2400" dirty="0" smtClean="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Beginning Summary</a:t>
            </a:r>
            <a:endParaRPr lang="en-US" dirty="0"/>
          </a:p>
        </p:txBody>
      </p:sp>
      <p:sp>
        <p:nvSpPr>
          <p:cNvPr id="3" name="Content Placeholder 2"/>
          <p:cNvSpPr>
            <a:spLocks noGrp="1"/>
          </p:cNvSpPr>
          <p:nvPr>
            <p:ph idx="1"/>
          </p:nvPr>
        </p:nvSpPr>
        <p:spPr/>
        <p:txBody>
          <a:bodyPr>
            <a:normAutofit lnSpcReduction="10000"/>
          </a:bodyPr>
          <a:lstStyle/>
          <a:p>
            <a:r>
              <a:rPr lang="en-US" sz="2400" dirty="0" smtClean="0">
                <a:latin typeface="Arial Unicode MS" pitchFamily="34" charset="-128"/>
                <a:ea typeface="Arial Unicode MS" pitchFamily="34" charset="-128"/>
                <a:cs typeface="Arial Unicode MS" pitchFamily="34" charset="-128"/>
              </a:rPr>
              <a:t>The purpose of this study was analyze the </a:t>
            </a:r>
            <a:r>
              <a:rPr lang="en-US" sz="2400" dirty="0" smtClean="0"/>
              <a:t>Efficacy </a:t>
            </a:r>
            <a:r>
              <a:rPr lang="en-US" sz="2400" dirty="0" smtClean="0"/>
              <a:t>of </a:t>
            </a:r>
            <a:r>
              <a:rPr lang="en-US" sz="2400" dirty="0" smtClean="0"/>
              <a:t>Vasopressin Antagonism </a:t>
            </a:r>
            <a:r>
              <a:rPr lang="en-US" sz="2400" dirty="0" smtClean="0"/>
              <a:t>in Heart Failure Outcome Study with Tolvaptan (EVEREST</a:t>
            </a:r>
            <a:r>
              <a:rPr lang="en-US" sz="2400" dirty="0" smtClean="0"/>
              <a:t>) through conceptual framework (Allen, Gheorghiade, Reid, Dunlay, Chan, Hauptman, Zannad, Konstam, Spertus, 2011).</a:t>
            </a:r>
          </a:p>
          <a:p>
            <a:r>
              <a:rPr lang="en-US" sz="2400" dirty="0" smtClean="0"/>
              <a:t>Review of the literature showed a failed recognition concerning </a:t>
            </a:r>
            <a:r>
              <a:rPr lang="en-US" sz="2400" dirty="0" smtClean="0"/>
              <a:t>Q</a:t>
            </a:r>
            <a:r>
              <a:rPr lang="en-US" sz="2400" dirty="0" smtClean="0"/>
              <a:t>uality of Life (QoL), leading the study to question QoL in Heart Failure (HF) (Allen et lau, 2011).</a:t>
            </a:r>
          </a:p>
          <a:p>
            <a:r>
              <a:rPr lang="en-US" sz="2400" dirty="0" smtClean="0"/>
              <a:t>Correlation design was used in a population of 4133 people, from criteria eligibility over several continents (Allen et lau, 2011).</a:t>
            </a:r>
          </a:p>
          <a:p>
            <a:r>
              <a:rPr lang="en-US" sz="2400" dirty="0" smtClean="0"/>
              <a:t>Study results showed diminished QoL in participants who survived through the study findings (Allen et lau, 2011).</a:t>
            </a:r>
          </a:p>
          <a:p>
            <a:endParaRPr lang="en-US" sz="2400" dirty="0" smtClean="0"/>
          </a:p>
          <a:p>
            <a:endParaRPr lang="en-US" sz="2400" dirty="0" smtClean="0"/>
          </a:p>
          <a:p>
            <a:endParaRPr lang="en-US" sz="24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1143000"/>
          </a:xfrm>
        </p:spPr>
        <p:txBody>
          <a:bodyPr/>
          <a:lstStyle/>
          <a:p>
            <a:r>
              <a:rPr lang="en-US" dirty="0" smtClean="0"/>
              <a:t>Purpose</a:t>
            </a:r>
            <a:endParaRPr lang="en-US" dirty="0"/>
          </a:p>
        </p:txBody>
      </p:sp>
      <p:sp>
        <p:nvSpPr>
          <p:cNvPr id="3" name="Subtitle 2"/>
          <p:cNvSpPr>
            <a:spLocks noGrp="1"/>
          </p:cNvSpPr>
          <p:nvPr>
            <p:ph type="subTitle" idx="1"/>
          </p:nvPr>
        </p:nvSpPr>
        <p:spPr>
          <a:xfrm>
            <a:off x="1066800" y="1600200"/>
            <a:ext cx="7010400" cy="4495800"/>
          </a:xfrm>
        </p:spPr>
        <p:txBody>
          <a:bodyPr>
            <a:normAutofit lnSpcReduction="10000"/>
          </a:bodyPr>
          <a:lstStyle/>
          <a:p>
            <a:pPr algn="l">
              <a:buFont typeface="Arial" pitchFamily="34" charset="0"/>
              <a:buChar char="•"/>
            </a:pPr>
            <a:endParaRPr lang="en-US" sz="1800" dirty="0" smtClean="0">
              <a:latin typeface="Arial Unicode MS" pitchFamily="34" charset="-128"/>
              <a:ea typeface="Arial Unicode MS" pitchFamily="34" charset="-128"/>
              <a:cs typeface="Arial Unicode MS" pitchFamily="34" charset="-128"/>
            </a:endParaRPr>
          </a:p>
          <a:p>
            <a:pPr marL="342900" indent="-342900" algn="l">
              <a:buFont typeface="Arial" pitchFamily="34" charset="0"/>
              <a:buChar char="•"/>
            </a:pPr>
            <a:r>
              <a:rPr lang="en-US" sz="2400" dirty="0" smtClean="0">
                <a:latin typeface="Arial Unicode MS" pitchFamily="34" charset="-128"/>
                <a:ea typeface="Arial Unicode MS" pitchFamily="34" charset="-128"/>
                <a:cs typeface="Arial Unicode MS" pitchFamily="34" charset="-128"/>
              </a:rPr>
              <a:t>The problem of the study was clearly stated addressing Quality of Life (QoL) in Heart </a:t>
            </a:r>
            <a:r>
              <a:rPr lang="en-US" sz="2400" dirty="0" smtClean="0">
                <a:latin typeface="Arial Unicode MS" pitchFamily="34" charset="-128"/>
                <a:ea typeface="Arial Unicode MS" pitchFamily="34" charset="-128"/>
                <a:cs typeface="Arial Unicode MS" pitchFamily="34" charset="-128"/>
              </a:rPr>
              <a:t>F</a:t>
            </a:r>
            <a:r>
              <a:rPr lang="en-US" sz="2400" dirty="0" smtClean="0">
                <a:latin typeface="Arial Unicode MS" pitchFamily="34" charset="-128"/>
                <a:ea typeface="Arial Unicode MS" pitchFamily="34" charset="-128"/>
                <a:cs typeface="Arial Unicode MS" pitchFamily="34" charset="-128"/>
              </a:rPr>
              <a:t>ailure (HF) patients, and if certain medications could affect that.</a:t>
            </a:r>
          </a:p>
          <a:p>
            <a:pPr marL="342900" indent="-342900" algn="l">
              <a:buFont typeface="Arial" pitchFamily="34" charset="0"/>
              <a:buChar char="•"/>
            </a:pPr>
            <a:r>
              <a:rPr lang="en-US" sz="2400" dirty="0" smtClean="0">
                <a:latin typeface="Arial Unicode MS" pitchFamily="34" charset="-128"/>
                <a:ea typeface="Arial Unicode MS" pitchFamily="34" charset="-128"/>
                <a:cs typeface="Arial Unicode MS" pitchFamily="34" charset="-128"/>
              </a:rPr>
              <a:t>Using the Kansas City Cardiomyopathy Questionnaire this information is measureable and able to be converted into empirical data.</a:t>
            </a:r>
            <a:endParaRPr lang="en-US" sz="2400" dirty="0" smtClean="0">
              <a:latin typeface="Arial Unicode MS" pitchFamily="34" charset="-128"/>
              <a:ea typeface="Arial Unicode MS" pitchFamily="34" charset="-128"/>
              <a:cs typeface="Arial Unicode MS" pitchFamily="34" charset="-128"/>
            </a:endParaRPr>
          </a:p>
          <a:p>
            <a:pPr marL="342900" indent="-342900" algn="l">
              <a:buFont typeface="Arial" pitchFamily="34" charset="0"/>
              <a:buChar char="•"/>
            </a:pPr>
            <a:r>
              <a:rPr lang="en-US" sz="2400" dirty="0" smtClean="0">
                <a:latin typeface="Arial Unicode MS" pitchFamily="34" charset="-128"/>
                <a:ea typeface="Arial Unicode MS" pitchFamily="34" charset="-128"/>
                <a:cs typeface="Arial Unicode MS" pitchFamily="34" charset="-128"/>
              </a:rPr>
              <a:t>Many patients currently receiving medical treatment also requiring frequently hospitalized  are diagnosed with HF, QoL is part of great patient care.</a:t>
            </a:r>
          </a:p>
          <a:p>
            <a:pPr marL="342900" indent="-342900">
              <a:buAutoNum type="arabicPeriod"/>
            </a:pPr>
            <a:endParaRPr lang="en-US" sz="1600" dirty="0" smtClean="0"/>
          </a:p>
          <a:p>
            <a:r>
              <a:rPr lang="en-US" sz="1600" dirty="0" smtClean="0"/>
              <a:t> </a:t>
            </a:r>
            <a:endParaRPr lang="en-US" sz="1600" dirty="0"/>
          </a:p>
          <a:p>
            <a:pPr lvl="2">
              <a:buFont typeface="Arial" pitchFamily="34" charset="0"/>
              <a:buChar char="•"/>
            </a:pPr>
            <a:endParaRPr lang="en-US" sz="800" dirty="0" smtClean="0"/>
          </a:p>
          <a:p>
            <a:pPr>
              <a:buFont typeface="Arial" pitchFamily="34" charset="0"/>
              <a:buChar char="•"/>
            </a:pP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Framework</a:t>
            </a:r>
            <a:endParaRPr lang="en-US" dirty="0"/>
          </a:p>
        </p:txBody>
      </p:sp>
      <p:sp>
        <p:nvSpPr>
          <p:cNvPr id="3" name="Content Placeholder 2"/>
          <p:cNvSpPr>
            <a:spLocks noGrp="1"/>
          </p:cNvSpPr>
          <p:nvPr>
            <p:ph idx="1"/>
          </p:nvPr>
        </p:nvSpPr>
        <p:spPr/>
        <p:txBody>
          <a:bodyPr>
            <a:normAutofit/>
          </a:bodyPr>
          <a:lstStyle/>
          <a:p>
            <a:pPr>
              <a:buNone/>
            </a:pPr>
            <a:endParaRPr lang="en-US" sz="2400" dirty="0" smtClean="0">
              <a:latin typeface="Arial Unicode MS" pitchFamily="34" charset="-128"/>
              <a:ea typeface="Arial Unicode MS" pitchFamily="34" charset="-128"/>
              <a:cs typeface="Arial Unicode MS" pitchFamily="34" charset="-128"/>
            </a:endParaRPr>
          </a:p>
          <a:p>
            <a:r>
              <a:rPr lang="en-US" sz="2400" dirty="0" smtClean="0">
                <a:latin typeface="Arial Unicode MS" pitchFamily="34" charset="-128"/>
                <a:ea typeface="Arial Unicode MS" pitchFamily="34" charset="-128"/>
                <a:cs typeface="Arial Unicode MS" pitchFamily="34" charset="-128"/>
              </a:rPr>
              <a:t>C</a:t>
            </a:r>
            <a:r>
              <a:rPr lang="en-US" sz="2400" dirty="0" smtClean="0">
                <a:latin typeface="Arial Unicode MS" pitchFamily="34" charset="-128"/>
                <a:ea typeface="Arial Unicode MS" pitchFamily="34" charset="-128"/>
                <a:cs typeface="Arial Unicode MS" pitchFamily="34" charset="-128"/>
              </a:rPr>
              <a:t>onceptual framework appears to be used throughout the study.</a:t>
            </a:r>
            <a:endParaRPr lang="en-US" sz="2400" dirty="0" smtClean="0">
              <a:latin typeface="Arial Unicode MS" pitchFamily="34" charset="-128"/>
              <a:ea typeface="Arial Unicode MS" pitchFamily="34" charset="-128"/>
              <a:cs typeface="Arial Unicode MS" pitchFamily="34" charset="-128"/>
            </a:endParaRPr>
          </a:p>
          <a:p>
            <a:r>
              <a:rPr lang="en-US" sz="2400" dirty="0" smtClean="0">
                <a:latin typeface="Arial Unicode MS" pitchFamily="34" charset="-128"/>
                <a:ea typeface="Arial Unicode MS" pitchFamily="34" charset="-128"/>
                <a:cs typeface="Arial Unicode MS" pitchFamily="34" charset="-128"/>
              </a:rPr>
              <a:t>The study states its aim and the method of research, followed by findings and a discussion of the findings, and finally a </a:t>
            </a:r>
            <a:r>
              <a:rPr lang="en-US" sz="2400" dirty="0" smtClean="0">
                <a:latin typeface="Arial Unicode MS" pitchFamily="34" charset="-128"/>
                <a:ea typeface="Arial Unicode MS" pitchFamily="34" charset="-128"/>
                <a:cs typeface="Arial Unicode MS" pitchFamily="34" charset="-128"/>
              </a:rPr>
              <a:t>conclusion, this is consistent with conceptual framework, and therefore appropriate.</a:t>
            </a:r>
            <a:endParaRPr lang="en-US" sz="2400" dirty="0" smtClean="0">
              <a:latin typeface="Arial Unicode MS" pitchFamily="34" charset="-128"/>
              <a:ea typeface="Arial Unicode MS" pitchFamily="34" charset="-128"/>
              <a:cs typeface="Arial Unicode MS" pitchFamily="34" charset="-128"/>
            </a:endParaRPr>
          </a:p>
          <a:p>
            <a:r>
              <a:rPr lang="en-US" sz="2400" dirty="0" smtClean="0">
                <a:latin typeface="Arial Unicode MS" pitchFamily="34" charset="-128"/>
                <a:ea typeface="Arial Unicode MS" pitchFamily="34" charset="-128"/>
                <a:cs typeface="Arial Unicode MS" pitchFamily="34" charset="-128"/>
              </a:rPr>
              <a:t>Concepts and relationships are identifiable in this study.</a:t>
            </a:r>
            <a:endParaRPr lang="en-US" sz="2400" dirty="0" smtClean="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Literature</a:t>
            </a:r>
            <a:endParaRPr lang="en-US" dirty="0"/>
          </a:p>
        </p:txBody>
      </p:sp>
      <p:sp>
        <p:nvSpPr>
          <p:cNvPr id="3" name="Content Placeholder 2"/>
          <p:cNvSpPr>
            <a:spLocks noGrp="1"/>
          </p:cNvSpPr>
          <p:nvPr>
            <p:ph idx="1"/>
          </p:nvPr>
        </p:nvSpPr>
        <p:spPr/>
        <p:txBody>
          <a:bodyPr>
            <a:normAutofit/>
          </a:bodyPr>
          <a:lstStyle/>
          <a:p>
            <a:r>
              <a:rPr lang="en-US" sz="2400" dirty="0" smtClean="0">
                <a:latin typeface="Arial Unicode MS" pitchFamily="34" charset="-128"/>
                <a:ea typeface="Arial Unicode MS" pitchFamily="34" charset="-128"/>
                <a:cs typeface="Arial Unicode MS" pitchFamily="34" charset="-128"/>
              </a:rPr>
              <a:t>The review of the literature was not extensive, it addressed there were many other studies that focused on the life process of Heart </a:t>
            </a:r>
            <a:r>
              <a:rPr lang="en-US" sz="2400" dirty="0" smtClean="0">
                <a:latin typeface="Arial Unicode MS" pitchFamily="34" charset="-128"/>
                <a:ea typeface="Arial Unicode MS" pitchFamily="34" charset="-128"/>
                <a:cs typeface="Arial Unicode MS" pitchFamily="34" charset="-128"/>
              </a:rPr>
              <a:t>F</a:t>
            </a:r>
            <a:r>
              <a:rPr lang="en-US" sz="2400" dirty="0" smtClean="0">
                <a:latin typeface="Arial Unicode MS" pitchFamily="34" charset="-128"/>
                <a:ea typeface="Arial Unicode MS" pitchFamily="34" charset="-128"/>
                <a:cs typeface="Arial Unicode MS" pitchFamily="34" charset="-128"/>
              </a:rPr>
              <a:t>ailure (HF), noting that many did not address </a:t>
            </a:r>
            <a:r>
              <a:rPr lang="en-US" sz="2400" dirty="0" smtClean="0">
                <a:latin typeface="Arial Unicode MS" pitchFamily="34" charset="-128"/>
                <a:ea typeface="Arial Unicode MS" pitchFamily="34" charset="-128"/>
                <a:cs typeface="Arial Unicode MS" pitchFamily="34" charset="-128"/>
              </a:rPr>
              <a:t>Q</a:t>
            </a:r>
            <a:r>
              <a:rPr lang="en-US" sz="2400" dirty="0" smtClean="0">
                <a:latin typeface="Arial Unicode MS" pitchFamily="34" charset="-128"/>
                <a:ea typeface="Arial Unicode MS" pitchFamily="34" charset="-128"/>
                <a:cs typeface="Arial Unicode MS" pitchFamily="34" charset="-128"/>
              </a:rPr>
              <a:t>uality of Life (QoL) (Allen et lau.).</a:t>
            </a:r>
          </a:p>
          <a:p>
            <a:r>
              <a:rPr lang="en-US" sz="2400" dirty="0" smtClean="0">
                <a:latin typeface="Arial Unicode MS" pitchFamily="34" charset="-128"/>
                <a:ea typeface="Arial Unicode MS" pitchFamily="34" charset="-128"/>
                <a:cs typeface="Arial Unicode MS" pitchFamily="34" charset="-128"/>
              </a:rPr>
              <a:t>Current research was not specifically stated within the article, this was the basis of studying </a:t>
            </a:r>
            <a:r>
              <a:rPr lang="en-US" sz="2400" dirty="0" smtClean="0">
                <a:latin typeface="Arial Unicode MS" pitchFamily="34" charset="-128"/>
                <a:ea typeface="Arial Unicode MS" pitchFamily="34" charset="-128"/>
                <a:cs typeface="Arial Unicode MS" pitchFamily="34" charset="-128"/>
              </a:rPr>
              <a:t>Efficacy of Vasopressin Antagonism in HF Outcome Study with Tolvaptan (EVEREST</a:t>
            </a:r>
            <a:r>
              <a:rPr lang="en-US" sz="2400" dirty="0" smtClean="0">
                <a:latin typeface="Arial Unicode MS" pitchFamily="34" charset="-128"/>
                <a:ea typeface="Arial Unicode MS" pitchFamily="34" charset="-128"/>
                <a:cs typeface="Arial Unicode MS" pitchFamily="34" charset="-128"/>
              </a:rPr>
              <a:t>).</a:t>
            </a:r>
          </a:p>
          <a:p>
            <a:r>
              <a:rPr lang="en-US" sz="2400" dirty="0" smtClean="0">
                <a:latin typeface="Arial Unicode MS" pitchFamily="34" charset="-128"/>
                <a:ea typeface="Arial Unicode MS" pitchFamily="34" charset="-128"/>
                <a:cs typeface="Arial Unicode MS" pitchFamily="34" charset="-128"/>
              </a:rPr>
              <a:t>While gaps of knowledge are not necessarily noted, there is not substantial evidence of literature review in this study.</a:t>
            </a:r>
            <a:endParaRPr lang="en-US" sz="2400" dirty="0" smtClean="0">
              <a:latin typeface="Arial Unicode MS" pitchFamily="34" charset="-128"/>
              <a:ea typeface="Arial Unicode MS" pitchFamily="34" charset="-128"/>
              <a:cs typeface="Arial Unicode MS" pitchFamily="34" charset="-128"/>
            </a:endParaRPr>
          </a:p>
          <a:p>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Hypothesis</a:t>
            </a:r>
            <a:endParaRPr lang="en-US" dirty="0"/>
          </a:p>
        </p:txBody>
      </p:sp>
      <p:sp>
        <p:nvSpPr>
          <p:cNvPr id="5" name="Content Placeholder 4"/>
          <p:cNvSpPr>
            <a:spLocks noGrp="1"/>
          </p:cNvSpPr>
          <p:nvPr>
            <p:ph idx="1"/>
          </p:nvPr>
        </p:nvSpPr>
        <p:spPr/>
        <p:txBody>
          <a:bodyPr>
            <a:normAutofit/>
          </a:bodyPr>
          <a:lstStyle/>
          <a:p>
            <a:r>
              <a:rPr lang="en-US" sz="2400" dirty="0" smtClean="0">
                <a:latin typeface="Arial Unicode MS" pitchFamily="34" charset="-128"/>
                <a:ea typeface="Arial Unicode MS" pitchFamily="34" charset="-128"/>
                <a:cs typeface="Arial Unicode MS" pitchFamily="34" charset="-128"/>
              </a:rPr>
              <a:t>Research questions are vaguely included in the Introduction, circling around Quality of Life (QoL) in Heart </a:t>
            </a:r>
            <a:r>
              <a:rPr lang="en-US" sz="2400" dirty="0" smtClean="0">
                <a:latin typeface="Arial Unicode MS" pitchFamily="34" charset="-128"/>
                <a:ea typeface="Arial Unicode MS" pitchFamily="34" charset="-128"/>
                <a:cs typeface="Arial Unicode MS" pitchFamily="34" charset="-128"/>
              </a:rPr>
              <a:t>F</a:t>
            </a:r>
            <a:r>
              <a:rPr lang="en-US" sz="2400" dirty="0" smtClean="0">
                <a:latin typeface="Arial Unicode MS" pitchFamily="34" charset="-128"/>
                <a:ea typeface="Arial Unicode MS" pitchFamily="34" charset="-128"/>
                <a:cs typeface="Arial Unicode MS" pitchFamily="34" charset="-128"/>
              </a:rPr>
              <a:t>ailure (HF) patients (Allen et lau, 2011).</a:t>
            </a:r>
            <a:endParaRPr lang="en-US" sz="2400" dirty="0" smtClean="0">
              <a:latin typeface="Arial Unicode MS" pitchFamily="34" charset="-128"/>
              <a:ea typeface="Arial Unicode MS" pitchFamily="34" charset="-128"/>
              <a:cs typeface="Arial Unicode MS" pitchFamily="34" charset="-128"/>
            </a:endParaRPr>
          </a:p>
          <a:p>
            <a:r>
              <a:rPr lang="en-US" sz="2400" dirty="0" smtClean="0">
                <a:latin typeface="Arial Unicode MS" pitchFamily="34" charset="-128"/>
                <a:ea typeface="Arial Unicode MS" pitchFamily="34" charset="-128"/>
                <a:cs typeface="Arial Unicode MS" pitchFamily="34" charset="-128"/>
              </a:rPr>
              <a:t>The question is researchable using the Kansas City Cardiomyopathy Questionnaire (KCCQ) analyzing variable affecting QoL in HF patients (Allen et lau, 2011).</a:t>
            </a:r>
            <a:endParaRPr lang="en-US" sz="2400" dirty="0" smtClean="0">
              <a:latin typeface="Arial Unicode MS" pitchFamily="34" charset="-128"/>
              <a:ea typeface="Arial Unicode MS" pitchFamily="34" charset="-128"/>
              <a:cs typeface="Arial Unicode MS" pitchFamily="34" charset="-128"/>
            </a:endParaRPr>
          </a:p>
          <a:p>
            <a:r>
              <a:rPr lang="en-US" sz="2400" dirty="0" smtClean="0">
                <a:latin typeface="Arial Unicode MS" pitchFamily="34" charset="-128"/>
                <a:ea typeface="Arial Unicode MS" pitchFamily="34" charset="-128"/>
                <a:cs typeface="Arial Unicode MS" pitchFamily="34" charset="-128"/>
              </a:rPr>
              <a:t>A strong relationship is formed between the question presented and research </a:t>
            </a:r>
            <a:r>
              <a:rPr lang="en-US" sz="2400" dirty="0" smtClean="0">
                <a:latin typeface="Arial Unicode MS" pitchFamily="34" charset="-128"/>
                <a:ea typeface="Arial Unicode MS" pitchFamily="34" charset="-128"/>
                <a:cs typeface="Arial Unicode MS" pitchFamily="34" charset="-128"/>
              </a:rPr>
              <a:t>data.</a:t>
            </a:r>
            <a:r>
              <a:rPr lang="en-US" sz="2400" dirty="0" smtClean="0">
                <a:latin typeface="Arial Unicode MS" pitchFamily="34" charset="-128"/>
                <a:ea typeface="Arial Unicode MS" pitchFamily="34" charset="-128"/>
                <a:cs typeface="Arial Unicode MS" pitchFamily="34" charset="-128"/>
              </a:rPr>
              <a:t> </a:t>
            </a:r>
            <a:endParaRPr lang="en-US" sz="24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a:t>
            </a:r>
            <a:endParaRPr lang="en-US" dirty="0"/>
          </a:p>
        </p:txBody>
      </p:sp>
      <p:sp>
        <p:nvSpPr>
          <p:cNvPr id="3" name="Content Placeholder 2"/>
          <p:cNvSpPr>
            <a:spLocks noGrp="1"/>
          </p:cNvSpPr>
          <p:nvPr>
            <p:ph idx="1"/>
          </p:nvPr>
        </p:nvSpPr>
        <p:spPr/>
        <p:txBody>
          <a:bodyPr>
            <a:normAutofit/>
          </a:bodyPr>
          <a:lstStyle/>
          <a:p>
            <a:r>
              <a:rPr lang="en-US" sz="2400" dirty="0" smtClean="0">
                <a:latin typeface="Arial Unicode MS" pitchFamily="34" charset="-128"/>
                <a:ea typeface="Arial Unicode MS" pitchFamily="34" charset="-128"/>
                <a:cs typeface="Arial Unicode MS" pitchFamily="34" charset="-128"/>
              </a:rPr>
              <a:t>Dependant variable were stated within the study consisting of independent data including physical limitation, symptoms, social limitations, and quality of life (Allen et lau, 2011).</a:t>
            </a:r>
            <a:endParaRPr lang="en-US" sz="2400" dirty="0" smtClean="0">
              <a:latin typeface="Arial Unicode MS" pitchFamily="34" charset="-128"/>
              <a:ea typeface="Arial Unicode MS" pitchFamily="34" charset="-128"/>
              <a:cs typeface="Arial Unicode MS" pitchFamily="34" charset="-128"/>
            </a:endParaRPr>
          </a:p>
          <a:p>
            <a:r>
              <a:rPr lang="en-US" sz="2400" dirty="0" smtClean="0">
                <a:latin typeface="Arial Unicode MS" pitchFamily="34" charset="-128"/>
                <a:ea typeface="Arial Unicode MS" pitchFamily="34" charset="-128"/>
                <a:cs typeface="Arial Unicode MS" pitchFamily="34" charset="-128"/>
              </a:rPr>
              <a:t>Operation definitions were used throughout the study including specific criteria with numerical values.</a:t>
            </a:r>
            <a:endParaRPr lang="en-US" sz="2400" dirty="0" smtClean="0">
              <a:latin typeface="Arial Unicode MS" pitchFamily="34" charset="-128"/>
              <a:ea typeface="Arial Unicode MS" pitchFamily="34" charset="-128"/>
              <a:cs typeface="Arial Unicode MS" pitchFamily="34" charset="-128"/>
            </a:endParaRPr>
          </a:p>
          <a:p>
            <a:r>
              <a:rPr lang="en-US" sz="2400" dirty="0" smtClean="0">
                <a:latin typeface="Arial Unicode MS" pitchFamily="34" charset="-128"/>
                <a:ea typeface="Arial Unicode MS" pitchFamily="34" charset="-128"/>
                <a:cs typeface="Arial Unicode MS" pitchFamily="34" charset="-128"/>
              </a:rPr>
              <a:t>A controlled variable was given when administering tolvaptan vs. placebo for heart failure (HF) patients (Allen et lau, 2011).</a:t>
            </a:r>
            <a:endParaRPr lang="en-US" sz="2400" dirty="0" smtClean="0">
              <a:latin typeface="Arial Unicode MS" pitchFamily="34" charset="-128"/>
              <a:ea typeface="Arial Unicode MS" pitchFamily="34" charset="-128"/>
              <a:cs typeface="Arial Unicode MS" pitchFamily="34" charset="-128"/>
            </a:endParaRP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and Sample</a:t>
            </a:r>
            <a:endParaRPr lang="en-US" dirty="0"/>
          </a:p>
        </p:txBody>
      </p:sp>
      <p:sp>
        <p:nvSpPr>
          <p:cNvPr id="3" name="Content Placeholder 2"/>
          <p:cNvSpPr>
            <a:spLocks noGrp="1"/>
          </p:cNvSpPr>
          <p:nvPr>
            <p:ph idx="1"/>
          </p:nvPr>
        </p:nvSpPr>
        <p:spPr/>
        <p:txBody>
          <a:bodyPr>
            <a:normAutofit/>
          </a:bodyPr>
          <a:lstStyle/>
          <a:p>
            <a:r>
              <a:rPr lang="en-US" sz="2400" dirty="0" smtClean="0">
                <a:latin typeface="Arial Unicode MS" pitchFamily="34" charset="-128"/>
                <a:ea typeface="Arial Unicode MS" pitchFamily="34" charset="-128"/>
                <a:cs typeface="Arial Unicode MS" pitchFamily="34" charset="-128"/>
              </a:rPr>
              <a:t>This research shows evidence of a correlation design within a descriptive design based on data collection and </a:t>
            </a:r>
            <a:r>
              <a:rPr lang="en-US" sz="2400" dirty="0" smtClean="0">
                <a:latin typeface="Arial Unicode MS" pitchFamily="34" charset="-128"/>
                <a:ea typeface="Arial Unicode MS" pitchFamily="34" charset="-128"/>
                <a:cs typeface="Arial Unicode MS" pitchFamily="34" charset="-128"/>
              </a:rPr>
              <a:t>results, this is appropriate for the study.</a:t>
            </a:r>
            <a:endParaRPr lang="en-US" sz="2400" dirty="0" smtClean="0">
              <a:latin typeface="Arial Unicode MS" pitchFamily="34" charset="-128"/>
              <a:ea typeface="Arial Unicode MS" pitchFamily="34" charset="-128"/>
              <a:cs typeface="Arial Unicode MS" pitchFamily="34" charset="-128"/>
            </a:endParaRPr>
          </a:p>
          <a:p>
            <a:r>
              <a:rPr lang="en-US" sz="2400" dirty="0" smtClean="0">
                <a:latin typeface="Arial Unicode MS" pitchFamily="34" charset="-128"/>
                <a:ea typeface="Arial Unicode MS" pitchFamily="34" charset="-128"/>
                <a:cs typeface="Arial Unicode MS" pitchFamily="34" charset="-128"/>
              </a:rPr>
              <a:t>Internal validity </a:t>
            </a:r>
            <a:r>
              <a:rPr lang="en-US" sz="2400" dirty="0" smtClean="0">
                <a:latin typeface="Arial Unicode MS" pitchFamily="34" charset="-128"/>
                <a:ea typeface="Arial Unicode MS" pitchFamily="34" charset="-128"/>
                <a:cs typeface="Arial Unicode MS" pitchFamily="34" charset="-128"/>
              </a:rPr>
              <a:t>were </a:t>
            </a:r>
            <a:r>
              <a:rPr lang="en-US" sz="2400" dirty="0" smtClean="0">
                <a:latin typeface="Arial Unicode MS" pitchFamily="34" charset="-128"/>
                <a:ea typeface="Arial Unicode MS" pitchFamily="34" charset="-128"/>
                <a:cs typeface="Arial Unicode MS" pitchFamily="34" charset="-128"/>
              </a:rPr>
              <a:t>described adequately and used appropriately in this research </a:t>
            </a:r>
            <a:r>
              <a:rPr lang="en-US" sz="2400" dirty="0" smtClean="0">
                <a:latin typeface="Arial Unicode MS" pitchFamily="34" charset="-128"/>
                <a:ea typeface="Arial Unicode MS" pitchFamily="34" charset="-128"/>
                <a:cs typeface="Arial Unicode MS" pitchFamily="34" charset="-128"/>
              </a:rPr>
              <a:t>study.</a:t>
            </a:r>
          </a:p>
          <a:p>
            <a:r>
              <a:rPr lang="en-US" sz="2400" dirty="0" smtClean="0">
                <a:latin typeface="Arial Unicode MS" pitchFamily="34" charset="-128"/>
                <a:ea typeface="Arial Unicode MS" pitchFamily="34" charset="-128"/>
                <a:cs typeface="Arial Unicode MS" pitchFamily="34" charset="-128"/>
              </a:rPr>
              <a:t>A</a:t>
            </a:r>
            <a:r>
              <a:rPr lang="en-US" sz="2400" dirty="0" smtClean="0">
                <a:latin typeface="Arial Unicode MS" pitchFamily="34" charset="-128"/>
                <a:ea typeface="Arial Unicode MS" pitchFamily="34" charset="-128"/>
                <a:cs typeface="Arial Unicode MS" pitchFamily="34" charset="-128"/>
              </a:rPr>
              <a:t> </a:t>
            </a:r>
            <a:r>
              <a:rPr lang="en-US" sz="2400" dirty="0" smtClean="0">
                <a:latin typeface="Arial Unicode MS" pitchFamily="34" charset="-128"/>
                <a:ea typeface="Arial Unicode MS" pitchFamily="34" charset="-128"/>
                <a:cs typeface="Arial Unicode MS" pitchFamily="34" charset="-128"/>
              </a:rPr>
              <a:t>sample size </a:t>
            </a:r>
            <a:r>
              <a:rPr lang="en-US" sz="2400" dirty="0" smtClean="0">
                <a:latin typeface="Arial Unicode MS" pitchFamily="34" charset="-128"/>
                <a:ea typeface="Arial Unicode MS" pitchFamily="34" charset="-128"/>
                <a:cs typeface="Arial Unicode MS" pitchFamily="34" charset="-128"/>
              </a:rPr>
              <a:t>of 4133 persons is </a:t>
            </a:r>
            <a:r>
              <a:rPr lang="en-US" sz="2400" dirty="0" smtClean="0">
                <a:latin typeface="Arial Unicode MS" pitchFamily="34" charset="-128"/>
                <a:ea typeface="Arial Unicode MS" pitchFamily="34" charset="-128"/>
                <a:cs typeface="Arial Unicode MS" pitchFamily="34" charset="-128"/>
              </a:rPr>
              <a:t>adequate for a quantitative </a:t>
            </a:r>
            <a:r>
              <a:rPr lang="en-US" sz="2400" dirty="0" smtClean="0">
                <a:latin typeface="Arial Unicode MS" pitchFamily="34" charset="-128"/>
                <a:ea typeface="Arial Unicode MS" pitchFamily="34" charset="-128"/>
                <a:cs typeface="Arial Unicode MS" pitchFamily="34" charset="-128"/>
              </a:rPr>
              <a:t>study, representing an general world population (Allen et lau, 2011).</a:t>
            </a:r>
          </a:p>
          <a:p>
            <a:r>
              <a:rPr lang="en-US" sz="2400" dirty="0" smtClean="0">
                <a:latin typeface="Arial Unicode MS" pitchFamily="34" charset="-128"/>
                <a:ea typeface="Arial Unicode MS" pitchFamily="34" charset="-128"/>
                <a:cs typeface="Arial Unicode MS" pitchFamily="34" charset="-128"/>
              </a:rPr>
              <a:t>Participants were protected via appropriate board approvals and informed consents (Allen et lau, 2011).</a:t>
            </a:r>
          </a:p>
          <a:p>
            <a:endParaRPr lang="en-US" dirty="0" smtClean="0"/>
          </a:p>
          <a:p>
            <a:endParaRPr lang="en-US" dirty="0" smtClean="0"/>
          </a:p>
          <a:p>
            <a:endParaRPr lang="en-US" dirty="0" smtClean="0"/>
          </a:p>
          <a:p>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 Methods</a:t>
            </a:r>
            <a:endParaRPr lang="en-US" dirty="0"/>
          </a:p>
        </p:txBody>
      </p:sp>
      <p:sp>
        <p:nvSpPr>
          <p:cNvPr id="3" name="Content Placeholder 2"/>
          <p:cNvSpPr>
            <a:spLocks noGrp="1"/>
          </p:cNvSpPr>
          <p:nvPr>
            <p:ph idx="1"/>
          </p:nvPr>
        </p:nvSpPr>
        <p:spPr/>
        <p:txBody>
          <a:bodyPr>
            <a:normAutofit/>
          </a:bodyPr>
          <a:lstStyle/>
          <a:p>
            <a:r>
              <a:rPr lang="en-US" sz="2400" dirty="0" smtClean="0">
                <a:latin typeface="Arial Unicode MS" pitchFamily="34" charset="-128"/>
                <a:ea typeface="Arial Unicode MS" pitchFamily="34" charset="-128"/>
                <a:cs typeface="Arial Unicode MS" pitchFamily="34" charset="-128"/>
              </a:rPr>
              <a:t>Kansas City Cardiomyopathy Questionnaire (KCCQ) was used and is appropriate for the research design.</a:t>
            </a:r>
          </a:p>
          <a:p>
            <a:r>
              <a:rPr lang="en-US" sz="2400" dirty="0" smtClean="0">
                <a:latin typeface="Arial Unicode MS" pitchFamily="34" charset="-128"/>
                <a:ea typeface="Arial Unicode MS" pitchFamily="34" charset="-128"/>
                <a:cs typeface="Arial Unicode MS" pitchFamily="34" charset="-128"/>
              </a:rPr>
              <a:t>KCCQ was not described in great detail; therefore, study could not be duplicated.</a:t>
            </a:r>
          </a:p>
          <a:p>
            <a:r>
              <a:rPr lang="en-US" sz="2400" dirty="0" smtClean="0">
                <a:latin typeface="Arial Unicode MS" pitchFamily="34" charset="-128"/>
                <a:ea typeface="Arial Unicode MS" pitchFamily="34" charset="-128"/>
                <a:cs typeface="Arial Unicode MS" pitchFamily="34" charset="-128"/>
              </a:rPr>
              <a:t>External validity of KCCQ is mentioned, but cannot be concluded. For that reason, consistency and accuracy cannot be determined.</a:t>
            </a:r>
            <a:endParaRPr lang="en-US" sz="2400" dirty="0">
              <a:latin typeface="Arial Unicode MS" pitchFamily="34" charset="-128"/>
              <a:ea typeface="Arial Unicode MS" pitchFamily="34" charset="-128"/>
              <a:cs typeface="Arial Unicode MS" pitchFamily="34" charset="-128"/>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382</TotalTime>
  <Words>2968</Words>
  <Application>Microsoft Office PowerPoint</Application>
  <PresentationFormat>On-screen Show (4:3)</PresentationFormat>
  <Paragraphs>91</Paragraphs>
  <Slides>13</Slides>
  <Notes>11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Foundry</vt:lpstr>
      <vt:lpstr>Identifying Patients Hospitalized With Heart Failure at Risk for Unfavorable Future Quality of Life</vt:lpstr>
      <vt:lpstr>Beginning Summary</vt:lpstr>
      <vt:lpstr>Purpose</vt:lpstr>
      <vt:lpstr>Framework</vt:lpstr>
      <vt:lpstr>Review of Literature</vt:lpstr>
      <vt:lpstr>Hypothesis</vt:lpstr>
      <vt:lpstr>Variables</vt:lpstr>
      <vt:lpstr>Design and Sample</vt:lpstr>
      <vt:lpstr>Data Collection Methods</vt:lpstr>
      <vt:lpstr>Data analysis</vt:lpstr>
      <vt:lpstr>Results, Conclusions, and Discussion of Findings</vt:lpstr>
      <vt:lpstr>Final Summary</vt:lpstr>
      <vt:lpstr>Refernces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Hypothesis</dc:title>
  <dc:creator>Stephanie</dc:creator>
  <cp:lastModifiedBy>Sammi Jo Stefanski</cp:lastModifiedBy>
  <cp:revision>34</cp:revision>
  <dcterms:created xsi:type="dcterms:W3CDTF">2012-07-09T21:39:41Z</dcterms:created>
  <dcterms:modified xsi:type="dcterms:W3CDTF">2012-07-11T01:12:02Z</dcterms:modified>
</cp:coreProperties>
</file>