
<file path=[Content_Types].xml><?xml version="1.0" encoding="utf-8"?>
<Types xmlns="http://schemas.openxmlformats.org/package/2006/content-types">
  <Default Extension="docx" ContentType="application/vnd.openxmlformats-officedocument.wordprocessingml.document"/>
  <Default Extension="xml" ContentType="application/xml"/>
  <Default Extension="jpeg" ContentType="image/jpeg"/>
  <Default Extension="vml" ContentType="application/vnd.openxmlformats-officedocument.vmlDrawing"/>
  <Default Extension="png" ContentType="image/pn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7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596" autoAdjust="0"/>
  </p:normalViewPr>
  <p:slideViewPr>
    <p:cSldViewPr snapToGrid="0" snapToObjects="1">
      <p:cViewPr varScale="1">
        <p:scale>
          <a:sx n="55" d="100"/>
          <a:sy n="55" d="100"/>
        </p:scale>
        <p:origin x="-14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heme" Target="theme/theme1.xml"/><Relationship Id="rId4" Type="http://schemas.openxmlformats.org/officeDocument/2006/relationships/slide" Target="slides/slide3.xml"/><Relationship Id="rId21"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notesMaster" Target="notesMasters/notesMaster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printerSettings" Target="printerSettings/printerSettings1.bin"/><Relationship Id="rId19"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D566D2-9F26-DC4D-8FFB-D38EE5B37048}" type="datetimeFigureOut">
              <a:rPr lang="en-US" smtClean="0"/>
              <a:t>4/21/12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1CADBF-042B-AC41-9C8A-14CA0255C744}" type="slidenum">
              <a:rPr lang="en-US" smtClean="0"/>
              <a:t>‹#›</a:t>
            </a:fld>
            <a:endParaRPr lang="en-US"/>
          </a:p>
        </p:txBody>
      </p:sp>
    </p:spTree>
    <p:extLst>
      <p:ext uri="{BB962C8B-B14F-4D97-AF65-F5344CB8AC3E}">
        <p14:creationId xmlns:p14="http://schemas.microsoft.com/office/powerpoint/2010/main" val="36517041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components</a:t>
            </a:r>
            <a:r>
              <a:rPr lang="en-US" baseline="0" dirty="0" smtClean="0"/>
              <a:t> that contribute to a well-written research article. Doing a thorough research analysis of an article can help further explore these different components and their make-up. The research article by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 will be</a:t>
            </a:r>
            <a:r>
              <a:rPr lang="en-US" dirty="0" smtClean="0">
                <a:effectLst/>
              </a:rPr>
              <a:t> broken</a:t>
            </a:r>
            <a:r>
              <a:rPr lang="en-US" baseline="0" dirty="0" smtClean="0">
                <a:effectLst/>
              </a:rPr>
              <a:t> down and examined according to the criteria outlined by Burns and Grove (2009).</a:t>
            </a:r>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1</a:t>
            </a:fld>
            <a:endParaRPr lang="en-US"/>
          </a:p>
        </p:txBody>
      </p:sp>
    </p:spTree>
    <p:extLst>
      <p:ext uri="{BB962C8B-B14F-4D97-AF65-F5344CB8AC3E}">
        <p14:creationId xmlns:p14="http://schemas.microsoft.com/office/powerpoint/2010/main" val="2049790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data collection approach for this study was done primarily through self report by the participants themselves. If the patient’s self report indicated that they remained smoke free, a follow up was done at 2 years. The tools and instruments were only briefly mentioned. The study states that the self reports and questionnaires were used to gather the data for this study. If the participants remained smoke free at 2 years, a follow up was conducted.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Reliability and validity were addressed as limitations in this particular study. The fact that the data relied heavily on the participant’s self- report makes the validity of the data questionable.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10</a:t>
            </a:fld>
            <a:endParaRPr lang="en-US"/>
          </a:p>
        </p:txBody>
      </p:sp>
    </p:spTree>
    <p:extLst>
      <p:ext uri="{BB962C8B-B14F-4D97-AF65-F5344CB8AC3E}">
        <p14:creationId xmlns:p14="http://schemas.microsoft.com/office/powerpoint/2010/main" val="1473116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analysis procedures are appropriate for the level of measurement. The study uses a flow sheet to depict how the participants were divided into two groups. The study then summarizes the data into two tables. The tables use descriptive statistics to describe their findings. Means and standard deviations were used as well as t-tests. The data analysis procedures answer the research question at hand. The results of this study suggest that smoking cessation therapy may be effective at increasing abstinence rates even after a 2 year time period.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results of this study are clearly presented within the two tables. At the end of the research article, the results are then summarized in a narrative format.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11</a:t>
            </a:fld>
            <a:endParaRPr lang="en-US"/>
          </a:p>
        </p:txBody>
      </p:sp>
    </p:spTree>
    <p:extLst>
      <p:ext uri="{BB962C8B-B14F-4D97-AF65-F5344CB8AC3E}">
        <p14:creationId xmlns:p14="http://schemas.microsoft.com/office/powerpoint/2010/main" val="28875267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At 6 months of reimbursement,</a:t>
            </a:r>
            <a:r>
              <a:rPr lang="en-US" baseline="0" dirty="0" smtClean="0"/>
              <a:t> the study found that 18 control group participants and 35 intervention group participants reported smoking cessation. At 2 years, 10 control group participants and 27 intervention group participants reported smoking cessation. Overall, the percentage of participants that actually refrained from smoking was low, ranging in 2-5% of the entire sample. When using SCT, the overall numbers increased for both the control and intervention group, ranging in the 15-22%. Limitations were found in the study as well. Even though there was no reward or punishment associated with refraining from tobacco, the researchers were unable to prove that the participants were telling the truth during the self-report portion of the follow-up. There are biochemical means to determining whether or not the patients are telling the truth, but not all 1,320 participants were tested with this </a:t>
            </a:r>
            <a:r>
              <a:rPr lang="en-US" baseline="0" dirty="0" smtClean="0"/>
              <a:t>due to cost, patient consent, and ethical considerations. The results are generalized to the population of people that use tobacco. There are no implications for nursing practice because this study, although effects nursing, does not directly require nursing intervention. Recommendations for further studies were also not included in the study.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12</a:t>
            </a:fld>
            <a:endParaRPr lang="en-US"/>
          </a:p>
        </p:txBody>
      </p:sp>
    </p:spTree>
    <p:extLst>
      <p:ext uri="{BB962C8B-B14F-4D97-AF65-F5344CB8AC3E}">
        <p14:creationId xmlns:p14="http://schemas.microsoft.com/office/powerpoint/2010/main" val="565979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Overall,</a:t>
            </a:r>
            <a:r>
              <a:rPr lang="en-US" baseline="0" dirty="0" smtClean="0"/>
              <a:t> this study was well-designed and organized. The researchers were fairly thorough with each part of a quantitative analysis study. The research problem and question were clearly stated, and were answered later in the article. Their hypothesis that SCT reimbursement would have a positive impact on long-term smoking cessation was accurate. The sample size was large and diverse, they used several credible methods of data gathering, and the data was analyzed in a thorough and organized way. Limitations were clearly stated within the article and were both sensible and reasonable. The results were nicely stated at the end and displayed tables to organize data and results. Clinical implications and recommendations for further research were the only aspects of a proper quantitative research analysis that were not addressed. It can be tentatively concluded that patients who are receiving reimbursement for their smoking cessation efforts have a higher probability of prolonged smoking cessation than those who are not receiving reimbursement.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13</a:t>
            </a:fld>
            <a:endParaRPr lang="en-US"/>
          </a:p>
        </p:txBody>
      </p:sp>
    </p:spTree>
    <p:extLst>
      <p:ext uri="{BB962C8B-B14F-4D97-AF65-F5344CB8AC3E}">
        <p14:creationId xmlns:p14="http://schemas.microsoft.com/office/powerpoint/2010/main" val="3680909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purpose of this </a:t>
            </a:r>
            <a:r>
              <a:rPr lang="en-US" dirty="0" smtClean="0"/>
              <a:t>experimental</a:t>
            </a:r>
            <a:r>
              <a:rPr lang="en-US" baseline="0" dirty="0" smtClean="0"/>
              <a:t> </a:t>
            </a:r>
            <a:r>
              <a:rPr lang="en-US" dirty="0" smtClean="0"/>
              <a:t>study </a:t>
            </a:r>
            <a:r>
              <a:rPr lang="en-US" dirty="0" smtClean="0"/>
              <a:t>is to determine whether reimbursement for smoking cessation treatment (SCT) plays</a:t>
            </a:r>
            <a:r>
              <a:rPr lang="en-US" baseline="0" dirty="0" smtClean="0"/>
              <a:t> a part in whether or not people are able to quit smoking for extended periods of time. </a:t>
            </a:r>
            <a:r>
              <a:rPr lang="en-US" baseline="0" dirty="0" smtClean="0"/>
              <a:t>The conceptual framework was probability of occurrence, current research was included, and the research question was created and addressed later on in the study. The </a:t>
            </a:r>
            <a:r>
              <a:rPr lang="en-US" baseline="0" dirty="0" smtClean="0"/>
              <a:t>sample size of 1,320 participants were split into two separate groups, control and intervention. The control group received no reimbursement for their smoking cessation efforts, while the intervention group did receive reimbursement. The researchers planned for follow-up questionnaires and interviews at 6 months and 2 years to determine the progress of smoking cessation. At both intervals, the researchers concluded that those receiving reimbursement for their SCT </a:t>
            </a:r>
            <a:r>
              <a:rPr lang="en-US" baseline="0" dirty="0" smtClean="0"/>
              <a:t>were about two to </a:t>
            </a:r>
            <a:r>
              <a:rPr lang="en-US" baseline="0" dirty="0" smtClean="0"/>
              <a:t>three times more likely to remain smoke-free at the given intervals. </a:t>
            </a:r>
            <a:r>
              <a:rPr lang="en-US" sz="1200" kern="1200" baseline="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2006)</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2</a:t>
            </a:fld>
            <a:endParaRPr lang="en-US"/>
          </a:p>
        </p:txBody>
      </p:sp>
    </p:spTree>
    <p:extLst>
      <p:ext uri="{BB962C8B-B14F-4D97-AF65-F5344CB8AC3E}">
        <p14:creationId xmlns:p14="http://schemas.microsoft.com/office/powerpoint/2010/main" val="381310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purpose of this study is not clearly stated, but it is easily inferred from the introduction. The problem of this study is researched by doing an experimental study with two groups involved. The topic</a:t>
            </a:r>
            <a:r>
              <a:rPr lang="en-US" sz="1200" kern="1200" baseline="0" dirty="0" smtClean="0">
                <a:solidFill>
                  <a:schemeClr val="tx1"/>
                </a:solidFill>
                <a:effectLst/>
                <a:latin typeface="+mn-lt"/>
                <a:ea typeface="+mn-ea"/>
                <a:cs typeface="+mn-cs"/>
              </a:rPr>
              <a:t> is whether or not reimbursement plays a factor in prolonged tobacco abstinence.</a:t>
            </a:r>
            <a:r>
              <a:rPr lang="en-US" sz="1200" kern="1200" dirty="0" smtClean="0">
                <a:solidFill>
                  <a:schemeClr val="tx1"/>
                </a:solidFill>
                <a:effectLst/>
                <a:latin typeface="+mn-lt"/>
                <a:ea typeface="+mn-ea"/>
                <a:cs typeface="+mn-cs"/>
              </a:rPr>
              <a:t> One of the groups is reimbursed for their smoking cessation efforts,</a:t>
            </a:r>
            <a:r>
              <a:rPr lang="en-US" sz="1200" kern="1200" baseline="0" dirty="0" smtClean="0">
                <a:solidFill>
                  <a:schemeClr val="tx1"/>
                </a:solidFill>
                <a:effectLst/>
                <a:latin typeface="+mn-lt"/>
                <a:ea typeface="+mn-ea"/>
                <a:cs typeface="+mn-cs"/>
              </a:rPr>
              <a:t> while</a:t>
            </a:r>
            <a:r>
              <a:rPr lang="en-US" sz="1200" kern="1200" dirty="0" smtClean="0">
                <a:solidFill>
                  <a:schemeClr val="tx1"/>
                </a:solidFill>
                <a:effectLst/>
                <a:latin typeface="+mn-lt"/>
                <a:ea typeface="+mn-ea"/>
                <a:cs typeface="+mn-cs"/>
              </a:rPr>
              <a:t> a second group is not reimbursed. This is relative to nursing because smoking can cause so many health problems. If there is a way to get more people to quit, then this means there may be less patients with smoking-related health concerns for providers</a:t>
            </a:r>
            <a:r>
              <a:rPr lang="en-US" sz="1200" kern="1200" baseline="0" dirty="0" smtClean="0">
                <a:solidFill>
                  <a:schemeClr val="tx1"/>
                </a:solidFill>
                <a:effectLst/>
                <a:latin typeface="+mn-lt"/>
                <a:ea typeface="+mn-ea"/>
                <a:cs typeface="+mn-cs"/>
              </a:rPr>
              <a:t> to address.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2006)</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3</a:t>
            </a:fld>
            <a:endParaRPr lang="en-US"/>
          </a:p>
        </p:txBody>
      </p:sp>
    </p:spTree>
    <p:extLst>
      <p:ext uri="{BB962C8B-B14F-4D97-AF65-F5344CB8AC3E}">
        <p14:creationId xmlns:p14="http://schemas.microsoft.com/office/powerpoint/2010/main" val="3582056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review of literature is appropriate and thorough. It</a:t>
            </a:r>
            <a:r>
              <a:rPr lang="en-US" sz="1200" kern="1200" baseline="0" dirty="0" smtClean="0">
                <a:solidFill>
                  <a:schemeClr val="tx1"/>
                </a:solidFill>
                <a:effectLst/>
                <a:latin typeface="+mn-lt"/>
                <a:ea typeface="+mn-ea"/>
                <a:cs typeface="+mn-cs"/>
              </a:rPr>
              <a:t> not only includes current research, but i</a:t>
            </a:r>
            <a:r>
              <a:rPr lang="en-US" sz="1200" kern="1200" dirty="0" smtClean="0">
                <a:solidFill>
                  <a:schemeClr val="tx1"/>
                </a:solidFill>
                <a:effectLst/>
                <a:latin typeface="+mn-lt"/>
                <a:ea typeface="+mn-ea"/>
                <a:cs typeface="+mn-cs"/>
              </a:rPr>
              <a:t>t acknowledges the</a:t>
            </a:r>
            <a:r>
              <a:rPr lang="en-US" sz="1200" kern="1200" baseline="0" dirty="0" smtClean="0">
                <a:solidFill>
                  <a:schemeClr val="tx1"/>
                </a:solidFill>
                <a:effectLst/>
                <a:latin typeface="+mn-lt"/>
                <a:ea typeface="+mn-ea"/>
                <a:cs typeface="+mn-cs"/>
              </a:rPr>
              <a:t> mistakes that past studies have made on this topic</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a previous study, no effect was found on reimbursement. This is likely because in this study, only 30 percent</a:t>
            </a:r>
            <a:r>
              <a:rPr lang="en-US" sz="1200" kern="1200" baseline="0" dirty="0" smtClean="0">
                <a:solidFill>
                  <a:schemeClr val="tx1"/>
                </a:solidFill>
                <a:effectLst/>
                <a:latin typeface="+mn-lt"/>
                <a:ea typeface="+mn-ea"/>
                <a:cs typeface="+mn-cs"/>
              </a:rPr>
              <a:t> of the participants were informed that they would be reimbursed. </a:t>
            </a:r>
            <a:r>
              <a:rPr lang="en-US" sz="1200" kern="1200" dirty="0" smtClean="0">
                <a:solidFill>
                  <a:schemeClr val="tx1"/>
                </a:solidFill>
                <a:effectLst/>
                <a:latin typeface="+mn-lt"/>
                <a:ea typeface="+mn-ea"/>
                <a:cs typeface="+mn-cs"/>
              </a:rPr>
              <a:t>This shows that it</a:t>
            </a:r>
            <a:r>
              <a:rPr lang="en-US" sz="1200" kern="1200" baseline="0" dirty="0" smtClean="0">
                <a:solidFill>
                  <a:schemeClr val="tx1"/>
                </a:solidFill>
                <a:effectLst/>
                <a:latin typeface="+mn-lt"/>
                <a:ea typeface="+mn-ea"/>
                <a:cs typeface="+mn-cs"/>
              </a:rPr>
              <a:t> is necessary for all participants to be fully aware of all aspects of the study beforehand.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4</a:t>
            </a:fld>
            <a:endParaRPr lang="en-US"/>
          </a:p>
        </p:txBody>
      </p:sp>
    </p:spTree>
    <p:extLst>
      <p:ext uri="{BB962C8B-B14F-4D97-AF65-F5344CB8AC3E}">
        <p14:creationId xmlns:p14="http://schemas.microsoft.com/office/powerpoint/2010/main" val="716199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framework for this study was a conceptual framework.  The concept this study was based on was the probability of occurrence (i.e.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if A, then probably B).</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If the smoking cessation treatment is paid for, then the subject will probably be more likely to have a prolonged abstinence from smoking. This framework fits the purpose of this study</a:t>
            </a:r>
            <a:r>
              <a:rPr lang="en-US" sz="1200" kern="1200" baseline="0" dirty="0" smtClean="0">
                <a:solidFill>
                  <a:schemeClr val="tx1"/>
                </a:solidFill>
                <a:effectLst/>
                <a:latin typeface="+mn-lt"/>
                <a:ea typeface="+mn-ea"/>
                <a:cs typeface="+mn-cs"/>
              </a:rPr>
              <a:t> because</a:t>
            </a:r>
            <a:r>
              <a:rPr lang="en-US" sz="1200" kern="1200" dirty="0" smtClean="0">
                <a:solidFill>
                  <a:schemeClr val="tx1"/>
                </a:solidFill>
                <a:effectLst/>
                <a:latin typeface="+mn-lt"/>
                <a:ea typeface="+mn-ea"/>
                <a:cs typeface="+mn-cs"/>
              </a:rPr>
              <a:t> the purpose of the study was to see if reimbursement helps with prolonged abstinence from smoking. The concepts and relationships of the study are identified.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5</a:t>
            </a:fld>
            <a:endParaRPr lang="en-US"/>
          </a:p>
        </p:txBody>
      </p:sp>
    </p:spTree>
    <p:extLst>
      <p:ext uri="{BB962C8B-B14F-4D97-AF65-F5344CB8AC3E}">
        <p14:creationId xmlns:p14="http://schemas.microsoft.com/office/powerpoint/2010/main" val="923718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question/hypothesis are both </a:t>
            </a:r>
            <a:r>
              <a:rPr lang="en-US" sz="1200" kern="1200" dirty="0" smtClean="0">
                <a:solidFill>
                  <a:schemeClr val="tx1"/>
                </a:solidFill>
                <a:effectLst/>
                <a:latin typeface="+mn-lt"/>
                <a:ea typeface="+mn-ea"/>
                <a:cs typeface="+mn-cs"/>
              </a:rPr>
              <a:t>researchable, </a:t>
            </a:r>
            <a:r>
              <a:rPr lang="en-US" sz="1200" kern="1200" dirty="0" smtClean="0">
                <a:solidFill>
                  <a:schemeClr val="tx1"/>
                </a:solidFill>
                <a:effectLst/>
                <a:latin typeface="+mn-lt"/>
                <a:ea typeface="+mn-ea"/>
                <a:cs typeface="+mn-cs"/>
              </a:rPr>
              <a:t>as stated by the authors of this article. The research collection methods are thoroughly explained and all of the data used in drawing the conclusions are given and explained in a clear and organized manner.</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question/hypothesis does relate logically to the problem, discussion, literature review and framework. The conceptual framework is based on the idea that if A </a:t>
            </a:r>
            <a:r>
              <a:rPr lang="en-US" sz="1200" kern="1200" dirty="0" smtClean="0">
                <a:solidFill>
                  <a:schemeClr val="tx1"/>
                </a:solidFill>
                <a:effectLst/>
                <a:latin typeface="+mn-lt"/>
                <a:ea typeface="+mn-ea"/>
                <a:cs typeface="+mn-cs"/>
              </a:rPr>
              <a:t>occurs, then </a:t>
            </a:r>
            <a:r>
              <a:rPr lang="en-US" sz="1200" kern="1200" dirty="0" smtClean="0">
                <a:solidFill>
                  <a:schemeClr val="tx1"/>
                </a:solidFill>
                <a:effectLst/>
                <a:latin typeface="+mn-lt"/>
                <a:ea typeface="+mn-ea"/>
                <a:cs typeface="+mn-cs"/>
              </a:rPr>
              <a:t>B will be the result. In this </a:t>
            </a:r>
            <a:r>
              <a:rPr lang="en-US" sz="1200" kern="1200" dirty="0" smtClean="0">
                <a:solidFill>
                  <a:schemeClr val="tx1"/>
                </a:solidFill>
                <a:effectLst/>
                <a:latin typeface="+mn-lt"/>
                <a:ea typeface="+mn-ea"/>
                <a:cs typeface="+mn-cs"/>
              </a:rPr>
              <a:t>instance, </a:t>
            </a:r>
            <a:r>
              <a:rPr lang="en-US" sz="1200" kern="1200" dirty="0" smtClean="0">
                <a:solidFill>
                  <a:schemeClr val="tx1"/>
                </a:solidFill>
                <a:effectLst/>
                <a:latin typeface="+mn-lt"/>
                <a:ea typeface="+mn-ea"/>
                <a:cs typeface="+mn-cs"/>
              </a:rPr>
              <a:t>A would be the smoking cessation treatment and the result; B, would be that there was a greater chance for smoking abstinence in the future.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6</a:t>
            </a:fld>
            <a:endParaRPr lang="en-US"/>
          </a:p>
        </p:txBody>
      </p:sp>
    </p:spTree>
    <p:extLst>
      <p:ext uri="{BB962C8B-B14F-4D97-AF65-F5344CB8AC3E}">
        <p14:creationId xmlns:p14="http://schemas.microsoft.com/office/powerpoint/2010/main" val="644937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	The concepts/variables are clearly defined in this study.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There are two clear groups studied in this article. Both groups are former smokers who are trying to abstain from resuming smoking. One group has been offered a free smoking cessation treatment,</a:t>
            </a:r>
            <a:r>
              <a:rPr lang="en-US" sz="1200" kern="1200" baseline="0" dirty="0" smtClean="0">
                <a:solidFill>
                  <a:schemeClr val="tx1"/>
                </a:solidFill>
                <a:effectLst/>
                <a:latin typeface="+mn-lt"/>
                <a:ea typeface="+mn-ea"/>
                <a:cs typeface="+mn-cs"/>
              </a:rPr>
              <a:t> while</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other </a:t>
            </a:r>
            <a:r>
              <a:rPr lang="en-US" sz="1200" kern="1200" dirty="0" smtClean="0">
                <a:solidFill>
                  <a:schemeClr val="tx1"/>
                </a:solidFill>
                <a:effectLst/>
                <a:latin typeface="+mn-lt"/>
                <a:ea typeface="+mn-ea"/>
                <a:cs typeface="+mn-cs"/>
              </a:rPr>
              <a:t>group has not.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There are no conceptual definitions given, meaning that there are no concepts explained in abstract or theoretical terms.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There are operational concepts throughout the article. These are more concrete </a:t>
            </a:r>
            <a:r>
              <a:rPr lang="en-US" sz="1200" kern="1200" dirty="0" smtClean="0">
                <a:solidFill>
                  <a:schemeClr val="tx1"/>
                </a:solidFill>
                <a:effectLst/>
                <a:latin typeface="+mn-lt"/>
                <a:ea typeface="+mn-ea"/>
                <a:cs typeface="+mn-cs"/>
              </a:rPr>
              <a:t>ideas, </a:t>
            </a:r>
            <a:r>
              <a:rPr lang="en-US" sz="1200" kern="1200" dirty="0" smtClean="0">
                <a:solidFill>
                  <a:schemeClr val="tx1"/>
                </a:solidFill>
                <a:effectLst/>
                <a:latin typeface="+mn-lt"/>
                <a:ea typeface="+mn-ea"/>
                <a:cs typeface="+mn-cs"/>
              </a:rPr>
              <a:t>such as the idea that participation in an SCT will increase the chances of abstaining from smoking.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There were not many extraneous/intervening variables identified. The independent variable was the SCT </a:t>
            </a:r>
            <a:r>
              <a:rPr lang="en-US" sz="1200" kern="1200" dirty="0" smtClean="0">
                <a:solidFill>
                  <a:schemeClr val="tx1"/>
                </a:solidFill>
                <a:effectLst/>
                <a:latin typeface="+mn-lt"/>
                <a:ea typeface="+mn-ea"/>
                <a:cs typeface="+mn-cs"/>
              </a:rPr>
              <a:t>and reimbursement, and </a:t>
            </a:r>
            <a:r>
              <a:rPr lang="en-US" sz="1200" kern="1200" dirty="0" smtClean="0">
                <a:solidFill>
                  <a:schemeClr val="tx1"/>
                </a:solidFill>
                <a:effectLst/>
                <a:latin typeface="+mn-lt"/>
                <a:ea typeface="+mn-ea"/>
                <a:cs typeface="+mn-cs"/>
              </a:rPr>
              <a:t>this was controlled by the researchers.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p:txBody>
      </p:sp>
      <p:sp>
        <p:nvSpPr>
          <p:cNvPr id="4" name="Slide Number Placeholder 3"/>
          <p:cNvSpPr>
            <a:spLocks noGrp="1"/>
          </p:cNvSpPr>
          <p:nvPr>
            <p:ph type="sldNum" sz="quarter" idx="10"/>
          </p:nvPr>
        </p:nvSpPr>
        <p:spPr/>
        <p:txBody>
          <a:bodyPr/>
          <a:lstStyle/>
          <a:p>
            <a:fld id="{FA1CADBF-042B-AC41-9C8A-14CA0255C744}" type="slidenum">
              <a:rPr lang="en-US" smtClean="0"/>
              <a:t>7</a:t>
            </a:fld>
            <a:endParaRPr lang="en-US"/>
          </a:p>
        </p:txBody>
      </p:sp>
    </p:spTree>
    <p:extLst>
      <p:ext uri="{BB962C8B-B14F-4D97-AF65-F5344CB8AC3E}">
        <p14:creationId xmlns:p14="http://schemas.microsoft.com/office/powerpoint/2010/main" val="748540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The research design that was used by the authors was an experimental design. In this type of study, the researchers try to control or manipulate the participants or variables in the study.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this case, the researchers either provided SCT at no cost or did not provide SCT to two groups of smokers working on smoking abstinence.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This </a:t>
            </a:r>
            <a:r>
              <a:rPr lang="en-US" sz="1200" kern="1200" dirty="0" smtClean="0">
                <a:solidFill>
                  <a:schemeClr val="tx1"/>
                </a:solidFill>
                <a:effectLst/>
                <a:latin typeface="+mn-lt"/>
                <a:ea typeface="+mn-ea"/>
                <a:cs typeface="+mn-cs"/>
              </a:rPr>
              <a:t>design </a:t>
            </a:r>
            <a:r>
              <a:rPr lang="en-US" sz="1200" kern="1200" dirty="0" smtClean="0">
                <a:solidFill>
                  <a:schemeClr val="tx1"/>
                </a:solidFill>
                <a:effectLst/>
                <a:latin typeface="+mn-lt"/>
                <a:ea typeface="+mn-ea"/>
                <a:cs typeface="+mn-cs"/>
              </a:rPr>
              <a:t>was very appropriate for this type of study. By controlling the variables, the researchers were able to see clear results based on their hypothesis.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Internal validity is addressed and the cause-effect relationship of SCT and successful smoking abstinence is described and thoroughly explained.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pPr lvl="0"/>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8</a:t>
            </a:fld>
            <a:endParaRPr lang="en-US"/>
          </a:p>
        </p:txBody>
      </p:sp>
    </p:spTree>
    <p:extLst>
      <p:ext uri="{BB962C8B-B14F-4D97-AF65-F5344CB8AC3E}">
        <p14:creationId xmlns:p14="http://schemas.microsoft.com/office/powerpoint/2010/main" val="2811928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sample size is described and representative of the population. Random samples of 1,320 smokers were included in this study. Of the 1,320 participants, 54 were released from the study due to ineligibility. The study included the general Dutch population and all participants were insured at the same regional health insurance company. The mean age of participants was 39.7 and 55% of participants were male. The education level of the participants varied. The sampling method is appropriate for this study. The sample size included a control group of 634 and a intervention group of 632 participants. The sample size is adequate.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Protection of subjects is addressed throughout the article. All participants were required to give oral consent for participation in this study and then were randomly put into either the control or intervention group. The study was approved by the Medical Ethics Committee of the Dutch </a:t>
            </a:r>
            <a:r>
              <a:rPr lang="en-US" sz="1200" kern="1200" dirty="0" err="1" smtClean="0">
                <a:solidFill>
                  <a:schemeClr val="tx1"/>
                </a:solidFill>
                <a:effectLst/>
                <a:latin typeface="+mn-lt"/>
                <a:ea typeface="+mn-ea"/>
                <a:cs typeface="+mn-cs"/>
              </a:rPr>
              <a:t>Trimbos</a:t>
            </a:r>
            <a:r>
              <a:rPr lang="en-US" sz="1200" kern="1200" dirty="0" smtClean="0">
                <a:solidFill>
                  <a:schemeClr val="tx1"/>
                </a:solidFill>
                <a:effectLst/>
                <a:latin typeface="+mn-lt"/>
                <a:ea typeface="+mn-ea"/>
                <a:cs typeface="+mn-cs"/>
              </a:rPr>
              <a:t> Institute. (</a:t>
            </a:r>
            <a:r>
              <a:rPr lang="en-US" sz="1200" kern="1200" dirty="0" err="1" smtClean="0">
                <a:solidFill>
                  <a:schemeClr val="tx1"/>
                </a:solidFill>
                <a:effectLst/>
                <a:latin typeface="+mn-lt"/>
                <a:ea typeface="+mn-ea"/>
                <a:cs typeface="+mn-cs"/>
              </a:rPr>
              <a:t>Kaper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Wagena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Willemsen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Schayck</a:t>
            </a:r>
            <a:r>
              <a:rPr lang="en-US" sz="1200" kern="1200" dirty="0" smtClean="0">
                <a:solidFill>
                  <a:schemeClr val="tx1"/>
                </a:solidFill>
                <a:effectLst/>
                <a:latin typeface="+mn-lt"/>
                <a:ea typeface="+mn-ea"/>
                <a:cs typeface="+mn-cs"/>
              </a:rPr>
              <a:t>, 2006)</a:t>
            </a:r>
          </a:p>
          <a:p>
            <a:endParaRPr lang="en-US" dirty="0"/>
          </a:p>
        </p:txBody>
      </p:sp>
      <p:sp>
        <p:nvSpPr>
          <p:cNvPr id="4" name="Slide Number Placeholder 3"/>
          <p:cNvSpPr>
            <a:spLocks noGrp="1"/>
          </p:cNvSpPr>
          <p:nvPr>
            <p:ph type="sldNum" sz="quarter" idx="10"/>
          </p:nvPr>
        </p:nvSpPr>
        <p:spPr/>
        <p:txBody>
          <a:bodyPr/>
          <a:lstStyle/>
          <a:p>
            <a:fld id="{FA1CADBF-042B-AC41-9C8A-14CA0255C744}" type="slidenum">
              <a:rPr lang="en-US" smtClean="0"/>
              <a:t>9</a:t>
            </a:fld>
            <a:endParaRPr lang="en-US"/>
          </a:p>
        </p:txBody>
      </p:sp>
    </p:spTree>
    <p:extLst>
      <p:ext uri="{BB962C8B-B14F-4D97-AF65-F5344CB8AC3E}">
        <p14:creationId xmlns:p14="http://schemas.microsoft.com/office/powerpoint/2010/main" val="1230011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9C16E26-6A85-A741-B1E1-719D826123B3}" type="datetimeFigureOut">
              <a:rPr lang="en-US" smtClean="0"/>
              <a:t>4/21/12</a:t>
            </a:fld>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29C16E26-6A85-A741-B1E1-719D826123B3}" type="datetimeFigureOut">
              <a:rPr lang="en-US" smtClean="0"/>
              <a:t>4/21/12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4044E-3138-0C4C-ABDC-DF3CE37F926A}"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9C16E26-6A85-A741-B1E1-719D826123B3}" type="datetimeFigureOut">
              <a:rPr lang="en-US" smtClean="0"/>
              <a:t>4/21/12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4044E-3138-0C4C-ABDC-DF3CE37F926A}"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9C16E26-6A85-A741-B1E1-719D826123B3}" type="datetimeFigureOut">
              <a:rPr lang="en-US" smtClean="0"/>
              <a:t>4/21/12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4044E-3138-0C4C-ABDC-DF3CE37F926A}"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9C16E26-6A85-A741-B1E1-719D826123B3}" type="datetimeFigureOut">
              <a:rPr lang="en-US" smtClean="0"/>
              <a:t>4/21/12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4044E-3138-0C4C-ABDC-DF3CE37F926A}"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C16E26-6A85-A741-B1E1-719D826123B3}" type="datetimeFigureOut">
              <a:rPr lang="en-US" smtClean="0"/>
              <a:t>4/21/12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4044E-3138-0C4C-ABDC-DF3CE37F926A}" type="slidenum">
              <a:rPr lang="en-US" smtClean="0"/>
              <a:t>‹#›</a:t>
            </a:fld>
            <a:endParaRPr lang="en-US"/>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9C16E26-6A85-A741-B1E1-719D826123B3}" type="datetimeFigureOut">
              <a:rPr lang="en-US" smtClean="0"/>
              <a:t>4/21/12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4044E-3138-0C4C-ABDC-DF3CE37F926A}"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9C16E26-6A85-A741-B1E1-719D826123B3}" type="datetimeFigureOut">
              <a:rPr lang="en-US" smtClean="0"/>
              <a:t>4/21/12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F4044E-3138-0C4C-ABDC-DF3CE37F926A}"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9C16E26-6A85-A741-B1E1-719D826123B3}" type="datetimeFigureOut">
              <a:rPr lang="en-US" smtClean="0"/>
              <a:t>4/21/12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F4044E-3138-0C4C-ABDC-DF3CE37F926A}"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16E26-6A85-A741-B1E1-719D826123B3}" type="datetimeFigureOut">
              <a:rPr lang="en-US" smtClean="0"/>
              <a:t>4/21/12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F4044E-3138-0C4C-ABDC-DF3CE37F92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n-US"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16E26-6A85-A741-B1E1-719D826123B3}" type="datetimeFigureOut">
              <a:rPr lang="en-US" smtClean="0"/>
              <a:t>4/21/12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29C16E26-6A85-A741-B1E1-719D826123B3}" type="datetimeFigureOut">
              <a:rPr lang="en-US" smtClean="0"/>
              <a:t>4/21/12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4044E-3138-0C4C-ABDC-DF3CE37F926A}"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1F4044E-3138-0C4C-ABDC-DF3CE37F926A}" type="slidenum">
              <a:rPr lang="en-US" smtClean="0"/>
              <a:t>‹#›</a:t>
            </a:fld>
            <a:endParaRPr lang="en-US"/>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C16E26-6A85-A741-B1E1-719D826123B3}" type="datetimeFigureOut">
              <a:rPr lang="en-US" smtClean="0"/>
              <a:t>4/21/12</a:t>
            </a:fld>
            <a:endParaRPr lang="en-US"/>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4279" r:id="rId1"/>
    <p:sldLayoutId id="2147484280" r:id="rId2"/>
    <p:sldLayoutId id="2147484281" r:id="rId3"/>
    <p:sldLayoutId id="2147484282" r:id="rId4"/>
    <p:sldLayoutId id="2147484283" r:id="rId5"/>
    <p:sldLayoutId id="2147484284" r:id="rId6"/>
    <p:sldLayoutId id="2147484285" r:id="rId7"/>
    <p:sldLayoutId id="2147484286" r:id="rId8"/>
    <p:sldLayoutId id="2147484287" r:id="rId9"/>
    <p:sldLayoutId id="2147484288" r:id="rId10"/>
    <p:sldLayoutId id="2147484289" r:id="rId11"/>
    <p:sldLayoutId id="2147484290"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4" Type="http://schemas.openxmlformats.org/officeDocument/2006/relationships/package" Target="../embeddings/Microsoft_Word_Document1.docx"/><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notesSlide" Target="../notesSlides/notesSlide11.xml"/><Relationship Id="rId5"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Analysis of a Quantitative Study</a:t>
            </a:r>
            <a:endParaRPr lang="en-US" dirty="0"/>
          </a:p>
        </p:txBody>
      </p:sp>
      <p:sp>
        <p:nvSpPr>
          <p:cNvPr id="3" name="Subtitle 2"/>
          <p:cNvSpPr>
            <a:spLocks noGrp="1"/>
          </p:cNvSpPr>
          <p:nvPr>
            <p:ph type="subTitle" idx="1"/>
          </p:nvPr>
        </p:nvSpPr>
        <p:spPr/>
        <p:txBody>
          <a:bodyPr>
            <a:normAutofit/>
          </a:bodyPr>
          <a:lstStyle/>
          <a:p>
            <a:r>
              <a:rPr lang="en-US" sz="2000" dirty="0" smtClean="0"/>
              <a:t>Megan Aprile</a:t>
            </a:r>
          </a:p>
          <a:p>
            <a:r>
              <a:rPr lang="en-US" sz="2000" dirty="0" smtClean="0"/>
              <a:t>Catherine Morris</a:t>
            </a:r>
          </a:p>
          <a:p>
            <a:r>
              <a:rPr lang="en-US" sz="2000" dirty="0" smtClean="0"/>
              <a:t>Holly Robson</a:t>
            </a:r>
          </a:p>
          <a:p>
            <a:r>
              <a:rPr lang="en-US" sz="2000" dirty="0" smtClean="0"/>
              <a:t>David Walthall</a:t>
            </a:r>
            <a:endParaRPr lang="en-US" sz="2000" dirty="0"/>
          </a:p>
        </p:txBody>
      </p:sp>
    </p:spTree>
    <p:extLst>
      <p:ext uri="{BB962C8B-B14F-4D97-AF65-F5344CB8AC3E}">
        <p14:creationId xmlns:p14="http://schemas.microsoft.com/office/powerpoint/2010/main" val="94166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idx="1"/>
          </p:nvPr>
        </p:nvSpPr>
        <p:spPr/>
        <p:txBody>
          <a:bodyPr/>
          <a:lstStyle/>
          <a:p>
            <a:pPr lvl="0"/>
            <a:r>
              <a:rPr lang="en-US" dirty="0"/>
              <a:t>Baseline data collected</a:t>
            </a:r>
          </a:p>
          <a:p>
            <a:pPr lvl="1"/>
            <a:r>
              <a:rPr lang="en-US" sz="2400" dirty="0"/>
              <a:t>Age, gender, </a:t>
            </a:r>
            <a:r>
              <a:rPr lang="en-US" sz="2400" dirty="0" smtClean="0"/>
              <a:t>nicotine </a:t>
            </a:r>
            <a:r>
              <a:rPr lang="en-US" sz="2400" dirty="0"/>
              <a:t>dependence, education, and airway complaints</a:t>
            </a:r>
          </a:p>
          <a:p>
            <a:r>
              <a:rPr lang="en-US" dirty="0"/>
              <a:t>Follow up assessment at 6 months and 2 years</a:t>
            </a:r>
          </a:p>
          <a:p>
            <a:pPr lvl="0"/>
            <a:r>
              <a:rPr lang="en-US" dirty="0"/>
              <a:t>Self Report</a:t>
            </a:r>
          </a:p>
          <a:p>
            <a:pPr lvl="0"/>
            <a:r>
              <a:rPr lang="en-US" dirty="0"/>
              <a:t>Questionnaires</a:t>
            </a:r>
          </a:p>
          <a:p>
            <a:endParaRPr lang="en-US" dirty="0"/>
          </a:p>
        </p:txBody>
      </p:sp>
    </p:spTree>
    <p:extLst>
      <p:ext uri="{BB962C8B-B14F-4D97-AF65-F5344CB8AC3E}">
        <p14:creationId xmlns:p14="http://schemas.microsoft.com/office/powerpoint/2010/main" val="3936306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972968435"/>
              </p:ext>
            </p:extLst>
          </p:nvPr>
        </p:nvGraphicFramePr>
        <p:xfrm>
          <a:off x="1524000" y="2322990"/>
          <a:ext cx="6096000" cy="3810000"/>
        </p:xfrm>
        <a:graphic>
          <a:graphicData uri="http://schemas.openxmlformats.org/presentationml/2006/ole">
            <mc:AlternateContent xmlns:mc="http://schemas.openxmlformats.org/markup-compatibility/2006">
              <mc:Choice xmlns:v="urn:schemas-microsoft-com:vml" Requires="v">
                <p:oleObj spid="_x0000_s1031" name="Document" r:id="rId4" imgW="6096000" imgH="3810000" progId="Word.Document.12">
                  <p:embed/>
                </p:oleObj>
              </mc:Choice>
              <mc:Fallback>
                <p:oleObj name="Document" r:id="rId4" imgW="6096000" imgH="3810000" progId="Word.Document.12">
                  <p:embed/>
                  <p:pic>
                    <p:nvPicPr>
                      <p:cNvPr id="0" name=""/>
                      <p:cNvPicPr/>
                      <p:nvPr/>
                    </p:nvPicPr>
                    <p:blipFill>
                      <a:blip r:embed="rId5"/>
                      <a:stretch>
                        <a:fillRect/>
                      </a:stretch>
                    </p:blipFill>
                    <p:spPr>
                      <a:xfrm>
                        <a:off x="1524000" y="2322990"/>
                        <a:ext cx="6096000" cy="3810000"/>
                      </a:xfrm>
                      <a:prstGeom prst="rect">
                        <a:avLst/>
                      </a:prstGeom>
                    </p:spPr>
                  </p:pic>
                </p:oleObj>
              </mc:Fallback>
            </mc:AlternateContent>
          </a:graphicData>
        </a:graphic>
      </p:graphicFrame>
    </p:spTree>
    <p:extLst>
      <p:ext uri="{BB962C8B-B14F-4D97-AF65-F5344CB8AC3E}">
        <p14:creationId xmlns:p14="http://schemas.microsoft.com/office/powerpoint/2010/main" val="274122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and Limitations</a:t>
            </a:r>
            <a:endParaRPr lang="en-US" dirty="0"/>
          </a:p>
        </p:txBody>
      </p:sp>
      <p:sp>
        <p:nvSpPr>
          <p:cNvPr id="3" name="Content Placeholder 2"/>
          <p:cNvSpPr>
            <a:spLocks noGrp="1"/>
          </p:cNvSpPr>
          <p:nvPr>
            <p:ph idx="1"/>
          </p:nvPr>
        </p:nvSpPr>
        <p:spPr/>
        <p:txBody>
          <a:bodyPr/>
          <a:lstStyle/>
          <a:p>
            <a:r>
              <a:rPr lang="en-US" dirty="0" smtClean="0"/>
              <a:t>Researchers found the intervention group almost 3x more likely to remain smoke-free</a:t>
            </a:r>
          </a:p>
          <a:p>
            <a:r>
              <a:rPr lang="en-US" dirty="0" smtClean="0"/>
              <a:t>Limited validity of self-report</a:t>
            </a:r>
          </a:p>
          <a:p>
            <a:r>
              <a:rPr lang="en-US" dirty="0" smtClean="0"/>
              <a:t>Unreliable means of biochemical validity</a:t>
            </a:r>
          </a:p>
          <a:p>
            <a:r>
              <a:rPr lang="en-US" dirty="0" smtClean="0"/>
              <a:t>No stated clinical implications or recommendations for further research</a:t>
            </a:r>
            <a:endParaRPr lang="en-US" dirty="0"/>
          </a:p>
        </p:txBody>
      </p:sp>
    </p:spTree>
    <p:extLst>
      <p:ext uri="{BB962C8B-B14F-4D97-AF65-F5344CB8AC3E}">
        <p14:creationId xmlns:p14="http://schemas.microsoft.com/office/powerpoint/2010/main" val="1985180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Study is o</a:t>
            </a:r>
            <a:r>
              <a:rPr lang="en-US" dirty="0" smtClean="0"/>
              <a:t>rganized </a:t>
            </a:r>
            <a:r>
              <a:rPr lang="en-US" dirty="0" smtClean="0"/>
              <a:t>and thorough</a:t>
            </a:r>
          </a:p>
          <a:p>
            <a:r>
              <a:rPr lang="en-US" dirty="0" smtClean="0"/>
              <a:t>Research question answered</a:t>
            </a:r>
          </a:p>
          <a:p>
            <a:r>
              <a:rPr lang="en-US" dirty="0" smtClean="0"/>
              <a:t>Hypothesis was </a:t>
            </a:r>
            <a:r>
              <a:rPr lang="en-US" dirty="0" smtClean="0"/>
              <a:t>proven correct</a:t>
            </a:r>
            <a:endParaRPr lang="en-US" dirty="0" smtClean="0"/>
          </a:p>
          <a:p>
            <a:r>
              <a:rPr lang="en-US" dirty="0" smtClean="0"/>
              <a:t>Sample size, method of gathering data, and data analysis </a:t>
            </a:r>
            <a:r>
              <a:rPr lang="en-US" dirty="0" smtClean="0"/>
              <a:t>were </a:t>
            </a:r>
            <a:r>
              <a:rPr lang="en-US" dirty="0" smtClean="0"/>
              <a:t>appropriate</a:t>
            </a:r>
          </a:p>
          <a:p>
            <a:r>
              <a:rPr lang="en-US" dirty="0" smtClean="0"/>
              <a:t>Clearly stated </a:t>
            </a:r>
            <a:r>
              <a:rPr lang="en-US" dirty="0" smtClean="0"/>
              <a:t>results and limitations</a:t>
            </a:r>
            <a:endParaRPr lang="en-US" dirty="0" smtClean="0"/>
          </a:p>
          <a:p>
            <a:endParaRPr lang="en-US" dirty="0"/>
          </a:p>
        </p:txBody>
      </p:sp>
    </p:spTree>
    <p:extLst>
      <p:ext uri="{BB962C8B-B14F-4D97-AF65-F5344CB8AC3E}">
        <p14:creationId xmlns:p14="http://schemas.microsoft.com/office/powerpoint/2010/main" val="98279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0">
              <a:buNone/>
            </a:pPr>
            <a:r>
              <a:rPr lang="en-US" dirty="0"/>
              <a:t>Burns, N. &amp; Grove, S. K. (2009). </a:t>
            </a:r>
            <a:r>
              <a:rPr lang="en-US" i="1" dirty="0"/>
              <a:t>The practice of nursing </a:t>
            </a:r>
            <a:r>
              <a:rPr lang="en-US" i="1" dirty="0" smtClean="0"/>
              <a:t>	research</a:t>
            </a:r>
            <a:r>
              <a:rPr lang="en-US" i="1" dirty="0"/>
              <a:t>: Appraisal, synthesis, and generation of evidence </a:t>
            </a:r>
            <a:r>
              <a:rPr lang="en-US" i="1" dirty="0" smtClean="0"/>
              <a:t>	</a:t>
            </a:r>
            <a:r>
              <a:rPr lang="en-US" dirty="0" smtClean="0"/>
              <a:t>(</a:t>
            </a:r>
            <a:r>
              <a:rPr lang="en-US" dirty="0"/>
              <a:t>6th ed.). St. Louis, MO: Elsevier.</a:t>
            </a:r>
          </a:p>
          <a:p>
            <a:pPr marL="0" indent="0">
              <a:buNone/>
            </a:pPr>
            <a:r>
              <a:rPr lang="en-US" dirty="0" err="1" smtClean="0"/>
              <a:t>Kaper</a:t>
            </a:r>
            <a:r>
              <a:rPr lang="en-US" dirty="0"/>
              <a:t>, J. J., </a:t>
            </a:r>
            <a:r>
              <a:rPr lang="en-US" dirty="0" err="1"/>
              <a:t>Wagena</a:t>
            </a:r>
            <a:r>
              <a:rPr lang="en-US" dirty="0"/>
              <a:t>, E. J., </a:t>
            </a:r>
            <a:r>
              <a:rPr lang="en-US" dirty="0" err="1"/>
              <a:t>Willemsen</a:t>
            </a:r>
            <a:r>
              <a:rPr lang="en-US" dirty="0"/>
              <a:t>, M. C., &amp; van </a:t>
            </a:r>
            <a:r>
              <a:rPr lang="en-US" dirty="0" smtClean="0"/>
              <a:t>	</a:t>
            </a:r>
            <a:r>
              <a:rPr lang="en-US" dirty="0" err="1" smtClean="0"/>
              <a:t>Schayck</a:t>
            </a:r>
            <a:r>
              <a:rPr lang="en-US" dirty="0"/>
              <a:t>, C. P. (2006). A randomized controlled </a:t>
            </a:r>
            <a:r>
              <a:rPr lang="en-US" dirty="0" smtClean="0"/>
              <a:t>	trial </a:t>
            </a:r>
            <a:r>
              <a:rPr lang="en-US" dirty="0"/>
              <a:t>to assess the effects of reimbursing the costs of </a:t>
            </a:r>
            <a:r>
              <a:rPr lang="en-US" dirty="0" smtClean="0"/>
              <a:t>	smoking </a:t>
            </a:r>
            <a:r>
              <a:rPr lang="en-US" dirty="0"/>
              <a:t>cessation therapy on sustained abstinence. </a:t>
            </a:r>
            <a:r>
              <a:rPr lang="en-US" dirty="0" smtClean="0"/>
              <a:t>	</a:t>
            </a:r>
            <a:r>
              <a:rPr lang="en-US" i="1" dirty="0" smtClean="0"/>
              <a:t>Addiction</a:t>
            </a:r>
            <a:r>
              <a:rPr lang="en-US" i="1" dirty="0"/>
              <a:t>, 101</a:t>
            </a:r>
            <a:r>
              <a:rPr lang="en-US" dirty="0"/>
              <a:t>(11), 1656-1661. doi:10.1111/j</a:t>
            </a:r>
            <a:r>
              <a:rPr lang="en-US" dirty="0" smtClean="0"/>
              <a:t>.	1360</a:t>
            </a:r>
            <a:r>
              <a:rPr lang="en-US" dirty="0"/>
              <a:t>-0443.2006.01578.x</a:t>
            </a:r>
          </a:p>
        </p:txBody>
      </p:sp>
    </p:spTree>
    <p:extLst>
      <p:ext uri="{BB962C8B-B14F-4D97-AF65-F5344CB8AC3E}">
        <p14:creationId xmlns:p14="http://schemas.microsoft.com/office/powerpoint/2010/main" val="33936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a:bodyPr>
          <a:lstStyle/>
          <a:p>
            <a:r>
              <a:rPr lang="en-US" dirty="0" smtClean="0"/>
              <a:t>Purpose is to determine reimbursement effects on long-term smoking cessation</a:t>
            </a:r>
          </a:p>
          <a:p>
            <a:r>
              <a:rPr lang="en-US" dirty="0" smtClean="0"/>
              <a:t>Probability of occurrence framework</a:t>
            </a:r>
          </a:p>
          <a:p>
            <a:r>
              <a:rPr lang="en-US" dirty="0" smtClean="0"/>
              <a:t>Experimental design</a:t>
            </a:r>
          </a:p>
          <a:p>
            <a:r>
              <a:rPr lang="en-US" dirty="0" smtClean="0"/>
              <a:t>Sample size of 1320 smokers split into two separate groups</a:t>
            </a:r>
          </a:p>
          <a:p>
            <a:r>
              <a:rPr lang="en-US" dirty="0" smtClean="0"/>
              <a:t>Found reimbursement to be a large motivator in smoking cessation</a:t>
            </a:r>
          </a:p>
          <a:p>
            <a:endParaRPr lang="en-US" dirty="0" smtClean="0"/>
          </a:p>
          <a:p>
            <a:endParaRPr lang="en-US" dirty="0"/>
          </a:p>
        </p:txBody>
      </p:sp>
    </p:spTree>
    <p:extLst>
      <p:ext uri="{BB962C8B-B14F-4D97-AF65-F5344CB8AC3E}">
        <p14:creationId xmlns:p14="http://schemas.microsoft.com/office/powerpoint/2010/main" val="3355754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Purpose/Problem</a:t>
            </a:r>
            <a:endParaRPr lang="en-US" dirty="0"/>
          </a:p>
        </p:txBody>
      </p:sp>
      <p:sp>
        <p:nvSpPr>
          <p:cNvPr id="3" name="Content Placeholder 2"/>
          <p:cNvSpPr>
            <a:spLocks noGrp="1"/>
          </p:cNvSpPr>
          <p:nvPr>
            <p:ph idx="1"/>
          </p:nvPr>
        </p:nvSpPr>
        <p:spPr/>
        <p:txBody>
          <a:bodyPr/>
          <a:lstStyle/>
          <a:p>
            <a:pPr lvl="0"/>
            <a:r>
              <a:rPr lang="en-US" dirty="0"/>
              <a:t>The purpose of this study is to determine if reimbursement aids in prolonged abstinence from smoking</a:t>
            </a:r>
          </a:p>
          <a:p>
            <a:pPr lvl="0"/>
            <a:r>
              <a:rPr lang="en-US" dirty="0"/>
              <a:t>The purpose of this study is one that is researchable</a:t>
            </a:r>
          </a:p>
          <a:p>
            <a:pPr lvl="0"/>
            <a:r>
              <a:rPr lang="en-US" dirty="0"/>
              <a:t>This is relative to nursing because it could improve the overall health of our patients.</a:t>
            </a:r>
          </a:p>
          <a:p>
            <a:endParaRPr lang="en-US" dirty="0"/>
          </a:p>
        </p:txBody>
      </p:sp>
    </p:spTree>
    <p:extLst>
      <p:ext uri="{BB962C8B-B14F-4D97-AF65-F5344CB8AC3E}">
        <p14:creationId xmlns:p14="http://schemas.microsoft.com/office/powerpoint/2010/main" val="60976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normAutofit/>
          </a:bodyPr>
          <a:lstStyle/>
          <a:p>
            <a:pPr lvl="0"/>
            <a:r>
              <a:rPr lang="en-US" dirty="0"/>
              <a:t>The review of literature is appropriate, thorough and organized</a:t>
            </a:r>
          </a:p>
          <a:p>
            <a:pPr lvl="0"/>
            <a:r>
              <a:rPr lang="en-US" dirty="0"/>
              <a:t>Current research from the last ten years is used </a:t>
            </a:r>
          </a:p>
          <a:p>
            <a:pPr lvl="0"/>
            <a:r>
              <a:rPr lang="en-US" dirty="0"/>
              <a:t>The literature is well critiqued</a:t>
            </a:r>
          </a:p>
          <a:p>
            <a:pPr lvl="0"/>
            <a:r>
              <a:rPr lang="en-US" dirty="0"/>
              <a:t>There are gaps </a:t>
            </a:r>
            <a:r>
              <a:rPr lang="en-US" dirty="0" smtClean="0"/>
              <a:t>of </a:t>
            </a:r>
            <a:r>
              <a:rPr lang="en-US" dirty="0"/>
              <a:t>knowledge </a:t>
            </a:r>
            <a:r>
              <a:rPr lang="en-US" dirty="0" smtClean="0"/>
              <a:t>that are addressed</a:t>
            </a:r>
            <a:endParaRPr lang="en-US" dirty="0"/>
          </a:p>
        </p:txBody>
      </p:sp>
    </p:spTree>
    <p:extLst>
      <p:ext uri="{BB962C8B-B14F-4D97-AF65-F5344CB8AC3E}">
        <p14:creationId xmlns:p14="http://schemas.microsoft.com/office/powerpoint/2010/main" val="233357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lstStyle/>
          <a:p>
            <a:pPr lvl="0"/>
            <a:r>
              <a:rPr lang="en-US" dirty="0"/>
              <a:t>Study was based on a probability of occurrence framework</a:t>
            </a:r>
          </a:p>
          <a:p>
            <a:pPr lvl="0"/>
            <a:r>
              <a:rPr lang="en-US" dirty="0"/>
              <a:t>The framework of this study fits the purpose of the study</a:t>
            </a:r>
          </a:p>
          <a:p>
            <a:pPr lvl="0"/>
            <a:r>
              <a:rPr lang="en-US" dirty="0"/>
              <a:t>The concept is if smoking cessation treatment is paid </a:t>
            </a:r>
            <a:r>
              <a:rPr lang="en-US" dirty="0" smtClean="0"/>
              <a:t>for, </a:t>
            </a:r>
            <a:r>
              <a:rPr lang="en-US" dirty="0"/>
              <a:t>then it is more likely to have a prolonged abstinence from smoking</a:t>
            </a:r>
          </a:p>
          <a:p>
            <a:endParaRPr lang="en-US" dirty="0"/>
          </a:p>
        </p:txBody>
      </p:sp>
    </p:spTree>
    <p:extLst>
      <p:ext uri="{BB962C8B-B14F-4D97-AF65-F5344CB8AC3E}">
        <p14:creationId xmlns:p14="http://schemas.microsoft.com/office/powerpoint/2010/main" val="2262756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pPr lvl="0"/>
            <a:r>
              <a:rPr lang="en-US" dirty="0"/>
              <a:t>The research questions are clearly stated in the beginning of the </a:t>
            </a:r>
            <a:r>
              <a:rPr lang="en-US" dirty="0" smtClean="0"/>
              <a:t>article</a:t>
            </a:r>
          </a:p>
          <a:p>
            <a:pPr lvl="0"/>
            <a:r>
              <a:rPr lang="en-US" dirty="0" smtClean="0"/>
              <a:t>The </a:t>
            </a:r>
            <a:r>
              <a:rPr lang="en-US" dirty="0"/>
              <a:t>primary question asked by the researchers is “whether reimbursement for smoking cessation treatment (SCT) can increase prolonged abstinence from smoking up to 2 years.” (</a:t>
            </a:r>
            <a:r>
              <a:rPr lang="en-US" dirty="0" err="1"/>
              <a:t>Kaper</a:t>
            </a:r>
            <a:r>
              <a:rPr lang="en-US" dirty="0"/>
              <a:t>, </a:t>
            </a:r>
            <a:r>
              <a:rPr lang="en-US" dirty="0" err="1"/>
              <a:t>Wagena</a:t>
            </a:r>
            <a:r>
              <a:rPr lang="en-US" dirty="0"/>
              <a:t>, </a:t>
            </a:r>
            <a:r>
              <a:rPr lang="en-US" dirty="0" err="1"/>
              <a:t>Willemsen</a:t>
            </a:r>
            <a:r>
              <a:rPr lang="en-US" dirty="0"/>
              <a:t>, &amp; </a:t>
            </a:r>
            <a:r>
              <a:rPr lang="en-US" dirty="0" err="1"/>
              <a:t>Schayck</a:t>
            </a:r>
            <a:r>
              <a:rPr lang="en-US" dirty="0"/>
              <a:t>, 2006).</a:t>
            </a:r>
          </a:p>
          <a:p>
            <a:pPr lvl="0"/>
            <a:r>
              <a:rPr lang="en-US" dirty="0"/>
              <a:t>The hypothesis is also </a:t>
            </a:r>
            <a:r>
              <a:rPr lang="en-US" dirty="0" smtClean="0"/>
              <a:t>clearly stated</a:t>
            </a:r>
            <a:endParaRPr lang="en-US" dirty="0"/>
          </a:p>
          <a:p>
            <a:pPr marL="0" indent="0">
              <a:buNone/>
            </a:pPr>
            <a:endParaRPr lang="en-US" dirty="0"/>
          </a:p>
        </p:txBody>
      </p:sp>
    </p:spTree>
    <p:extLst>
      <p:ext uri="{BB962C8B-B14F-4D97-AF65-F5344CB8AC3E}">
        <p14:creationId xmlns:p14="http://schemas.microsoft.com/office/powerpoint/2010/main" val="208738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a:bodyPr>
          <a:lstStyle/>
          <a:p>
            <a:pPr lvl="0"/>
            <a:r>
              <a:rPr lang="en-US" dirty="0"/>
              <a:t>The concepts/variables are clearly defined in this </a:t>
            </a:r>
            <a:r>
              <a:rPr lang="en-US" dirty="0" smtClean="0"/>
              <a:t>study</a:t>
            </a:r>
          </a:p>
          <a:p>
            <a:pPr lvl="0"/>
            <a:r>
              <a:rPr lang="en-US" dirty="0" smtClean="0"/>
              <a:t>  </a:t>
            </a:r>
            <a:r>
              <a:rPr lang="en-US" dirty="0"/>
              <a:t>There are two clear groups studied in this article. </a:t>
            </a:r>
            <a:endParaRPr lang="en-US" dirty="0" smtClean="0"/>
          </a:p>
          <a:p>
            <a:pPr lvl="0"/>
            <a:r>
              <a:rPr lang="en-US" dirty="0" smtClean="0"/>
              <a:t>No conceptual definitions given</a:t>
            </a:r>
          </a:p>
          <a:p>
            <a:pPr lvl="1"/>
            <a:r>
              <a:rPr lang="en-US" dirty="0" smtClean="0"/>
              <a:t>There </a:t>
            </a:r>
            <a:r>
              <a:rPr lang="en-US" dirty="0"/>
              <a:t>are no concepts explained in abstract or theoretical terms.</a:t>
            </a:r>
          </a:p>
          <a:p>
            <a:endParaRPr lang="en-US" dirty="0"/>
          </a:p>
        </p:txBody>
      </p:sp>
    </p:spTree>
    <p:extLst>
      <p:ext uri="{BB962C8B-B14F-4D97-AF65-F5344CB8AC3E}">
        <p14:creationId xmlns:p14="http://schemas.microsoft.com/office/powerpoint/2010/main" val="322266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pPr lvl="0"/>
            <a:r>
              <a:rPr lang="en-US" dirty="0"/>
              <a:t>E</a:t>
            </a:r>
            <a:r>
              <a:rPr lang="en-US" dirty="0" smtClean="0"/>
              <a:t>xperimental design  </a:t>
            </a:r>
          </a:p>
          <a:p>
            <a:pPr lvl="1"/>
            <a:r>
              <a:rPr lang="en-US" dirty="0"/>
              <a:t>T</a:t>
            </a:r>
            <a:r>
              <a:rPr lang="en-US" dirty="0" smtClean="0"/>
              <a:t>he </a:t>
            </a:r>
            <a:r>
              <a:rPr lang="en-US" dirty="0"/>
              <a:t>researchers </a:t>
            </a:r>
            <a:r>
              <a:rPr lang="en-US" dirty="0" smtClean="0"/>
              <a:t>have almost complete control over the study</a:t>
            </a:r>
            <a:endParaRPr lang="en-US" dirty="0"/>
          </a:p>
          <a:p>
            <a:pPr lvl="0"/>
            <a:r>
              <a:rPr lang="en-US" dirty="0"/>
              <a:t>T</a:t>
            </a:r>
            <a:r>
              <a:rPr lang="en-US" dirty="0" smtClean="0"/>
              <a:t>he </a:t>
            </a:r>
            <a:r>
              <a:rPr lang="en-US" dirty="0"/>
              <a:t>researchers either provided SCT at no </a:t>
            </a:r>
            <a:r>
              <a:rPr lang="en-US" dirty="0" smtClean="0"/>
              <a:t>cost, or </a:t>
            </a:r>
            <a:r>
              <a:rPr lang="en-US" dirty="0"/>
              <a:t>did not provide </a:t>
            </a:r>
            <a:r>
              <a:rPr lang="en-US" dirty="0" smtClean="0"/>
              <a:t>SCT</a:t>
            </a:r>
          </a:p>
          <a:p>
            <a:pPr lvl="1"/>
            <a:r>
              <a:rPr lang="en-US" dirty="0" smtClean="0"/>
              <a:t>Two groups of participants</a:t>
            </a:r>
            <a:endParaRPr lang="en-US" dirty="0"/>
          </a:p>
        </p:txBody>
      </p:sp>
    </p:spTree>
    <p:extLst>
      <p:ext uri="{BB962C8B-B14F-4D97-AF65-F5344CB8AC3E}">
        <p14:creationId xmlns:p14="http://schemas.microsoft.com/office/powerpoint/2010/main" val="47594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normAutofit lnSpcReduction="10000"/>
          </a:bodyPr>
          <a:lstStyle/>
          <a:p>
            <a:pPr lvl="0"/>
            <a:r>
              <a:rPr lang="en-US" dirty="0"/>
              <a:t>General sample of 1320 smokers</a:t>
            </a:r>
          </a:p>
          <a:p>
            <a:pPr lvl="1"/>
            <a:r>
              <a:rPr lang="en-US" sz="2400" dirty="0"/>
              <a:t>54 participants excluded because they were ineligible</a:t>
            </a:r>
          </a:p>
          <a:p>
            <a:pPr lvl="1"/>
            <a:r>
              <a:rPr lang="en-US" sz="2400" dirty="0"/>
              <a:t>Randomly assigned to control group or intervention group</a:t>
            </a:r>
          </a:p>
          <a:p>
            <a:pPr lvl="1"/>
            <a:r>
              <a:rPr lang="en-US" sz="2400" dirty="0"/>
              <a:t>General Dutch population</a:t>
            </a:r>
          </a:p>
          <a:p>
            <a:pPr lvl="1"/>
            <a:r>
              <a:rPr lang="en-US" sz="2400" dirty="0"/>
              <a:t>Gave oral consent for participation in study</a:t>
            </a:r>
          </a:p>
          <a:p>
            <a:pPr lvl="0"/>
            <a:r>
              <a:rPr lang="en-US" dirty="0"/>
              <a:t>A</a:t>
            </a:r>
            <a:r>
              <a:rPr lang="en-US" dirty="0" smtClean="0"/>
              <a:t>pproved </a:t>
            </a:r>
            <a:r>
              <a:rPr lang="en-US" dirty="0"/>
              <a:t>by Medical Ethics Committee of the Dutch </a:t>
            </a:r>
            <a:r>
              <a:rPr lang="en-US" dirty="0" err="1"/>
              <a:t>Trimbos</a:t>
            </a:r>
            <a:r>
              <a:rPr lang="en-US" dirty="0"/>
              <a:t> </a:t>
            </a:r>
            <a:r>
              <a:rPr lang="en-US" dirty="0" smtClean="0"/>
              <a:t>Institute</a:t>
            </a:r>
            <a:endParaRPr lang="en-US" dirty="0"/>
          </a:p>
          <a:p>
            <a:endParaRPr lang="en-US" dirty="0"/>
          </a:p>
        </p:txBody>
      </p:sp>
    </p:spTree>
    <p:extLst>
      <p:ext uri="{BB962C8B-B14F-4D97-AF65-F5344CB8AC3E}">
        <p14:creationId xmlns:p14="http://schemas.microsoft.com/office/powerpoint/2010/main" val="2541717741"/>
      </p:ext>
    </p:extLst>
  </p:cSld>
  <p:clrMapOvr>
    <a:masterClrMapping/>
  </p:clrMapOvr>
</p:sld>
</file>

<file path=ppt/theme/_rels/theme1.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5" Type="http://schemas.openxmlformats.org/officeDocument/2006/relationships/image" Target="../media/image5.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134</TotalTime>
  <Words>546</Words>
  <Application>Microsoft Macintosh PowerPoint</Application>
  <PresentationFormat>On-screen Show (4:3)</PresentationFormat>
  <Paragraphs>93</Paragraphs>
  <Slides>14</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Folio</vt:lpstr>
      <vt:lpstr>Document</vt:lpstr>
      <vt:lpstr>Analysis of a Quantitative Study</vt:lpstr>
      <vt:lpstr>Summary</vt:lpstr>
      <vt:lpstr>Purpose/Problem</vt:lpstr>
      <vt:lpstr>Literature Review</vt:lpstr>
      <vt:lpstr>Framework</vt:lpstr>
      <vt:lpstr>Research  Question/Hypothesis</vt:lpstr>
      <vt:lpstr>Variables</vt:lpstr>
      <vt:lpstr>Design</vt:lpstr>
      <vt:lpstr>Sample</vt:lpstr>
      <vt:lpstr>Data Collection</vt:lpstr>
      <vt:lpstr>Data Analysis</vt:lpstr>
      <vt:lpstr>Findings and Limitations</vt:lpstr>
      <vt:lpstr>Conclusion</vt:lpstr>
      <vt:lpstr>References</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a Quantitative Study</dc:title>
  <dc:creator>Megan Aprile</dc:creator>
  <cp:lastModifiedBy>Megan Aprile</cp:lastModifiedBy>
  <cp:revision>13</cp:revision>
  <dcterms:created xsi:type="dcterms:W3CDTF">2012-04-21T02:06:30Z</dcterms:created>
  <dcterms:modified xsi:type="dcterms:W3CDTF">2012-04-21T15:36:12Z</dcterms:modified>
</cp:coreProperties>
</file>