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667" autoAdjust="0"/>
  </p:normalViewPr>
  <p:slideViewPr>
    <p:cSldViewPr>
      <p:cViewPr varScale="1">
        <p:scale>
          <a:sx n="60" d="100"/>
          <a:sy n="60" d="100"/>
        </p:scale>
        <p:origin x="-144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499B5A-32B9-4352-A764-77A8F362085E}" type="datetimeFigureOut">
              <a:rPr lang="en-US" smtClean="0"/>
              <a:pPr/>
              <a:t>7/18/2012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A1ADA2-E518-41A3-B757-B64B358A68E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	A group of Iranian nursing students were asked to participate in a questionnaire on their current knowledge in regards to adequate pain management for their patients. The results implied that there is a lack of pain management curriculum in the nursing educational outline. If patients are left in pain, their care and perceptions of those caring for them will be skewed and there will be a lack of rapport. Not only will patient complaints in regards to a lack of care increase without pain control but patients will not want to be seen for fear of writhing in pain their entire hospital stay. Since pain is a part of the patient assessment process, failing to address that as a patient assessment and need for care will make nurses look less than sufficient in their field in Iran (</a:t>
            </a:r>
            <a:r>
              <a:rPr lang="en-US" sz="1200" kern="1200" dirty="0" err="1" smtClean="0">
                <a:solidFill>
                  <a:schemeClr val="tx1"/>
                </a:solidFill>
                <a:latin typeface="+mn-lt"/>
                <a:ea typeface="+mn-ea"/>
                <a:cs typeface="+mn-cs"/>
              </a:rPr>
              <a:t>Rahimi-Madiseh</a:t>
            </a:r>
            <a:r>
              <a:rPr lang="en-US" sz="1200" kern="1200" dirty="0" smtClean="0">
                <a:solidFill>
                  <a:schemeClr val="tx1"/>
                </a:solidFill>
                <a:latin typeface="+mn-lt"/>
                <a:ea typeface="+mn-ea"/>
                <a:cs typeface="+mn-cs"/>
              </a:rPr>
              <a:t>, M, 2010).</a:t>
            </a:r>
          </a:p>
          <a:p>
            <a:r>
              <a:rPr lang="en-US" sz="1200" kern="1200" dirty="0" smtClean="0">
                <a:solidFill>
                  <a:schemeClr val="tx1"/>
                </a:solidFill>
                <a:latin typeface="+mn-lt"/>
                <a:ea typeface="+mn-ea"/>
                <a:cs typeface="+mn-cs"/>
              </a:rPr>
              <a:t>	Out of the 206 Iranian nursing students, 159 participated in the voluntary survey/study but only 146 of the surveys were useable. Of these students, the age ranges varied and most of them have had prior nursing experience on the hospital floor while enrolled in a BSN program. The study revealed a deficiency in pharmacological methods of pain management. Only two nursing schools were used so there are many limitations. A much larger study should be used in order to have confidence in an iron clad result in addressing the deficiencies in the nursing curriculum. There was also a lack of nurse-physicians communication and relationships in regards to collaboration to provide stellar patient care. Without acceptable communication for care, there cannot be a solid rapport and a solid plan of care to ensure that this patient gets the type of care they are seeking. Without this security in the relationship, there is no guarantee that the patients will be satisfied or feel neither validated nor cared for at all during their hospital stay (</a:t>
            </a:r>
            <a:r>
              <a:rPr lang="en-US" sz="1200" kern="1200" dirty="0" err="1" smtClean="0">
                <a:solidFill>
                  <a:schemeClr val="tx1"/>
                </a:solidFill>
                <a:latin typeface="+mn-lt"/>
                <a:ea typeface="+mn-ea"/>
                <a:cs typeface="+mn-cs"/>
              </a:rPr>
              <a:t>Rahimi-Madiseh</a:t>
            </a:r>
            <a:r>
              <a:rPr lang="en-US" sz="1200" kern="1200" dirty="0" smtClean="0">
                <a:solidFill>
                  <a:schemeClr val="tx1"/>
                </a:solidFill>
                <a:latin typeface="+mn-lt"/>
                <a:ea typeface="+mn-ea"/>
                <a:cs typeface="+mn-cs"/>
              </a:rPr>
              <a:t>, M, 2010).</a:t>
            </a:r>
          </a:p>
          <a:p>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lnSpc>
                <a:spcPct val="90000"/>
              </a:lnSpc>
              <a:spcBef>
                <a:spcPct val="0"/>
              </a:spcBef>
            </a:pPr>
            <a:r>
              <a:rPr lang="en-US" dirty="0" smtClean="0"/>
              <a:t>	The authors interpreted that “little is known about the importance of pain management care in the practice and training of nurses in Iran, where the responsibility of nurses differs greatly from that of the West” (</a:t>
            </a:r>
            <a:r>
              <a:rPr lang="it-IT" dirty="0" smtClean="0">
                <a:latin typeface="Times New Roman" pitchFamily="-111" charset="0"/>
                <a:cs typeface="Times New Roman" pitchFamily="-111" charset="0"/>
              </a:rPr>
              <a:t>Rahimi-Madiseh, Tavakol, &amp; Dennick</a:t>
            </a:r>
            <a:r>
              <a:rPr lang="en-US" dirty="0" smtClean="0">
                <a:latin typeface="Times New Roman" pitchFamily="-111" charset="0"/>
                <a:cs typeface="Times New Roman" pitchFamily="-111" charset="0"/>
              </a:rPr>
              <a:t>, </a:t>
            </a:r>
            <a:r>
              <a:rPr lang="en-US" dirty="0" smtClean="0"/>
              <a:t>2010, p. 479). They also noted that the content of pain management is not sufficient in the Iranian undergraduate nursing education curriculum to produce a confident, competent nurse for performing these essential roles (</a:t>
            </a:r>
            <a:r>
              <a:rPr lang="it-IT" dirty="0" smtClean="0">
                <a:latin typeface="Times New Roman" pitchFamily="-111" charset="0"/>
                <a:cs typeface="Times New Roman" pitchFamily="-111" charset="0"/>
              </a:rPr>
              <a:t>Rahimi-Madiseh, Tavakol, &amp; Dennick</a:t>
            </a:r>
            <a:r>
              <a:rPr lang="en-US" dirty="0" smtClean="0">
                <a:latin typeface="Times New Roman" pitchFamily="-111" charset="0"/>
                <a:cs typeface="Times New Roman" pitchFamily="-111" charset="0"/>
              </a:rPr>
              <a:t>,</a:t>
            </a:r>
            <a:r>
              <a:rPr lang="en-US" dirty="0" smtClean="0"/>
              <a:t> 2010). To prove this preconceived notion, researchers needed to conduct a study with Iranian nursing students. “According to the results, Iranian nursing students seem to have the least knowledge of pain assessment and pain management in comparison with international standards” (</a:t>
            </a:r>
            <a:r>
              <a:rPr lang="it-IT" dirty="0" smtClean="0">
                <a:latin typeface="Times New Roman" pitchFamily="-111" charset="0"/>
                <a:cs typeface="Times New Roman" pitchFamily="-111" charset="0"/>
              </a:rPr>
              <a:t>Rahimi-Madiseh, Tavakol, &amp; Dennick</a:t>
            </a:r>
            <a:r>
              <a:rPr lang="en-US" dirty="0" smtClean="0">
                <a:latin typeface="Times New Roman" pitchFamily="-111" charset="0"/>
                <a:cs typeface="Times New Roman" pitchFamily="-111" charset="0"/>
              </a:rPr>
              <a:t>, </a:t>
            </a:r>
            <a:r>
              <a:rPr lang="en-US" dirty="0" smtClean="0"/>
              <a:t>2010, p. 481). Results from both nursing students and graduate nurses were poor. Researchers do not expect nursing students to be extremely knowledgeable, unlike the graduate nurses who are expected to score an 80% or higher. But overall, only 4.8% of students answered at least 50% of the items correctly, which is extremely sad and frightening that the nurses patients should be able trust are inadequate in their field (</a:t>
            </a:r>
            <a:r>
              <a:rPr lang="it-IT" dirty="0" smtClean="0">
                <a:latin typeface="Times New Roman" pitchFamily="-111" charset="0"/>
                <a:cs typeface="Times New Roman" pitchFamily="-111" charset="0"/>
              </a:rPr>
              <a:t>Rahimi-Madiseh, Tavakol, &amp; Dennick</a:t>
            </a:r>
            <a:r>
              <a:rPr lang="en-US" dirty="0" smtClean="0">
                <a:latin typeface="Times New Roman" pitchFamily="-111" charset="0"/>
                <a:cs typeface="Times New Roman" pitchFamily="-111" charset="0"/>
              </a:rPr>
              <a:t>,</a:t>
            </a:r>
            <a:r>
              <a:rPr lang="en-US" dirty="0" smtClean="0"/>
              <a:t> 2010). These findings illustrate that there is poor pain management education, which is leading to poor nursing care. Researchers feel that because of these unsatisfactory education levels, a comprehensive pain management education is necessary to improve pain knowledge understanding (</a:t>
            </a:r>
            <a:r>
              <a:rPr lang="it-IT" dirty="0" smtClean="0">
                <a:latin typeface="Times New Roman" pitchFamily="-111" charset="0"/>
                <a:cs typeface="Times New Roman" pitchFamily="-111" charset="0"/>
              </a:rPr>
              <a:t>Rahimi-Madiseh, Tavakol, &amp; Dennick</a:t>
            </a:r>
            <a:r>
              <a:rPr lang="en-US" dirty="0" smtClean="0">
                <a:latin typeface="Times New Roman" pitchFamily="-111" charset="0"/>
                <a:cs typeface="Times New Roman" pitchFamily="-111" charset="0"/>
              </a:rPr>
              <a:t>,</a:t>
            </a:r>
            <a:r>
              <a:rPr lang="en-US" dirty="0" smtClean="0"/>
              <a:t> 2010). It is recommended that further research should aim to clarify whether students’ pain management knowledge is indeed poor, or whether examiners set higher standard scores for graduate students. It is also recommended that a replication of the study with a large and more representative sample of Iranian nurses students can add to the confidence level about the validity of the findings. Also, researchers should observe the physician-nurse collaboration with pain assessment and management. It is implicated that the relationship should be positively promoted so that tensions are reduced in the nurse-physician boundary concerning pain management (</a:t>
            </a:r>
            <a:r>
              <a:rPr lang="it-IT" dirty="0" smtClean="0">
                <a:latin typeface="Times New Roman" pitchFamily="-111" charset="0"/>
                <a:cs typeface="Times New Roman" pitchFamily="-111" charset="0"/>
              </a:rPr>
              <a:t>Rahimi-Madiseh, Tavakol, &amp; Dennick</a:t>
            </a:r>
            <a:r>
              <a:rPr lang="en-US" dirty="0" smtClean="0">
                <a:latin typeface="Times New Roman" pitchFamily="-111" charset="0"/>
                <a:cs typeface="Times New Roman" pitchFamily="-111" charset="0"/>
              </a:rPr>
              <a:t>,</a:t>
            </a:r>
            <a:r>
              <a:rPr lang="en-US" dirty="0" smtClean="0"/>
              <a:t> 2010). When addressing pain management, this idea of a constructive relationship would be beneficial in the sense that effective treatment needs to come from both perspectives – the scientific knowledge and research side and the nurses perspective based off the care of the patient. Poor pain management can lead to dissatisfaction of care and increased stress, which will negatively impact their recovery. </a:t>
            </a:r>
          </a:p>
          <a:p>
            <a:pPr>
              <a:lnSpc>
                <a:spcPct val="90000"/>
              </a:lnSpc>
              <a:spcBef>
                <a:spcPct val="0"/>
              </a:spcBef>
            </a:pPr>
            <a:r>
              <a:rPr lang="en-US" dirty="0" smtClean="0"/>
              <a:t>	A limitation to this study is that although participation from two schools is an advantage and allows more information, nurses in two different schools might not represent the population of all nurses in Iran (</a:t>
            </a:r>
            <a:r>
              <a:rPr lang="it-IT" dirty="0" smtClean="0">
                <a:latin typeface="Times New Roman" pitchFamily="-111" charset="0"/>
                <a:cs typeface="Times New Roman" pitchFamily="-111" charset="0"/>
              </a:rPr>
              <a:t>Rahimi-Madiseh, Tavakol, &amp; Dennick</a:t>
            </a:r>
            <a:r>
              <a:rPr lang="en-US" dirty="0" smtClean="0">
                <a:latin typeface="Times New Roman" pitchFamily="-111" charset="0"/>
                <a:cs typeface="Times New Roman" pitchFamily="-111" charset="0"/>
              </a:rPr>
              <a:t>, 2010)</a:t>
            </a:r>
            <a:r>
              <a:rPr lang="en-US" dirty="0" smtClean="0"/>
              <a:t>. Different schools at times have different teaching methods and students may learn more or less than one another. The results of the study are generalized to nursing students and graduate nurses from Iran. With this information readers could agree that the interpretations are compatible with the results of the study. It was thought that pain management education was faulty in Iran and with the ‘Knowledge and Attitudes Regarding Pain Tool’ (KARPT) their findings were proven correct. The research question was answered thoroughly and thoughtfully for readers to understand. Researchers were able to conclude the education level of Iranian nursing students and with the results they were able to begin implementing strategies to improve these levels for better care. </a:t>
            </a:r>
          </a:p>
          <a:p>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Pain management and assessment education have been notably inadequate in nursing care. Researchers were inquisitive as to who was educated on the topic and within the midst of their curiosity a cross-sectional study was conducted. The study examined Iranian nursing students and their education levels on pain. Pain is the number one intervention nurses need to implement with patients. Decreasing pain helps patients to be comfortable, which enables them to proceed with certain activities that will help with recovery such as ambulation, incentive </a:t>
            </a:r>
            <a:r>
              <a:rPr lang="en-US" dirty="0" err="1" smtClean="0"/>
              <a:t>spirometry</a:t>
            </a:r>
            <a:r>
              <a:rPr lang="en-US" dirty="0" smtClean="0"/>
              <a:t>, rehabilitation, etc. Within the researchers findings they found that Iranian nursing students and graduate nurse were insufficient with pain management. There was also a different study conducted, but instead with Western countries and their overall scores were higher than Iranian nursing students. Still, even the scores from the Western countries were not adequate despite the enhanced nursing curriculum. With these valuable findings, it has been proposed that the education of pain management and assessment needs to be further addressed. Nursing students need to be further educated on the content of pain so that optimal nursing care can be established. With a productive nurse-physician relationship and furthered education on pain, this can be accomplished. </a:t>
            </a:r>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	The</a:t>
            </a:r>
            <a:r>
              <a:rPr lang="en-US" baseline="0" dirty="0" smtClean="0"/>
              <a:t> biggest problem for the Iranian nursing schools that were studied is that there is a lack of pain management assessment abilities as well as the lack of understanding how to effectively treat their patients with </a:t>
            </a:r>
            <a:r>
              <a:rPr lang="en-US" baseline="0" dirty="0" err="1" smtClean="0"/>
              <a:t>opioids</a:t>
            </a:r>
            <a:r>
              <a:rPr lang="en-US" baseline="0" dirty="0" smtClean="0"/>
              <a:t> that need management for comfort and to promote rest and healing. The method of treating patients not only with medications but with other non-medical therapeutic interventions is unknown for these students. Most of them have previous or concurrent experience in the healthcare arena and have already dealt with patients needing pain management interventions. Unfortunately, they were still unable to gauge the patients subjective pain information and infer the appropriate treatment for that patient. Not only were they uneducated on the mediations but they were also uneducated on the 5 or 8 rights of medication administration. They felt pain medication administration was out of their scope of practice and did not communicate the pain rating of the patient with the physician for further guidance. Therefore, this left the patient-nurse relationship in shambles and destroyed all trust. Since the nurse was unable to effectively care for the patient, this also impairs the relationship with the doctor. The nurse if supposed to be advocating for the patient and without the nurse treating the patients complaints of pain as valid, there is no rapport and no advocacy thus leaving the patient to feel cast aside (</a:t>
            </a:r>
            <a:r>
              <a:rPr lang="en-US" sz="1200" kern="1200" dirty="0" err="1" smtClean="0">
                <a:solidFill>
                  <a:schemeClr val="tx1"/>
                </a:solidFill>
                <a:latin typeface="+mn-lt"/>
                <a:ea typeface="+mn-ea"/>
                <a:cs typeface="+mn-cs"/>
              </a:rPr>
              <a:t>Rahimi-Madiseh</a:t>
            </a:r>
            <a:r>
              <a:rPr lang="en-US" sz="1200" kern="1200" dirty="0" smtClean="0">
                <a:solidFill>
                  <a:schemeClr val="tx1"/>
                </a:solidFill>
                <a:latin typeface="+mn-lt"/>
                <a:ea typeface="+mn-ea"/>
                <a:cs typeface="+mn-cs"/>
              </a:rPr>
              <a:t>, M, 2010).</a:t>
            </a:r>
            <a:endParaRPr lang="en-US" baseline="0" dirty="0" smtClean="0"/>
          </a:p>
          <a:p>
            <a:r>
              <a:rPr lang="en-US" baseline="0" dirty="0" smtClean="0"/>
              <a:t>	The purpose of the study is to prove that there is a need for further pharmacological education in the nursing curriculum. This not only benefits the patients and the physicians but then the nurses are able to effectively do their job. The need for improvement in the education process with help build relationships all across the multidisciplinary approach to healthcare. Being able to accurately assess and make judgments based on your patients needs in all facets of care is what makes us better nurses and ensures our patients feel cared for and valued (</a:t>
            </a:r>
            <a:r>
              <a:rPr lang="en-US" sz="1200" kern="1200" dirty="0" err="1" smtClean="0">
                <a:solidFill>
                  <a:schemeClr val="tx1"/>
                </a:solidFill>
                <a:latin typeface="+mn-lt"/>
                <a:ea typeface="+mn-ea"/>
                <a:cs typeface="+mn-cs"/>
              </a:rPr>
              <a:t>Rahimi-Madiseh</a:t>
            </a:r>
            <a:r>
              <a:rPr lang="en-US" sz="1200" kern="1200" dirty="0" smtClean="0">
                <a:solidFill>
                  <a:schemeClr val="tx1"/>
                </a:solidFill>
                <a:latin typeface="+mn-lt"/>
                <a:ea typeface="+mn-ea"/>
                <a:cs typeface="+mn-cs"/>
              </a:rPr>
              <a:t>, M, 2010).</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	The review of</a:t>
            </a:r>
            <a:r>
              <a:rPr lang="en-US" baseline="0" dirty="0" smtClean="0">
                <a:latin typeface="Times New Roman" pitchFamily="18" charset="0"/>
                <a:cs typeface="Times New Roman" pitchFamily="18" charset="0"/>
              </a:rPr>
              <a:t> literature included 26 sources ranging in date from 1995 thru 2008, and is included in the introduction section. The review is appropriate and thorough. The authors give background information on previous pain and pain management research. The  review of literature is easy to read, and  well organized. The authors of the paper used a labeling system to organize the literature review which makes locating the sources used easy.  All of the information is relatively current considering the publication date for the article. All the literature in the article is well critiqued and comes from credible sources. Gaps in knowledge were identified, and definitely call for further research. “</a:t>
            </a:r>
            <a:r>
              <a:rPr lang="en-US" sz="1200" kern="1200" baseline="0" dirty="0" smtClean="0">
                <a:solidFill>
                  <a:schemeClr val="tx1"/>
                </a:solidFill>
                <a:latin typeface="Times New Roman" pitchFamily="18" charset="0"/>
                <a:ea typeface="+mn-ea"/>
                <a:cs typeface="Times New Roman" pitchFamily="18" charset="0"/>
              </a:rPr>
              <a:t>Little is known about the importance of pain management care in the practice and training of nurses in Iran, where the responsibility of nurses differs greatly from that of the West”</a:t>
            </a:r>
            <a:r>
              <a:rPr lang="it-IT" dirty="0" smtClean="0">
                <a:latin typeface="Times New Roman" pitchFamily="18" charset="0"/>
                <a:cs typeface="Times New Roman" pitchFamily="18" charset="0"/>
              </a:rPr>
              <a:t> (Rahimi-Madiseh, Tavakol, &amp; Dennick</a:t>
            </a:r>
            <a:r>
              <a:rPr lang="en-US" sz="1200" kern="1200" baseline="0" dirty="0" smtClean="0">
                <a:solidFill>
                  <a:schemeClr val="tx1"/>
                </a:solidFill>
                <a:latin typeface="Times New Roman" pitchFamily="18" charset="0"/>
                <a:ea typeface="+mn-ea"/>
                <a:cs typeface="Times New Roman" pitchFamily="18" charset="0"/>
              </a:rPr>
              <a:t>, 2010, pg 479). The authors also noted a lack of international standards related to pain management. </a:t>
            </a:r>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	The</a:t>
            </a:r>
            <a:r>
              <a:rPr lang="en-US" baseline="0" dirty="0" smtClean="0">
                <a:latin typeface="Times New Roman" pitchFamily="18" charset="0"/>
                <a:cs typeface="Times New Roman" pitchFamily="18" charset="0"/>
              </a:rPr>
              <a:t> research question is easily identified and clearly stated as “</a:t>
            </a:r>
            <a:r>
              <a:rPr lang="en-US" sz="1200" kern="1200" baseline="0" dirty="0" smtClean="0">
                <a:solidFill>
                  <a:schemeClr val="tx1"/>
                </a:solidFill>
                <a:latin typeface="Times New Roman" pitchFamily="18" charset="0"/>
                <a:ea typeface="+mn-ea"/>
                <a:cs typeface="Times New Roman" pitchFamily="18" charset="0"/>
              </a:rPr>
              <a:t>What is the current knowledge and attitudes of Iranian nursing students about pain management?” (</a:t>
            </a:r>
            <a:r>
              <a:rPr lang="it-IT" dirty="0" smtClean="0">
                <a:latin typeface="Times New Roman" pitchFamily="18" charset="0"/>
                <a:cs typeface="Times New Roman" pitchFamily="18" charset="0"/>
              </a:rPr>
              <a:t>Rahimi-Madiseh, Tavakol, &amp; Dennick,</a:t>
            </a:r>
            <a:r>
              <a:rPr lang="it-IT" baseline="0" dirty="0" smtClean="0">
                <a:latin typeface="Times New Roman" pitchFamily="18" charset="0"/>
                <a:cs typeface="Times New Roman" pitchFamily="18" charset="0"/>
              </a:rPr>
              <a:t> </a:t>
            </a:r>
            <a:r>
              <a:rPr lang="it-IT" dirty="0" smtClean="0">
                <a:latin typeface="Times New Roman" pitchFamily="18" charset="0"/>
                <a:cs typeface="Times New Roman" pitchFamily="18" charset="0"/>
              </a:rPr>
              <a:t>2010,</a:t>
            </a:r>
            <a:r>
              <a:rPr lang="it-IT" baseline="0" dirty="0" smtClean="0">
                <a:latin typeface="Times New Roman" pitchFamily="18" charset="0"/>
                <a:cs typeface="Times New Roman" pitchFamily="18" charset="0"/>
              </a:rPr>
              <a:t> pg 479). The question is researchable as stated because it has already been researched. The authors also related the question logically to the problem which is the lack of knowledge about the current attitudes and level of knowledge amoung Iranian nursing students concerning pain management. The lack of knowledge noted in the literature review located in the introduction logically relates to the problem which is a general lack of knowledge. In addition the discussion and framework fit the problem, and the overall purpose of the study, which is to determine the current knowledge and attitudes held by Iranian nursing students regarding pain management. </a:t>
            </a:r>
            <a:endParaRPr lang="en-US"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variables and concepts</a:t>
            </a:r>
            <a:r>
              <a:rPr lang="en-US" baseline="0" dirty="0" smtClean="0"/>
              <a:t> are not clearly identified, but can be inferred. The variables used for this research study were the level of knowledge and attitudes of Iranian  nursing students regarding pain management. The independent variable is the level of knowledge and attitude of  nursing students internationally (not just those in Iran) related to pain management. While the dependent variable is level of knowledge and attitudes of Iranian nursing students regarding pain management. There are conceptual and operational definitions, but they also are not clearly defined and must be inferred. </a:t>
            </a:r>
          </a:p>
          <a:p>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conceptual variable is perceived lack of knowledge regarding pain management among Iranian nursing students, and t</a:t>
            </a:r>
            <a:r>
              <a:rPr lang="en-US" sz="1200" kern="1200" dirty="0" smtClean="0">
                <a:solidFill>
                  <a:schemeClr val="tx1"/>
                </a:solidFill>
                <a:latin typeface="+mn-lt"/>
                <a:ea typeface="+mn-ea"/>
                <a:cs typeface="+mn-cs"/>
              </a:rPr>
              <a:t>he operational variable</a:t>
            </a:r>
            <a:r>
              <a:rPr lang="en-US" sz="1200" kern="1200" baseline="0" dirty="0" smtClean="0">
                <a:solidFill>
                  <a:schemeClr val="tx1"/>
                </a:solidFill>
                <a:latin typeface="+mn-lt"/>
                <a:ea typeface="+mn-ea"/>
                <a:cs typeface="+mn-cs"/>
              </a:rPr>
              <a:t> is the low scores that the Iranian nursing students scored on the KARPT test. </a:t>
            </a:r>
            <a:r>
              <a:rPr lang="en-US" sz="1200" kern="1200" dirty="0" smtClean="0">
                <a:solidFill>
                  <a:schemeClr val="tx1"/>
                </a:solidFill>
                <a:latin typeface="+mn-lt"/>
                <a:ea typeface="+mn-ea"/>
                <a:cs typeface="+mn-cs"/>
              </a:rPr>
              <a:t>In</a:t>
            </a:r>
            <a:r>
              <a:rPr lang="en-US" sz="1200" kern="1200" baseline="0" dirty="0" smtClean="0">
                <a:solidFill>
                  <a:schemeClr val="tx1"/>
                </a:solidFill>
                <a:latin typeface="+mn-lt"/>
                <a:ea typeface="+mn-ea"/>
                <a:cs typeface="+mn-cs"/>
              </a:rPr>
              <a:t> addition, the extraneous or intervening variable is not identified but can also be inferred. The extraneous variables include lack of educational finances and resources regarding pain management in Iran. “The pain management content of the Iranian undergraduate nursing curriculum is clearly not adequate to prepare nursing students to systematically assess, critically analyze and make sound nursing care decisions.”</a:t>
            </a:r>
            <a:r>
              <a:rPr lang="en-US" sz="1200" kern="1200" baseline="0" dirty="0" smtClean="0">
                <a:solidFill>
                  <a:schemeClr val="tx1"/>
                </a:solidFill>
                <a:latin typeface="Times New Roman" pitchFamily="18" charset="0"/>
                <a:ea typeface="+mn-ea"/>
                <a:cs typeface="Times New Roman" pitchFamily="18" charset="0"/>
              </a:rPr>
              <a:t> (</a:t>
            </a:r>
            <a:r>
              <a:rPr lang="it-IT" dirty="0" smtClean="0">
                <a:latin typeface="Times New Roman" pitchFamily="18" charset="0"/>
                <a:cs typeface="Times New Roman" pitchFamily="18" charset="0"/>
              </a:rPr>
              <a:t>Rahimi-Madiseh, Tavakol, &amp; Dennick,</a:t>
            </a:r>
            <a:r>
              <a:rPr lang="it-IT" baseline="0" dirty="0" smtClean="0">
                <a:latin typeface="Times New Roman" pitchFamily="18" charset="0"/>
                <a:cs typeface="Times New Roman" pitchFamily="18" charset="0"/>
              </a:rPr>
              <a:t> </a:t>
            </a:r>
            <a:r>
              <a:rPr lang="it-IT" dirty="0" smtClean="0">
                <a:latin typeface="Times New Roman" pitchFamily="18" charset="0"/>
                <a:cs typeface="Times New Roman" pitchFamily="18" charset="0"/>
              </a:rPr>
              <a:t>2010,</a:t>
            </a:r>
            <a:r>
              <a:rPr lang="it-IT" baseline="0" dirty="0" smtClean="0">
                <a:latin typeface="Times New Roman" pitchFamily="18" charset="0"/>
                <a:cs typeface="Times New Roman" pitchFamily="18" charset="0"/>
              </a:rPr>
              <a:t> pg 481).  In addition, perceptions of pain held by Iranian nurses may be different than those of western nurses due to cultural differences.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controlled variable is the international</a:t>
            </a:r>
            <a:r>
              <a:rPr lang="en-US" sz="1200" kern="1200" baseline="0" dirty="0" smtClean="0">
                <a:solidFill>
                  <a:schemeClr val="tx1"/>
                </a:solidFill>
                <a:latin typeface="+mn-lt"/>
                <a:ea typeface="+mn-ea"/>
                <a:cs typeface="+mn-cs"/>
              </a:rPr>
              <a:t> levels of education and attitudes regarding pain management.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title of the study indicates it is a quantitative study. The question posed by the study is “What is the current knowledge and attitudes of Iranian nursing students about pain management?”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479) Thus the study seeks to describe Iranian nurses’ knowledge and attitudes regarding pain management though the use of a self administered questionnaire. It does not attempt to link or connect the degree of knowledge or attitudes to any other phenomenon, nor compare or contrast the knowledge or attitude of different groups of nurses or at different times.  It is therefore a descriptive design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McCabe, 2011, p. 189). This seems appropriate for a study which poses the question stated.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Internal validity was addressed, in the method section on page 479. The authors note that the questionnaire utilized Knowledge and Attitudes Regarding Pain Tool (KARPT) had a high reliability and good internal consistency (</a:t>
            </a:r>
            <a:r>
              <a:rPr lang="it-IT" sz="1200" kern="1200" dirty="0" smtClean="0">
                <a:solidFill>
                  <a:schemeClr val="tx1"/>
                </a:solidFill>
                <a:latin typeface="+mn-lt"/>
                <a:ea typeface="+mn-ea"/>
                <a:cs typeface="+mn-cs"/>
              </a:rPr>
              <a:t>Rahimi-Madiseh, Tavakol, &amp; Dennick, 2010</a:t>
            </a:r>
            <a:r>
              <a:rPr lang="en-US" sz="1200" kern="1200" dirty="0" smtClean="0">
                <a:solidFill>
                  <a:schemeClr val="tx1"/>
                </a:solidFill>
                <a:latin typeface="+mn-lt"/>
                <a:ea typeface="+mn-ea"/>
                <a:cs typeface="+mn-cs"/>
              </a:rPr>
              <a:t>, p. 479).</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questionnaire was administered to advanced nursing students into Iranian nursing schools. The questionnaires were given to 205 students and 146 useable responses were received. Participants have previously been told that refusal to participate would have no negative consciences. Since the question posed by the study relates to knowledge and attitudes of Iranian nursing students, this sample method is appropriate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479-480).</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The authors note in the limitation section of their study that although the study utilized participants from two different schools, the sample might not represent all Iranian nurses. The study also indicated the small sample size could be a problem and recommended repeating the study with a larger study so as to bolster confidence about the studies external consistency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482).</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Compliance with ethical standards for protection of the participants was outlined with the authors. The authors secured ethical approval from the Research Ethics Committee. The questionnaire was translated into the Persian language and translated back into English using bilingual researchers to make sure the translation was correct. The participants were told that their participation was completely voluntary. The authors also sent a letter to the participants which explained the project and their rights. All participants remain anonymous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479).</a:t>
            </a:r>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data collection approach utilized by the authors was administration of the, “Knowledge and Attitudes Regarding Pain Tool” (KARPT) to 205 nursing students from two different Iranian nursing schools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479). The authors described KARPT as a self administered test with 21 true/false items and 15 multiple choice questions regarding two case studies involving real world pain administration issues. The authors also detailed that KARPT had a high reliability and internal consistency, as well as being relatively easy to take. As the instrument utilized (KARPT) is fully described, including satisfactory, reliability, and validity, the data collection approach appears appropriate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479).</a:t>
            </a:r>
          </a:p>
          <a:p>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analysis procedures used descriptive studies to properly express the level of measurements. Both tables and figures were used to clearly present the results. The first table used displayed the distribution of background characteristics of the samples and the second table used showed the items or questions from the ‘Knowledge and Attitudes Regarding Pain Tool’ (KARPT) that were answered correctly by 50% of the students. There was also a figure used to present the frequency distribution of students’ scores on the KARPT. It was a descriptive study in the sense that percentages, means, standard deviations, etc. were used to appropriately describe their findings vividly for readers to understand. The research question “what is the current knowledge and attitudes of Iranian nursing students about pain management” was answered thoroughly within the results section. “Unfortunately, the students’ knowledge of pain management was poor” (</a:t>
            </a:r>
            <a:r>
              <a:rPr lang="it-IT" dirty="0" smtClean="0">
                <a:latin typeface="Times New Roman" pitchFamily="-111" charset="0"/>
                <a:cs typeface="Times New Roman" pitchFamily="-111" charset="0"/>
              </a:rPr>
              <a:t>Rahimi-Madiseh, Tavakol, &amp; Dennick</a:t>
            </a:r>
            <a:r>
              <a:rPr lang="en-US" dirty="0" smtClean="0">
                <a:latin typeface="Times New Roman" pitchFamily="-111" charset="0"/>
                <a:cs typeface="Times New Roman" pitchFamily="-111" charset="0"/>
              </a:rPr>
              <a:t>, </a:t>
            </a:r>
            <a:r>
              <a:rPr lang="en-US" dirty="0" smtClean="0"/>
              <a:t>2010, p. 480). The overall group mean score was only 37% answered the questions correctly and no students answered greater than 60% of the items correctly. The students were not properly educated in pharmacology based medications for pain, </a:t>
            </a:r>
            <a:r>
              <a:rPr lang="en-US" dirty="0" err="1" smtClean="0"/>
              <a:t>opioids</a:t>
            </a:r>
            <a:r>
              <a:rPr lang="en-US" dirty="0" smtClean="0"/>
              <a:t> and patient addictions and assessments and interventions of pain. As mentioned within the article, it has been suggested that a comprehensive pain management education is necessary to improve pain knowledge and understanding (</a:t>
            </a:r>
            <a:r>
              <a:rPr lang="it-IT" dirty="0" smtClean="0">
                <a:latin typeface="Times New Roman" pitchFamily="-111" charset="0"/>
                <a:cs typeface="Times New Roman" pitchFamily="-111" charset="0"/>
              </a:rPr>
              <a:t>Rahimi-Madiseh, Tavakol, &amp; Dennick</a:t>
            </a:r>
            <a:r>
              <a:rPr lang="en-US" dirty="0" smtClean="0">
                <a:latin typeface="Times New Roman" pitchFamily="-111" charset="0"/>
                <a:cs typeface="Times New Roman" pitchFamily="-111" charset="0"/>
              </a:rPr>
              <a:t>, </a:t>
            </a:r>
            <a:r>
              <a:rPr lang="en-US" dirty="0" smtClean="0"/>
              <a:t>2010). Hopefully with further learning, nursing care can exceed its expectations so that each patient is treated with the utmost care. </a:t>
            </a:r>
          </a:p>
          <a:p>
            <a:endParaRPr lang="en-US" dirty="0"/>
          </a:p>
        </p:txBody>
      </p:sp>
      <p:sp>
        <p:nvSpPr>
          <p:cNvPr id="4" name="Slide Number Placeholder 3"/>
          <p:cNvSpPr>
            <a:spLocks noGrp="1"/>
          </p:cNvSpPr>
          <p:nvPr>
            <p:ph type="sldNum" sz="quarter" idx="10"/>
          </p:nvPr>
        </p:nvSpPr>
        <p:spPr/>
        <p:txBody>
          <a:bodyPr/>
          <a:lstStyle/>
          <a:p>
            <a:fld id="{5FA1ADA2-E518-41A3-B757-B64B358A68E1}"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89354E8-6DC0-4CF6-AE36-E2ECC96B278E}" type="datetimeFigureOut">
              <a:rPr lang="en-US" smtClean="0"/>
              <a:pPr/>
              <a:t>7/18/2012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40E317B-0E2E-479D-A04A-FC887345532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9354E8-6DC0-4CF6-AE36-E2ECC96B278E}" type="datetimeFigureOut">
              <a:rPr lang="en-US" smtClean="0"/>
              <a:pPr/>
              <a:t>7/18/2012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40E317B-0E2E-479D-A04A-FC88734553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89354E8-6DC0-4CF6-AE36-E2ECC96B278E}" type="datetimeFigureOut">
              <a:rPr lang="en-US" smtClean="0"/>
              <a:pPr/>
              <a:t>7/18/2012</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40E317B-0E2E-479D-A04A-FC88734553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9354E8-6DC0-4CF6-AE36-E2ECC96B278E}" type="datetimeFigureOut">
              <a:rPr lang="en-US" smtClean="0"/>
              <a:pPr/>
              <a:t>7/18/2012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40E317B-0E2E-479D-A04A-FC88734553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89354E8-6DC0-4CF6-AE36-E2ECC96B278E}" type="datetimeFigureOut">
              <a:rPr lang="en-US" smtClean="0"/>
              <a:pPr/>
              <a:t>7/18/2012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C40E317B-0E2E-479D-A04A-FC887345532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89354E8-6DC0-4CF6-AE36-E2ECC96B278E}" type="datetimeFigureOut">
              <a:rPr lang="en-US" smtClean="0"/>
              <a:pPr/>
              <a:t>7/18/2012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40E317B-0E2E-479D-A04A-FC887345532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89354E8-6DC0-4CF6-AE36-E2ECC96B278E}" type="datetimeFigureOut">
              <a:rPr lang="en-US" smtClean="0"/>
              <a:pPr/>
              <a:t>7/18/2012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40E317B-0E2E-479D-A04A-FC887345532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89354E8-6DC0-4CF6-AE36-E2ECC96B278E}" type="datetimeFigureOut">
              <a:rPr lang="en-US" smtClean="0"/>
              <a:pPr/>
              <a:t>7/18/2012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40E317B-0E2E-479D-A04A-FC88734553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89354E8-6DC0-4CF6-AE36-E2ECC96B278E}" type="datetimeFigureOut">
              <a:rPr lang="en-US" smtClean="0"/>
              <a:pPr/>
              <a:t>7/18/2012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C40E317B-0E2E-479D-A04A-FC88734553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89354E8-6DC0-4CF6-AE36-E2ECC96B278E}" type="datetimeFigureOut">
              <a:rPr lang="en-US" smtClean="0"/>
              <a:pPr/>
              <a:t>7/18/2012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40E317B-0E2E-479D-A04A-FC887345532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89354E8-6DC0-4CF6-AE36-E2ECC96B278E}" type="datetimeFigureOut">
              <a:rPr lang="en-US" smtClean="0"/>
              <a:pPr/>
              <a:t>7/18/2012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40E317B-0E2E-479D-A04A-FC887345532A}"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89354E8-6DC0-4CF6-AE36-E2ECC96B278E}" type="datetimeFigureOut">
              <a:rPr lang="en-US" smtClean="0"/>
              <a:pPr/>
              <a:t>7/18/2012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40E317B-0E2E-479D-A04A-FC887345532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eb.ebscohost.com.ezproxy.lakeviewcol.edu:2048/ehost/pdfviewer/pdfviewer?sid"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381000"/>
            <a:ext cx="5715000" cy="2487168"/>
          </a:xfrm>
        </p:spPr>
        <p:txBody>
          <a:bodyPr/>
          <a:lstStyle/>
          <a:p>
            <a:pPr algn="ctr"/>
            <a:r>
              <a:rPr lang="en-US" dirty="0" smtClean="0"/>
              <a:t>Pain Management:  </a:t>
            </a:r>
            <a:br>
              <a:rPr lang="en-US" dirty="0" smtClean="0"/>
            </a:br>
            <a:r>
              <a:rPr lang="en-US" dirty="0" smtClean="0"/>
              <a:t>A student nurses prospective </a:t>
            </a:r>
            <a:endParaRPr lang="en-US" dirty="0"/>
          </a:p>
        </p:txBody>
      </p:sp>
      <p:sp>
        <p:nvSpPr>
          <p:cNvPr id="3" name="Subtitle 2"/>
          <p:cNvSpPr>
            <a:spLocks noGrp="1"/>
          </p:cNvSpPr>
          <p:nvPr>
            <p:ph type="subTitle" idx="1"/>
          </p:nvPr>
        </p:nvSpPr>
        <p:spPr>
          <a:xfrm>
            <a:off x="3354442" y="3429000"/>
            <a:ext cx="5114778" cy="2590800"/>
          </a:xfrm>
        </p:spPr>
        <p:txBody>
          <a:bodyPr>
            <a:normAutofit/>
          </a:bodyPr>
          <a:lstStyle/>
          <a:p>
            <a:pPr algn="ctr"/>
            <a:endParaRPr lang="en-US" dirty="0" smtClean="0"/>
          </a:p>
          <a:p>
            <a:pPr algn="ctr"/>
            <a:r>
              <a:rPr lang="en-US" dirty="0" smtClean="0"/>
              <a:t>Shawna Storm, Shelby Cottrell, </a:t>
            </a:r>
          </a:p>
          <a:p>
            <a:pPr algn="ctr"/>
            <a:r>
              <a:rPr lang="en-US" dirty="0" smtClean="0"/>
              <a:t>Sarah Geiger &amp; Nicole Maes</a:t>
            </a:r>
          </a:p>
          <a:p>
            <a:pPr algn="ctr"/>
            <a:r>
              <a:rPr lang="en-US" dirty="0" smtClean="0"/>
              <a:t>Lakeview College of Nursing </a:t>
            </a:r>
          </a:p>
          <a:p>
            <a:pPr algn="ctr"/>
            <a:r>
              <a:rPr lang="en-US" dirty="0" smtClean="0"/>
              <a:t>N302: Nursing Research </a:t>
            </a:r>
          </a:p>
          <a:p>
            <a:pPr algn="ctr"/>
            <a:r>
              <a:rPr lang="en-US" dirty="0" smtClean="0"/>
              <a:t>July 7, 2012</a:t>
            </a:r>
            <a:endParaRPr lang="en-US" dirty="0"/>
          </a:p>
        </p:txBody>
      </p:sp>
      <p:pic>
        <p:nvPicPr>
          <p:cNvPr id="1026" name="Picture 2" descr="C:\Program Files\Microsoft Office\MEDIA\CAGCAT10\j0315447.jpg"/>
          <p:cNvPicPr>
            <a:picLocks noChangeAspect="1" noChangeArrowheads="1"/>
          </p:cNvPicPr>
          <p:nvPr/>
        </p:nvPicPr>
        <p:blipFill>
          <a:blip r:embed="rId2" cstate="print"/>
          <a:srcRect/>
          <a:stretch>
            <a:fillRect/>
          </a:stretch>
        </p:blipFill>
        <p:spPr bwMode="auto">
          <a:xfrm>
            <a:off x="533400" y="2514600"/>
            <a:ext cx="2609088" cy="36576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lstStyle/>
          <a:p>
            <a:pPr algn="ctr"/>
            <a:r>
              <a:rPr lang="en-US" dirty="0" smtClean="0"/>
              <a:t>Data analysis</a:t>
            </a:r>
            <a:endParaRPr lang="en-US" dirty="0"/>
          </a:p>
        </p:txBody>
      </p:sp>
      <p:sp>
        <p:nvSpPr>
          <p:cNvPr id="3" name="Content Placeholder 2"/>
          <p:cNvSpPr>
            <a:spLocks noGrp="1"/>
          </p:cNvSpPr>
          <p:nvPr>
            <p:ph idx="1"/>
          </p:nvPr>
        </p:nvSpPr>
        <p:spPr>
          <a:xfrm>
            <a:off x="457200" y="990600"/>
            <a:ext cx="7239000" cy="5236536"/>
          </a:xfrm>
        </p:spPr>
        <p:txBody>
          <a:bodyPr/>
          <a:lstStyle/>
          <a:p>
            <a:r>
              <a:rPr lang="en-US" sz="2200" dirty="0" smtClean="0">
                <a:latin typeface="Times New Roman" pitchFamily="18" charset="0"/>
                <a:cs typeface="Times New Roman" pitchFamily="18" charset="0"/>
              </a:rPr>
              <a:t>A total of 146 Iranian nursing students </a:t>
            </a:r>
          </a:p>
          <a:p>
            <a:pPr>
              <a:buNone/>
            </a:pPr>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Majority were female students</a:t>
            </a:r>
          </a:p>
          <a:p>
            <a:pPr>
              <a:buNone/>
            </a:pPr>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Ages ranged from 19 to 38 years old</a:t>
            </a:r>
          </a:p>
          <a:p>
            <a:pPr>
              <a:buNone/>
            </a:pPr>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There was a group mean score of 37% correct</a:t>
            </a:r>
          </a:p>
          <a:p>
            <a:pPr>
              <a:buNone/>
            </a:pPr>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Majority of items in the ‘Knowledge and Attitudes Regarding Pain Tool’ were pharmacology based</a:t>
            </a:r>
          </a:p>
          <a:p>
            <a:pPr>
              <a:buNone/>
            </a:pPr>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Tables and Figures were used to express the insufficient education levels of pain based off of Iranian students</a:t>
            </a:r>
          </a:p>
          <a:p>
            <a:endParaRPr lang="en-US" dirty="0"/>
          </a:p>
        </p:txBody>
      </p:sp>
      <p:sp>
        <p:nvSpPr>
          <p:cNvPr id="5" name="TextBox 4"/>
          <p:cNvSpPr txBox="1"/>
          <p:nvPr/>
        </p:nvSpPr>
        <p:spPr>
          <a:xfrm>
            <a:off x="4724400" y="6172200"/>
            <a:ext cx="3429000" cy="369332"/>
          </a:xfrm>
          <a:prstGeom prst="rect">
            <a:avLst/>
          </a:prstGeom>
          <a:noFill/>
        </p:spPr>
        <p:txBody>
          <a:bodyPr wrap="square" rtlCol="0">
            <a:spAutoFit/>
          </a:bodyPr>
          <a:lstStyle/>
          <a:p>
            <a:r>
              <a:rPr lang="en-US" dirty="0" smtClean="0"/>
              <a:t>(</a:t>
            </a:r>
            <a:r>
              <a:rPr lang="en-US" dirty="0" err="1" smtClean="0"/>
              <a:t>Rahimi-Madiseh</a:t>
            </a:r>
            <a:r>
              <a:rPr lang="en-US" dirty="0" smtClean="0"/>
              <a:t>, et al., 2010)</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1219200"/>
          </a:xfrm>
        </p:spPr>
        <p:txBody>
          <a:bodyPr>
            <a:normAutofit/>
          </a:bodyPr>
          <a:lstStyle/>
          <a:p>
            <a:pPr algn="ctr"/>
            <a:r>
              <a:rPr lang="en-US" sz="3600" dirty="0" smtClean="0"/>
              <a:t>Results, Conclusion &amp; Discussion of Findings</a:t>
            </a:r>
            <a:endParaRPr lang="en-US" dirty="0"/>
          </a:p>
        </p:txBody>
      </p:sp>
      <p:sp>
        <p:nvSpPr>
          <p:cNvPr id="3" name="Content Placeholder 2"/>
          <p:cNvSpPr>
            <a:spLocks noGrp="1"/>
          </p:cNvSpPr>
          <p:nvPr>
            <p:ph idx="1"/>
          </p:nvPr>
        </p:nvSpPr>
        <p:spPr>
          <a:xfrm>
            <a:off x="457200" y="1371600"/>
            <a:ext cx="7239000" cy="5084136"/>
          </a:xfrm>
        </p:spPr>
        <p:txBody>
          <a:bodyPr/>
          <a:lstStyle/>
          <a:p>
            <a:pPr>
              <a:lnSpc>
                <a:spcPct val="90000"/>
              </a:lnSpc>
            </a:pPr>
            <a:endParaRPr lang="en-US" sz="2000" dirty="0" smtClean="0">
              <a:latin typeface="Times New Roman" pitchFamily="18" charset="0"/>
              <a:cs typeface="Times New Roman" pitchFamily="18" charset="0"/>
            </a:endParaRPr>
          </a:p>
          <a:p>
            <a:pPr>
              <a:lnSpc>
                <a:spcPct val="90000"/>
              </a:lnSpc>
            </a:pPr>
            <a:r>
              <a:rPr lang="en-US" sz="2200" dirty="0" smtClean="0">
                <a:latin typeface="Times New Roman" pitchFamily="18" charset="0"/>
                <a:cs typeface="Times New Roman" pitchFamily="18" charset="0"/>
              </a:rPr>
              <a:t>Research into pain related to nursing care is rare in Iran</a:t>
            </a:r>
          </a:p>
          <a:p>
            <a:pPr>
              <a:lnSpc>
                <a:spcPct val="90000"/>
              </a:lnSpc>
              <a:buNone/>
            </a:pPr>
            <a:endParaRPr lang="en-US" sz="2200" dirty="0" smtClean="0">
              <a:latin typeface="Times New Roman" pitchFamily="18" charset="0"/>
              <a:cs typeface="Times New Roman" pitchFamily="18" charset="0"/>
            </a:endParaRPr>
          </a:p>
          <a:p>
            <a:pPr>
              <a:lnSpc>
                <a:spcPct val="90000"/>
              </a:lnSpc>
            </a:pPr>
            <a:endParaRPr lang="en-US" sz="2200" dirty="0" smtClean="0">
              <a:latin typeface="Times New Roman" pitchFamily="18" charset="0"/>
              <a:cs typeface="Times New Roman" pitchFamily="18" charset="0"/>
            </a:endParaRPr>
          </a:p>
          <a:p>
            <a:pPr>
              <a:lnSpc>
                <a:spcPct val="90000"/>
              </a:lnSpc>
            </a:pPr>
            <a:r>
              <a:rPr lang="en-US" sz="2200" dirty="0" smtClean="0">
                <a:latin typeface="Times New Roman" pitchFamily="18" charset="0"/>
                <a:cs typeface="Times New Roman" pitchFamily="18" charset="0"/>
              </a:rPr>
              <a:t>4.8% of students answered at least 50% of items correctly </a:t>
            </a:r>
          </a:p>
          <a:p>
            <a:pPr>
              <a:lnSpc>
                <a:spcPct val="90000"/>
              </a:lnSpc>
            </a:pPr>
            <a:endParaRPr lang="en-US" sz="2200" dirty="0" smtClean="0">
              <a:latin typeface="Times New Roman" pitchFamily="18" charset="0"/>
              <a:cs typeface="Times New Roman" pitchFamily="18" charset="0"/>
            </a:endParaRPr>
          </a:p>
          <a:p>
            <a:pPr>
              <a:lnSpc>
                <a:spcPct val="90000"/>
              </a:lnSpc>
              <a:buNone/>
            </a:pPr>
            <a:endParaRPr lang="en-US" sz="2200" dirty="0" smtClean="0">
              <a:latin typeface="Times New Roman" pitchFamily="18" charset="0"/>
              <a:cs typeface="Times New Roman" pitchFamily="18" charset="0"/>
            </a:endParaRPr>
          </a:p>
          <a:p>
            <a:pPr>
              <a:lnSpc>
                <a:spcPct val="90000"/>
              </a:lnSpc>
            </a:pPr>
            <a:r>
              <a:rPr lang="en-US" sz="2200" dirty="0" smtClean="0">
                <a:latin typeface="Times New Roman" pitchFamily="18" charset="0"/>
                <a:cs typeface="Times New Roman" pitchFamily="18" charset="0"/>
              </a:rPr>
              <a:t>It has come to agreement that students may substitute their judgment for the patient’s subjective judgment of pain</a:t>
            </a:r>
          </a:p>
          <a:p>
            <a:pPr>
              <a:lnSpc>
                <a:spcPct val="90000"/>
              </a:lnSpc>
              <a:buNone/>
            </a:pPr>
            <a:endParaRPr lang="en-US" sz="2200" dirty="0" smtClean="0">
              <a:latin typeface="Times New Roman" pitchFamily="18" charset="0"/>
              <a:cs typeface="Times New Roman" pitchFamily="18" charset="0"/>
            </a:endParaRPr>
          </a:p>
          <a:p>
            <a:pPr>
              <a:lnSpc>
                <a:spcPct val="90000"/>
              </a:lnSpc>
            </a:pPr>
            <a:endParaRPr lang="en-US" sz="2200" dirty="0" smtClean="0">
              <a:latin typeface="Times New Roman" pitchFamily="18" charset="0"/>
              <a:cs typeface="Times New Roman" pitchFamily="18" charset="0"/>
            </a:endParaRPr>
          </a:p>
          <a:p>
            <a:pPr>
              <a:lnSpc>
                <a:spcPct val="90000"/>
              </a:lnSpc>
            </a:pPr>
            <a:r>
              <a:rPr lang="en-US" sz="2200" dirty="0" smtClean="0">
                <a:latin typeface="Times New Roman" pitchFamily="18" charset="0"/>
                <a:cs typeface="Times New Roman" pitchFamily="18" charset="0"/>
              </a:rPr>
              <a:t>Further education is necessary to provide better care</a:t>
            </a:r>
          </a:p>
          <a:p>
            <a:endParaRPr lang="en-US" dirty="0"/>
          </a:p>
        </p:txBody>
      </p:sp>
      <p:sp>
        <p:nvSpPr>
          <p:cNvPr id="5" name="TextBox 4"/>
          <p:cNvSpPr txBox="1"/>
          <p:nvPr/>
        </p:nvSpPr>
        <p:spPr>
          <a:xfrm>
            <a:off x="4724400" y="6172200"/>
            <a:ext cx="3429000" cy="369332"/>
          </a:xfrm>
          <a:prstGeom prst="rect">
            <a:avLst/>
          </a:prstGeom>
          <a:noFill/>
        </p:spPr>
        <p:txBody>
          <a:bodyPr wrap="square" rtlCol="0">
            <a:spAutoFit/>
          </a:bodyPr>
          <a:lstStyle/>
          <a:p>
            <a:r>
              <a:rPr lang="en-US" dirty="0" smtClean="0"/>
              <a:t>(</a:t>
            </a:r>
            <a:r>
              <a:rPr lang="en-US" dirty="0" err="1" smtClean="0"/>
              <a:t>Rahimi-Madiseh</a:t>
            </a:r>
            <a:r>
              <a:rPr lang="en-US" dirty="0" smtClean="0"/>
              <a:t>, et al., 2010)</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pPr algn="ctr"/>
            <a:r>
              <a:rPr lang="en-US" dirty="0" smtClean="0"/>
              <a:t>evaluation</a:t>
            </a:r>
            <a:endParaRPr lang="en-US" dirty="0"/>
          </a:p>
        </p:txBody>
      </p:sp>
      <p:sp>
        <p:nvSpPr>
          <p:cNvPr id="3" name="Content Placeholder 2"/>
          <p:cNvSpPr>
            <a:spLocks noGrp="1"/>
          </p:cNvSpPr>
          <p:nvPr>
            <p:ph idx="1"/>
          </p:nvPr>
        </p:nvSpPr>
        <p:spPr>
          <a:xfrm>
            <a:off x="457200" y="1219200"/>
            <a:ext cx="7239000" cy="5236536"/>
          </a:xfrm>
        </p:spPr>
        <p:txBody>
          <a:bodyPr>
            <a:normAutofit/>
          </a:bodyPr>
          <a:lstStyle/>
          <a:p>
            <a:endParaRPr lang="en-US" sz="20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Pain is most feared for patients and their families</a:t>
            </a:r>
          </a:p>
          <a:p>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Cross-sectional survey investigation of educations level based on pain</a:t>
            </a:r>
          </a:p>
          <a:p>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Pain management and assessment needs to be taught more thoroughly because alleviation is key </a:t>
            </a:r>
          </a:p>
          <a:p>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Pain management is central to the delivery of high quality nursing care</a:t>
            </a:r>
          </a:p>
          <a:p>
            <a:endParaRPr lang="en-US" dirty="0"/>
          </a:p>
        </p:txBody>
      </p:sp>
      <p:sp>
        <p:nvSpPr>
          <p:cNvPr id="4" name="TextBox 3"/>
          <p:cNvSpPr txBox="1"/>
          <p:nvPr/>
        </p:nvSpPr>
        <p:spPr>
          <a:xfrm>
            <a:off x="4724400" y="6172200"/>
            <a:ext cx="3429000" cy="369332"/>
          </a:xfrm>
          <a:prstGeom prst="rect">
            <a:avLst/>
          </a:prstGeom>
          <a:noFill/>
        </p:spPr>
        <p:txBody>
          <a:bodyPr wrap="square" rtlCol="0">
            <a:spAutoFit/>
          </a:bodyPr>
          <a:lstStyle/>
          <a:p>
            <a:r>
              <a:rPr lang="en-US" dirty="0" smtClean="0"/>
              <a:t>(</a:t>
            </a:r>
            <a:r>
              <a:rPr lang="en-US" dirty="0" err="1" smtClean="0"/>
              <a:t>Rahimi-Madiseh</a:t>
            </a:r>
            <a:r>
              <a:rPr lang="en-US" dirty="0" smtClean="0"/>
              <a:t>, et al., 2010)</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lstStyle/>
          <a:p>
            <a:pPr algn="ctr"/>
            <a:r>
              <a:rPr lang="en-US" dirty="0" smtClean="0"/>
              <a:t>References </a:t>
            </a:r>
            <a:endParaRPr lang="en-US" dirty="0"/>
          </a:p>
        </p:txBody>
      </p:sp>
      <p:sp>
        <p:nvSpPr>
          <p:cNvPr id="3" name="Content Placeholder 2"/>
          <p:cNvSpPr>
            <a:spLocks noGrp="1"/>
          </p:cNvSpPr>
          <p:nvPr>
            <p:ph idx="1"/>
          </p:nvPr>
        </p:nvSpPr>
        <p:spPr>
          <a:xfrm>
            <a:off x="457200" y="1219200"/>
            <a:ext cx="7543800" cy="5410200"/>
          </a:xfrm>
        </p:spPr>
        <p:txBody>
          <a:bodyPr>
            <a:normAutofit fontScale="85000" lnSpcReduction="20000"/>
          </a:bodyPr>
          <a:lstStyle/>
          <a:p>
            <a:pPr>
              <a:buNone/>
            </a:pPr>
            <a:r>
              <a:rPr lang="en-US" i="1" dirty="0" smtClean="0"/>
              <a:t>Journal of Nursing Practice</a:t>
            </a:r>
            <a:r>
              <a:rPr lang="en-US" dirty="0" smtClean="0"/>
              <a:t>, </a:t>
            </a:r>
            <a:r>
              <a:rPr lang="en-US" i="1" dirty="0" smtClean="0"/>
              <a:t>16</a:t>
            </a:r>
            <a:r>
              <a:rPr lang="en-US" dirty="0" smtClean="0"/>
              <a:t>, 478-483. Retrieved from</a:t>
            </a:r>
          </a:p>
          <a:p>
            <a:pPr>
              <a:buNone/>
            </a:pPr>
            <a:r>
              <a:rPr lang="en-US" dirty="0" smtClean="0">
                <a:hlinkClick r:id="rId3"/>
              </a:rPr>
              <a:t>	http://web.ebscohost.com.ezproxy.lakeviewcol.edu:2048/ehost/pdfviewer/pdfviewer?sid</a:t>
            </a:r>
            <a:r>
              <a:rPr lang="en-US" dirty="0" smtClean="0"/>
              <a:t>=</a:t>
            </a:r>
          </a:p>
          <a:p>
            <a:pPr>
              <a:buNone/>
            </a:pPr>
            <a:r>
              <a:rPr lang="en-US" dirty="0" smtClean="0"/>
              <a:t>	10c323aa-d69a-4fbf-904d-fa31e11b7c25@sessionmgr14&amp;vid=7&amp;hid=15</a:t>
            </a:r>
          </a:p>
          <a:p>
            <a:pPr>
              <a:buNone/>
            </a:pPr>
            <a:endParaRPr lang="en-US" dirty="0" smtClean="0"/>
          </a:p>
          <a:p>
            <a:pPr>
              <a:buNone/>
            </a:pPr>
            <a:r>
              <a:rPr lang="en-US" dirty="0" err="1" smtClean="0"/>
              <a:t>Rahimi-Madiseh</a:t>
            </a:r>
            <a:r>
              <a:rPr lang="en-US" dirty="0" smtClean="0"/>
              <a:t>, M., </a:t>
            </a:r>
            <a:r>
              <a:rPr lang="en-US" dirty="0" err="1" smtClean="0"/>
              <a:t>Tavakol</a:t>
            </a:r>
            <a:r>
              <a:rPr lang="en-US" dirty="0" smtClean="0"/>
              <a:t>, M., &amp; </a:t>
            </a:r>
            <a:r>
              <a:rPr lang="en-US" dirty="0" err="1" smtClean="0"/>
              <a:t>Dennick</a:t>
            </a:r>
            <a:r>
              <a:rPr lang="en-US" dirty="0" smtClean="0"/>
              <a:t>, R. (2010). A quantitative study of </a:t>
            </a:r>
            <a:r>
              <a:rPr lang="en-US" dirty="0" err="1" smtClean="0"/>
              <a:t>iranian</a:t>
            </a:r>
            <a:r>
              <a:rPr lang="en-US" dirty="0" smtClean="0"/>
              <a:t> nursing</a:t>
            </a:r>
          </a:p>
          <a:p>
            <a:pPr>
              <a:buNone/>
            </a:pPr>
            <a:r>
              <a:rPr lang="en-US" dirty="0" smtClean="0"/>
              <a:t>	students' knowledge and attitudes towards pain: Implication for education. </a:t>
            </a:r>
            <a:r>
              <a:rPr lang="en-US" i="1" dirty="0" smtClean="0"/>
              <a:t>International </a:t>
            </a:r>
          </a:p>
          <a:p>
            <a:pPr>
              <a:buNone/>
            </a:pPr>
            <a:endParaRPr lang="en-US" dirty="0" smtClean="0"/>
          </a:p>
          <a:p>
            <a:pPr>
              <a:buNone/>
            </a:pPr>
            <a:r>
              <a:rPr lang="en-US" dirty="0" smtClean="0"/>
              <a:t>Rebar, C., </a:t>
            </a:r>
            <a:r>
              <a:rPr lang="en-US" dirty="0" err="1" smtClean="0"/>
              <a:t>Gersch</a:t>
            </a:r>
            <a:r>
              <a:rPr lang="en-US" dirty="0" smtClean="0"/>
              <a:t>, C., </a:t>
            </a:r>
            <a:r>
              <a:rPr lang="en-US" dirty="0" err="1" smtClean="0"/>
              <a:t>Macnee</a:t>
            </a:r>
            <a:r>
              <a:rPr lang="en-US" dirty="0" smtClean="0"/>
              <a:t>, C., &amp; McCabe, S. (2011).</a:t>
            </a:r>
            <a:r>
              <a:rPr lang="en-US" i="1" dirty="0" smtClean="0"/>
              <a:t>Understanding nursing research using </a:t>
            </a:r>
            <a:endParaRPr lang="en-US" dirty="0" smtClean="0"/>
          </a:p>
          <a:p>
            <a:pPr>
              <a:buNone/>
            </a:pPr>
            <a:r>
              <a:rPr lang="en-US" i="1" dirty="0" smtClean="0"/>
              <a:t>	research in evidence-based practice</a:t>
            </a:r>
            <a:r>
              <a:rPr lang="en-US" dirty="0" smtClean="0"/>
              <a:t>. (p. 30). Philadelphia: Lippincott Williams &amp;</a:t>
            </a:r>
          </a:p>
          <a:p>
            <a:pPr>
              <a:buNone/>
            </a:pPr>
            <a:r>
              <a:rPr lang="en-US" dirty="0" smtClean="0"/>
              <a:t>	Wilkins.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lstStyle/>
          <a:p>
            <a:pPr algn="ctr"/>
            <a:r>
              <a:rPr lang="en-US" dirty="0" smtClean="0"/>
              <a:t>Summary</a:t>
            </a:r>
            <a:endParaRPr lang="en-US" dirty="0"/>
          </a:p>
        </p:txBody>
      </p:sp>
      <p:sp>
        <p:nvSpPr>
          <p:cNvPr id="3" name="Content Placeholder 2"/>
          <p:cNvSpPr>
            <a:spLocks noGrp="1"/>
          </p:cNvSpPr>
          <p:nvPr>
            <p:ph idx="1"/>
          </p:nvPr>
        </p:nvSpPr>
        <p:spPr>
          <a:xfrm>
            <a:off x="457200" y="1219200"/>
            <a:ext cx="7239000" cy="5236536"/>
          </a:xfrm>
        </p:spPr>
        <p:txBody>
          <a:bodyPr/>
          <a:lstStyle/>
          <a:p>
            <a:r>
              <a:rPr lang="en-US" dirty="0" smtClean="0"/>
              <a:t>The study r</a:t>
            </a:r>
            <a:r>
              <a:rPr lang="en-US" dirty="0" smtClean="0"/>
              <a:t>evealed </a:t>
            </a:r>
            <a:r>
              <a:rPr lang="en-US" dirty="0" smtClean="0"/>
              <a:t>a knowledge deficit in pain </a:t>
            </a:r>
            <a:r>
              <a:rPr lang="en-US" dirty="0" smtClean="0"/>
              <a:t>management</a:t>
            </a:r>
            <a:r>
              <a:rPr lang="en-US" dirty="0" smtClean="0"/>
              <a:t> </a:t>
            </a:r>
            <a:r>
              <a:rPr lang="en-US" dirty="0" smtClean="0"/>
              <a:t>&amp; a need to adjust the curriculum</a:t>
            </a:r>
            <a:endParaRPr lang="en-US" dirty="0" smtClean="0"/>
          </a:p>
          <a:p>
            <a:pPr>
              <a:buNone/>
            </a:pPr>
            <a:endParaRPr lang="en-US" dirty="0" smtClean="0"/>
          </a:p>
          <a:p>
            <a:r>
              <a:rPr lang="en-US" dirty="0" smtClean="0"/>
              <a:t>A lack of pain management displays poor nursing practice and a decrease in trust</a:t>
            </a:r>
          </a:p>
          <a:p>
            <a:endParaRPr lang="en-US" dirty="0" smtClean="0"/>
          </a:p>
          <a:p>
            <a:r>
              <a:rPr lang="en-US" dirty="0" smtClean="0"/>
              <a:t>Lack of nurse-</a:t>
            </a:r>
            <a:r>
              <a:rPr lang="en-US" dirty="0" err="1" smtClean="0"/>
              <a:t>physican</a:t>
            </a:r>
            <a:r>
              <a:rPr lang="en-US" dirty="0" smtClean="0"/>
              <a:t> communication</a:t>
            </a:r>
          </a:p>
          <a:p>
            <a:endParaRPr lang="en-US" dirty="0" smtClean="0"/>
          </a:p>
          <a:p>
            <a:r>
              <a:rPr lang="en-US" dirty="0" smtClean="0"/>
              <a:t>Inadequate pain assessment skills lead to poor patient care</a:t>
            </a:r>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5" name="TextBox 4"/>
          <p:cNvSpPr txBox="1"/>
          <p:nvPr/>
        </p:nvSpPr>
        <p:spPr>
          <a:xfrm>
            <a:off x="4724400" y="6172200"/>
            <a:ext cx="3429000" cy="369332"/>
          </a:xfrm>
          <a:prstGeom prst="rect">
            <a:avLst/>
          </a:prstGeom>
          <a:noFill/>
        </p:spPr>
        <p:txBody>
          <a:bodyPr wrap="square" rtlCol="0">
            <a:spAutoFit/>
          </a:bodyPr>
          <a:lstStyle/>
          <a:p>
            <a:r>
              <a:rPr lang="en-US" dirty="0" smtClean="0"/>
              <a:t>(</a:t>
            </a:r>
            <a:r>
              <a:rPr lang="en-US" dirty="0" err="1" smtClean="0"/>
              <a:t>Rahimi-Madiseh</a:t>
            </a:r>
            <a:r>
              <a:rPr lang="en-US" dirty="0" smtClean="0"/>
              <a:t>, et al., 2010)</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lstStyle/>
          <a:p>
            <a:pPr algn="ctr"/>
            <a:r>
              <a:rPr lang="en-US" dirty="0" smtClean="0"/>
              <a:t>Problem &amp; purpose </a:t>
            </a:r>
            <a:endParaRPr lang="en-US" dirty="0"/>
          </a:p>
        </p:txBody>
      </p:sp>
      <p:sp>
        <p:nvSpPr>
          <p:cNvPr id="3" name="Content Placeholder 2"/>
          <p:cNvSpPr>
            <a:spLocks noGrp="1"/>
          </p:cNvSpPr>
          <p:nvPr>
            <p:ph idx="1"/>
          </p:nvPr>
        </p:nvSpPr>
        <p:spPr>
          <a:xfrm>
            <a:off x="457200" y="1219200"/>
            <a:ext cx="7239000" cy="5236536"/>
          </a:xfrm>
        </p:spPr>
        <p:txBody>
          <a:bodyPr>
            <a:normAutofit lnSpcReduction="10000"/>
          </a:bodyPr>
          <a:lstStyle/>
          <a:p>
            <a:r>
              <a:rPr lang="en-US" dirty="0" smtClean="0"/>
              <a:t>Problem: lack of pain management assessment capabilities in Iranian nursing students</a:t>
            </a:r>
          </a:p>
          <a:p>
            <a:endParaRPr lang="en-US" dirty="0" smtClean="0"/>
          </a:p>
          <a:p>
            <a:r>
              <a:rPr lang="en-US" dirty="0" smtClean="0"/>
              <a:t>Problem: </a:t>
            </a:r>
            <a:r>
              <a:rPr lang="en-US" dirty="0" smtClean="0"/>
              <a:t>Poor patient rapport and trust with nurses</a:t>
            </a:r>
          </a:p>
          <a:p>
            <a:endParaRPr lang="en-US" dirty="0" smtClean="0"/>
          </a:p>
          <a:p>
            <a:r>
              <a:rPr lang="en-US" dirty="0" smtClean="0"/>
              <a:t>Problem: Lack of pharmacological knowledge</a:t>
            </a:r>
          </a:p>
          <a:p>
            <a:endParaRPr lang="en-US" dirty="0" smtClean="0"/>
          </a:p>
          <a:p>
            <a:r>
              <a:rPr lang="en-US" dirty="0" smtClean="0"/>
              <a:t>Purpose: </a:t>
            </a:r>
            <a:r>
              <a:rPr lang="en-US" dirty="0" smtClean="0"/>
              <a:t>validate t</a:t>
            </a:r>
            <a:r>
              <a:rPr lang="en-US" dirty="0" smtClean="0"/>
              <a:t>he need to educate and add pain managemen</a:t>
            </a:r>
            <a:r>
              <a:rPr lang="en-US" dirty="0" smtClean="0"/>
              <a:t>t both pharmacological and non-pharmacological to the curriculum </a:t>
            </a:r>
            <a:endParaRPr lang="en-US" dirty="0"/>
          </a:p>
        </p:txBody>
      </p:sp>
      <p:sp>
        <p:nvSpPr>
          <p:cNvPr id="5" name="TextBox 4"/>
          <p:cNvSpPr txBox="1"/>
          <p:nvPr/>
        </p:nvSpPr>
        <p:spPr>
          <a:xfrm>
            <a:off x="4724400" y="6172200"/>
            <a:ext cx="3429000" cy="369332"/>
          </a:xfrm>
          <a:prstGeom prst="rect">
            <a:avLst/>
          </a:prstGeom>
          <a:noFill/>
        </p:spPr>
        <p:txBody>
          <a:bodyPr wrap="square" rtlCol="0">
            <a:spAutoFit/>
          </a:bodyPr>
          <a:lstStyle/>
          <a:p>
            <a:r>
              <a:rPr lang="en-US" dirty="0" smtClean="0"/>
              <a:t>(</a:t>
            </a:r>
            <a:r>
              <a:rPr lang="en-US" dirty="0" err="1" smtClean="0"/>
              <a:t>Rahimi-Madiseh</a:t>
            </a:r>
            <a:r>
              <a:rPr lang="en-US" dirty="0" smtClean="0"/>
              <a:t>, et al., 2010)</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lstStyle/>
          <a:p>
            <a:pPr algn="ctr"/>
            <a:r>
              <a:rPr lang="en-US" dirty="0" smtClean="0"/>
              <a:t>Literature review</a:t>
            </a:r>
            <a:endParaRPr lang="en-US" dirty="0"/>
          </a:p>
        </p:txBody>
      </p:sp>
      <p:sp>
        <p:nvSpPr>
          <p:cNvPr id="3" name="Content Placeholder 2"/>
          <p:cNvSpPr>
            <a:spLocks noGrp="1"/>
          </p:cNvSpPr>
          <p:nvPr>
            <p:ph idx="1"/>
          </p:nvPr>
        </p:nvSpPr>
        <p:spPr>
          <a:xfrm>
            <a:off x="457200" y="1219200"/>
            <a:ext cx="7620000" cy="5410200"/>
          </a:xfrm>
        </p:spPr>
        <p:txBody>
          <a:bodyPr>
            <a:normAutofit lnSpcReduction="10000"/>
          </a:bodyPr>
          <a:lstStyle/>
          <a:p>
            <a:pPr>
              <a:lnSpc>
                <a:spcPct val="200000"/>
              </a:lnSpc>
              <a:spcBef>
                <a:spcPts val="0"/>
              </a:spcBef>
            </a:pPr>
            <a:r>
              <a:rPr lang="en-US" sz="2200" dirty="0" smtClean="0">
                <a:latin typeface="Times New Roman" pitchFamily="18" charset="0"/>
                <a:cs typeface="Times New Roman" pitchFamily="18" charset="0"/>
              </a:rPr>
              <a:t>The review is appropriate, thorough,  and organized.</a:t>
            </a:r>
          </a:p>
          <a:p>
            <a:pPr>
              <a:lnSpc>
                <a:spcPct val="200000"/>
              </a:lnSpc>
              <a:spcBef>
                <a:spcPts val="0"/>
              </a:spcBef>
              <a:buNone/>
            </a:pPr>
            <a:endParaRPr lang="en-US" sz="2200" dirty="0" smtClean="0">
              <a:latin typeface="Times New Roman" pitchFamily="18" charset="0"/>
              <a:cs typeface="Times New Roman" pitchFamily="18" charset="0"/>
            </a:endParaRPr>
          </a:p>
          <a:p>
            <a:pPr>
              <a:lnSpc>
                <a:spcPct val="200000"/>
              </a:lnSpc>
              <a:spcBef>
                <a:spcPts val="0"/>
              </a:spcBef>
            </a:pPr>
            <a:r>
              <a:rPr lang="en-US" sz="2200" dirty="0" smtClean="0">
                <a:latin typeface="Times New Roman" pitchFamily="18" charset="0"/>
                <a:cs typeface="Times New Roman" pitchFamily="18" charset="0"/>
              </a:rPr>
              <a:t>Some current research is included.</a:t>
            </a:r>
          </a:p>
          <a:p>
            <a:pPr>
              <a:lnSpc>
                <a:spcPct val="200000"/>
              </a:lnSpc>
              <a:spcBef>
                <a:spcPts val="0"/>
              </a:spcBef>
              <a:buNone/>
            </a:pPr>
            <a:endParaRPr lang="en-US" sz="2200" dirty="0" smtClean="0">
              <a:latin typeface="Times New Roman" pitchFamily="18" charset="0"/>
              <a:cs typeface="Times New Roman" pitchFamily="18" charset="0"/>
            </a:endParaRPr>
          </a:p>
          <a:p>
            <a:pPr>
              <a:lnSpc>
                <a:spcPct val="200000"/>
              </a:lnSpc>
              <a:spcBef>
                <a:spcPts val="0"/>
              </a:spcBef>
            </a:pPr>
            <a:r>
              <a:rPr lang="en-US" sz="2200" dirty="0" smtClean="0">
                <a:latin typeface="Times New Roman" pitchFamily="18" charset="0"/>
                <a:cs typeface="Times New Roman" pitchFamily="18" charset="0"/>
              </a:rPr>
              <a:t>The  literature is well critiqued.</a:t>
            </a:r>
          </a:p>
          <a:p>
            <a:pPr>
              <a:lnSpc>
                <a:spcPct val="200000"/>
              </a:lnSpc>
              <a:spcBef>
                <a:spcPts val="0"/>
              </a:spcBef>
              <a:buNone/>
            </a:pPr>
            <a:endParaRPr lang="en-US" sz="2200" dirty="0" smtClean="0">
              <a:latin typeface="Times New Roman" pitchFamily="18" charset="0"/>
              <a:cs typeface="Times New Roman" pitchFamily="18" charset="0"/>
            </a:endParaRPr>
          </a:p>
          <a:p>
            <a:pPr>
              <a:lnSpc>
                <a:spcPct val="200000"/>
              </a:lnSpc>
              <a:spcBef>
                <a:spcPts val="0"/>
              </a:spcBef>
            </a:pPr>
            <a:r>
              <a:rPr lang="en-US" sz="2200" dirty="0" smtClean="0">
                <a:latin typeface="Times New Roman" pitchFamily="18" charset="0"/>
                <a:cs typeface="Times New Roman" pitchFamily="18" charset="0"/>
              </a:rPr>
              <a:t> There gaps in the knowledge re: the problem</a:t>
            </a:r>
          </a:p>
          <a:p>
            <a:pPr>
              <a:lnSpc>
                <a:spcPct val="200000"/>
              </a:lnSpc>
              <a:spcBef>
                <a:spcPts val="0"/>
              </a:spcBef>
              <a:buNone/>
            </a:pPr>
            <a:r>
              <a:rPr lang="en-US" sz="2800" dirty="0" smtClean="0">
                <a:latin typeface="Times New Roman" pitchFamily="18" charset="0"/>
                <a:cs typeface="Times New Roman" pitchFamily="18" charset="0"/>
              </a:rPr>
              <a:t> </a:t>
            </a:r>
          </a:p>
          <a:p>
            <a:endParaRPr lang="en-US" dirty="0"/>
          </a:p>
        </p:txBody>
      </p:sp>
      <p:sp>
        <p:nvSpPr>
          <p:cNvPr id="5" name="TextBox 4"/>
          <p:cNvSpPr txBox="1"/>
          <p:nvPr/>
        </p:nvSpPr>
        <p:spPr>
          <a:xfrm>
            <a:off x="4724400" y="6172200"/>
            <a:ext cx="3429000" cy="369332"/>
          </a:xfrm>
          <a:prstGeom prst="rect">
            <a:avLst/>
          </a:prstGeom>
          <a:noFill/>
        </p:spPr>
        <p:txBody>
          <a:bodyPr wrap="square" rtlCol="0">
            <a:spAutoFit/>
          </a:bodyPr>
          <a:lstStyle/>
          <a:p>
            <a:r>
              <a:rPr lang="en-US" dirty="0" smtClean="0"/>
              <a:t>(</a:t>
            </a:r>
            <a:r>
              <a:rPr lang="en-US" dirty="0" err="1" smtClean="0"/>
              <a:t>Rahimi-Madiseh</a:t>
            </a:r>
            <a:r>
              <a:rPr lang="en-US" dirty="0" smtClean="0"/>
              <a:t>, et al., 2010)</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356360"/>
          </a:xfrm>
        </p:spPr>
        <p:txBody>
          <a:bodyPr>
            <a:normAutofit/>
          </a:bodyPr>
          <a:lstStyle/>
          <a:p>
            <a:pPr algn="ctr"/>
            <a:r>
              <a:rPr lang="en-US" dirty="0" smtClean="0">
                <a:cs typeface="Times New Roman" pitchFamily="18" charset="0"/>
              </a:rPr>
              <a:t>Research Question/Hypothesis</a:t>
            </a:r>
            <a:endParaRPr lang="en-US" dirty="0"/>
          </a:p>
        </p:txBody>
      </p:sp>
      <p:sp>
        <p:nvSpPr>
          <p:cNvPr id="3" name="Content Placeholder 2"/>
          <p:cNvSpPr>
            <a:spLocks noGrp="1"/>
          </p:cNvSpPr>
          <p:nvPr>
            <p:ph idx="1"/>
          </p:nvPr>
        </p:nvSpPr>
        <p:spPr>
          <a:xfrm>
            <a:off x="457200" y="1524000"/>
            <a:ext cx="7239000" cy="4931736"/>
          </a:xfrm>
        </p:spPr>
        <p:txBody>
          <a:bodyPr/>
          <a:lstStyle/>
          <a:p>
            <a:pPr>
              <a:lnSpc>
                <a:spcPct val="200000"/>
              </a:lnSpc>
              <a:spcBef>
                <a:spcPts val="0"/>
              </a:spcBef>
            </a:pPr>
            <a:r>
              <a:rPr lang="en-US" sz="2200" dirty="0" smtClean="0">
                <a:latin typeface="Times New Roman" pitchFamily="18" charset="0"/>
                <a:cs typeface="Times New Roman" pitchFamily="18" charset="0"/>
              </a:rPr>
              <a:t>Research questions/hypotheses is clearly stated.</a:t>
            </a:r>
          </a:p>
          <a:p>
            <a:pPr>
              <a:lnSpc>
                <a:spcPct val="200000"/>
              </a:lnSpc>
              <a:spcBef>
                <a:spcPts val="0"/>
              </a:spcBef>
            </a:pPr>
            <a:endParaRPr lang="en-US" sz="2200" dirty="0" smtClean="0">
              <a:latin typeface="Times New Roman" pitchFamily="18" charset="0"/>
              <a:cs typeface="Times New Roman" pitchFamily="18" charset="0"/>
            </a:endParaRPr>
          </a:p>
          <a:p>
            <a:pPr>
              <a:lnSpc>
                <a:spcPct val="200000"/>
              </a:lnSpc>
              <a:spcBef>
                <a:spcPts val="0"/>
              </a:spcBef>
            </a:pPr>
            <a:r>
              <a:rPr lang="en-US" sz="2200" dirty="0" smtClean="0">
                <a:latin typeface="Times New Roman" pitchFamily="18" charset="0"/>
                <a:cs typeface="Times New Roman" pitchFamily="18" charset="0"/>
              </a:rPr>
              <a:t>The question/hypothesis researchable as stated.</a:t>
            </a:r>
          </a:p>
          <a:p>
            <a:pPr>
              <a:lnSpc>
                <a:spcPct val="200000"/>
              </a:lnSpc>
              <a:spcBef>
                <a:spcPts val="0"/>
              </a:spcBef>
            </a:pPr>
            <a:endParaRPr lang="en-US" sz="2200" dirty="0" smtClean="0">
              <a:latin typeface="Times New Roman" pitchFamily="18" charset="0"/>
              <a:cs typeface="Times New Roman" pitchFamily="18" charset="0"/>
            </a:endParaRPr>
          </a:p>
          <a:p>
            <a:pPr>
              <a:lnSpc>
                <a:spcPct val="200000"/>
              </a:lnSpc>
              <a:spcBef>
                <a:spcPts val="0"/>
              </a:spcBef>
            </a:pPr>
            <a:r>
              <a:rPr lang="en-US" sz="2200" dirty="0" smtClean="0">
                <a:latin typeface="Times New Roman" pitchFamily="18" charset="0"/>
                <a:cs typeface="Times New Roman" pitchFamily="18" charset="0"/>
              </a:rPr>
              <a:t> The question/hypothesis relate logically to the problem, discussion, literature review, and framework.</a:t>
            </a:r>
          </a:p>
          <a:p>
            <a:endParaRPr lang="en-US" dirty="0"/>
          </a:p>
        </p:txBody>
      </p:sp>
      <p:sp>
        <p:nvSpPr>
          <p:cNvPr id="5" name="TextBox 4"/>
          <p:cNvSpPr txBox="1"/>
          <p:nvPr/>
        </p:nvSpPr>
        <p:spPr>
          <a:xfrm>
            <a:off x="4724400" y="6172200"/>
            <a:ext cx="3429000" cy="369332"/>
          </a:xfrm>
          <a:prstGeom prst="rect">
            <a:avLst/>
          </a:prstGeom>
          <a:noFill/>
        </p:spPr>
        <p:txBody>
          <a:bodyPr wrap="square" rtlCol="0">
            <a:spAutoFit/>
          </a:bodyPr>
          <a:lstStyle/>
          <a:p>
            <a:r>
              <a:rPr lang="en-US" dirty="0" smtClean="0"/>
              <a:t>(</a:t>
            </a:r>
            <a:r>
              <a:rPr lang="en-US" dirty="0" err="1" smtClean="0"/>
              <a:t>Rahimi-Madiseh</a:t>
            </a:r>
            <a:r>
              <a:rPr lang="en-US" dirty="0" smtClean="0"/>
              <a:t>, et al., 2010)</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pPr algn="ctr"/>
            <a:r>
              <a:rPr lang="en-US" dirty="0" smtClean="0"/>
              <a:t>Variables </a:t>
            </a:r>
            <a:endParaRPr lang="en-US" dirty="0"/>
          </a:p>
        </p:txBody>
      </p:sp>
      <p:sp>
        <p:nvSpPr>
          <p:cNvPr id="3" name="Content Placeholder 2"/>
          <p:cNvSpPr>
            <a:spLocks noGrp="1"/>
          </p:cNvSpPr>
          <p:nvPr>
            <p:ph idx="1"/>
          </p:nvPr>
        </p:nvSpPr>
        <p:spPr>
          <a:xfrm>
            <a:off x="457200" y="1295400"/>
            <a:ext cx="7239000" cy="5257800"/>
          </a:xfrm>
        </p:spPr>
        <p:txBody>
          <a:bodyPr>
            <a:normAutofit/>
          </a:bodyPr>
          <a:lstStyle/>
          <a:p>
            <a:pPr>
              <a:lnSpc>
                <a:spcPct val="200000"/>
              </a:lnSpc>
              <a:spcBef>
                <a:spcPts val="0"/>
              </a:spcBef>
            </a:pPr>
            <a:r>
              <a:rPr lang="en-US" sz="2200" dirty="0" smtClean="0">
                <a:latin typeface="Times New Roman" pitchFamily="18" charset="0"/>
                <a:cs typeface="Times New Roman" pitchFamily="18" charset="0"/>
              </a:rPr>
              <a:t>The concepts/variables are not clearly identified. Independent/Dependent?</a:t>
            </a:r>
          </a:p>
          <a:p>
            <a:pPr>
              <a:lnSpc>
                <a:spcPct val="200000"/>
              </a:lnSpc>
              <a:spcBef>
                <a:spcPts val="0"/>
              </a:spcBef>
            </a:pPr>
            <a:endParaRPr lang="en-US" sz="2200" dirty="0" smtClean="0">
              <a:latin typeface="Times New Roman" pitchFamily="18" charset="0"/>
              <a:cs typeface="Times New Roman" pitchFamily="18" charset="0"/>
            </a:endParaRPr>
          </a:p>
          <a:p>
            <a:pPr>
              <a:lnSpc>
                <a:spcPct val="200000"/>
              </a:lnSpc>
              <a:spcBef>
                <a:spcPts val="0"/>
              </a:spcBef>
            </a:pPr>
            <a:r>
              <a:rPr lang="en-US" sz="2200" dirty="0" smtClean="0">
                <a:latin typeface="Times New Roman" pitchFamily="18" charset="0"/>
                <a:cs typeface="Times New Roman" pitchFamily="18" charset="0"/>
              </a:rPr>
              <a:t>There are conceptual &amp; operational definitions.</a:t>
            </a:r>
          </a:p>
          <a:p>
            <a:pPr>
              <a:lnSpc>
                <a:spcPct val="200000"/>
              </a:lnSpc>
              <a:spcBef>
                <a:spcPts val="0"/>
              </a:spcBef>
            </a:pPr>
            <a:endParaRPr lang="en-US" sz="2200" dirty="0" smtClean="0">
              <a:latin typeface="Times New Roman" pitchFamily="18" charset="0"/>
              <a:cs typeface="Times New Roman" pitchFamily="18" charset="0"/>
            </a:endParaRPr>
          </a:p>
          <a:p>
            <a:pPr>
              <a:lnSpc>
                <a:spcPct val="200000"/>
              </a:lnSpc>
              <a:spcBef>
                <a:spcPts val="0"/>
              </a:spcBef>
            </a:pPr>
            <a:r>
              <a:rPr lang="en-US" sz="2200" dirty="0" smtClean="0">
                <a:latin typeface="Times New Roman" pitchFamily="18" charset="0"/>
                <a:cs typeface="Times New Roman" pitchFamily="18" charset="0"/>
              </a:rPr>
              <a:t>The extraneous/intervening variables are identified.</a:t>
            </a:r>
          </a:p>
          <a:p>
            <a:pPr>
              <a:lnSpc>
                <a:spcPct val="200000"/>
              </a:lnSpc>
              <a:spcBef>
                <a:spcPts val="0"/>
              </a:spcBef>
              <a:buNone/>
            </a:pPr>
            <a:r>
              <a:rPr lang="en-US" sz="2200" dirty="0" smtClean="0">
                <a:latin typeface="Times New Roman" pitchFamily="18" charset="0"/>
                <a:cs typeface="Times New Roman" pitchFamily="18" charset="0"/>
              </a:rPr>
              <a:t>      Controlled?</a:t>
            </a:r>
            <a:endParaRPr lang="en-US" sz="2200" dirty="0"/>
          </a:p>
        </p:txBody>
      </p:sp>
      <p:sp>
        <p:nvSpPr>
          <p:cNvPr id="5" name="TextBox 4"/>
          <p:cNvSpPr txBox="1"/>
          <p:nvPr/>
        </p:nvSpPr>
        <p:spPr>
          <a:xfrm>
            <a:off x="4724400" y="6172200"/>
            <a:ext cx="3429000" cy="369332"/>
          </a:xfrm>
          <a:prstGeom prst="rect">
            <a:avLst/>
          </a:prstGeom>
          <a:noFill/>
        </p:spPr>
        <p:txBody>
          <a:bodyPr wrap="square" rtlCol="0">
            <a:spAutoFit/>
          </a:bodyPr>
          <a:lstStyle/>
          <a:p>
            <a:r>
              <a:rPr lang="en-US" dirty="0" smtClean="0"/>
              <a:t>(</a:t>
            </a:r>
            <a:r>
              <a:rPr lang="en-US" dirty="0" err="1" smtClean="0"/>
              <a:t>Rahimi-Madiseh</a:t>
            </a:r>
            <a:r>
              <a:rPr lang="en-US" dirty="0" smtClean="0"/>
              <a:t>, et al., 2010)</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pPr algn="ctr"/>
            <a:r>
              <a:rPr lang="en-US" dirty="0" smtClean="0"/>
              <a:t>Research Design</a:t>
            </a:r>
            <a:endParaRPr lang="en-US" dirty="0"/>
          </a:p>
        </p:txBody>
      </p:sp>
      <p:sp>
        <p:nvSpPr>
          <p:cNvPr id="3" name="Content Placeholder 2"/>
          <p:cNvSpPr>
            <a:spLocks noGrp="1"/>
          </p:cNvSpPr>
          <p:nvPr>
            <p:ph idx="1"/>
          </p:nvPr>
        </p:nvSpPr>
        <p:spPr>
          <a:xfrm>
            <a:off x="381000" y="1066800"/>
            <a:ext cx="7239000" cy="5236536"/>
          </a:xfrm>
        </p:spPr>
        <p:txBody>
          <a:bodyPr>
            <a:normAutofit fontScale="92500" lnSpcReduction="20000"/>
          </a:bodyPr>
          <a:lstStyle/>
          <a:p>
            <a:pPr>
              <a:lnSpc>
                <a:spcPct val="200000"/>
              </a:lnSpc>
            </a:pPr>
            <a:r>
              <a:rPr lang="en-US" sz="2400" dirty="0" smtClean="0">
                <a:latin typeface="Times New Roman" pitchFamily="18" charset="0"/>
                <a:cs typeface="Times New Roman" pitchFamily="18" charset="0"/>
              </a:rPr>
              <a:t>Study indicates it is a quantitative study</a:t>
            </a:r>
          </a:p>
          <a:p>
            <a:pPr>
              <a:lnSpc>
                <a:spcPct val="200000"/>
              </a:lnSpc>
            </a:pPr>
            <a:r>
              <a:rPr lang="en-US" sz="2400" dirty="0" smtClean="0">
                <a:latin typeface="Times New Roman" pitchFamily="18" charset="0"/>
                <a:cs typeface="Times New Roman" pitchFamily="18" charset="0"/>
              </a:rPr>
              <a:t>Study seeks to describe Iranian nurses’ knowledge and attitudes regarding pain management through use of self administered questionnaires</a:t>
            </a:r>
          </a:p>
          <a:p>
            <a:pPr>
              <a:lnSpc>
                <a:spcPct val="200000"/>
              </a:lnSpc>
            </a:pPr>
            <a:r>
              <a:rPr lang="en-US" sz="2400" dirty="0" smtClean="0">
                <a:latin typeface="Times New Roman" pitchFamily="18" charset="0"/>
                <a:cs typeface="Times New Roman" pitchFamily="18" charset="0"/>
              </a:rPr>
              <a:t>Questionnaires utilized by Knowledge and Attitudes Regarding Pain Tool ( KARPT)</a:t>
            </a:r>
          </a:p>
          <a:p>
            <a:pPr>
              <a:lnSpc>
                <a:spcPct val="200000"/>
              </a:lnSpc>
            </a:pPr>
            <a:r>
              <a:rPr lang="en-US" sz="2400" dirty="0" smtClean="0">
                <a:latin typeface="Times New Roman" pitchFamily="18" charset="0"/>
                <a:cs typeface="Times New Roman" pitchFamily="18" charset="0"/>
              </a:rPr>
              <a:t>It is a descriptive design</a:t>
            </a:r>
          </a:p>
          <a:p>
            <a:pPr>
              <a:lnSpc>
                <a:spcPct val="200000"/>
              </a:lnSpc>
            </a:pPr>
            <a:r>
              <a:rPr lang="en-US" sz="2400" dirty="0" smtClean="0">
                <a:latin typeface="Times New Roman" pitchFamily="18" charset="0"/>
                <a:cs typeface="Times New Roman" pitchFamily="18" charset="0"/>
              </a:rPr>
              <a:t>Internal validity was addressed</a:t>
            </a:r>
          </a:p>
          <a:p>
            <a:endParaRPr lang="en-US" dirty="0"/>
          </a:p>
        </p:txBody>
      </p:sp>
      <p:sp>
        <p:nvSpPr>
          <p:cNvPr id="5" name="TextBox 4"/>
          <p:cNvSpPr txBox="1"/>
          <p:nvPr/>
        </p:nvSpPr>
        <p:spPr>
          <a:xfrm>
            <a:off x="4724400" y="6172200"/>
            <a:ext cx="3429000" cy="369332"/>
          </a:xfrm>
          <a:prstGeom prst="rect">
            <a:avLst/>
          </a:prstGeom>
          <a:noFill/>
        </p:spPr>
        <p:txBody>
          <a:bodyPr wrap="square" rtlCol="0">
            <a:spAutoFit/>
          </a:bodyPr>
          <a:lstStyle/>
          <a:p>
            <a:r>
              <a:rPr lang="en-US" dirty="0" smtClean="0"/>
              <a:t>(</a:t>
            </a:r>
            <a:r>
              <a:rPr lang="en-US" dirty="0" err="1" smtClean="0"/>
              <a:t>Rahimi-Madiseh</a:t>
            </a:r>
            <a:r>
              <a:rPr lang="en-US" dirty="0" smtClean="0"/>
              <a:t>, et al., 2010)</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lstStyle/>
          <a:p>
            <a:pPr algn="ctr"/>
            <a:r>
              <a:rPr lang="en-US" dirty="0" smtClean="0"/>
              <a:t>Sample</a:t>
            </a:r>
            <a:endParaRPr lang="en-US" dirty="0"/>
          </a:p>
        </p:txBody>
      </p:sp>
      <p:sp>
        <p:nvSpPr>
          <p:cNvPr id="3" name="Content Placeholder 2"/>
          <p:cNvSpPr>
            <a:spLocks noGrp="1"/>
          </p:cNvSpPr>
          <p:nvPr>
            <p:ph idx="1"/>
          </p:nvPr>
        </p:nvSpPr>
        <p:spPr>
          <a:xfrm>
            <a:off x="457200" y="990600"/>
            <a:ext cx="7239000" cy="5486400"/>
          </a:xfrm>
        </p:spPr>
        <p:txBody>
          <a:bodyPr>
            <a:normAutofit fontScale="40000" lnSpcReduction="20000"/>
          </a:bodyPr>
          <a:lstStyle/>
          <a:p>
            <a:pPr>
              <a:lnSpc>
                <a:spcPct val="200000"/>
              </a:lnSpc>
            </a:pPr>
            <a:r>
              <a:rPr lang="en-US" sz="5500" dirty="0" smtClean="0">
                <a:latin typeface="Times New Roman" pitchFamily="18" charset="0"/>
                <a:cs typeface="Times New Roman" pitchFamily="18" charset="0"/>
              </a:rPr>
              <a:t>Sample size was 205 Iranian Nursing students</a:t>
            </a:r>
          </a:p>
          <a:p>
            <a:pPr>
              <a:lnSpc>
                <a:spcPct val="200000"/>
              </a:lnSpc>
            </a:pPr>
            <a:r>
              <a:rPr lang="en-US" sz="5500" dirty="0" smtClean="0">
                <a:latin typeface="Times New Roman" pitchFamily="18" charset="0"/>
                <a:cs typeface="Times New Roman" pitchFamily="18" charset="0"/>
              </a:rPr>
              <a:t>146 useable responses were received</a:t>
            </a:r>
          </a:p>
          <a:p>
            <a:pPr>
              <a:lnSpc>
                <a:spcPct val="200000"/>
              </a:lnSpc>
            </a:pPr>
            <a:r>
              <a:rPr lang="en-US" sz="5500" dirty="0" smtClean="0">
                <a:latin typeface="Times New Roman" pitchFamily="18" charset="0"/>
                <a:cs typeface="Times New Roman" pitchFamily="18" charset="0"/>
              </a:rPr>
              <a:t>Sample method was appropriate</a:t>
            </a:r>
          </a:p>
          <a:p>
            <a:pPr>
              <a:lnSpc>
                <a:spcPct val="200000"/>
              </a:lnSpc>
            </a:pPr>
            <a:r>
              <a:rPr lang="en-US" sz="5500" dirty="0" smtClean="0">
                <a:latin typeface="Times New Roman" pitchFamily="18" charset="0"/>
                <a:cs typeface="Times New Roman" pitchFamily="18" charset="0"/>
              </a:rPr>
              <a:t>Study utilized participants from two different schools, may not represent all Iranian nurses</a:t>
            </a:r>
          </a:p>
          <a:p>
            <a:pPr>
              <a:lnSpc>
                <a:spcPct val="200000"/>
              </a:lnSpc>
            </a:pPr>
            <a:r>
              <a:rPr lang="en-US" sz="5500" dirty="0" smtClean="0">
                <a:latin typeface="Times New Roman" pitchFamily="18" charset="0"/>
                <a:cs typeface="Times New Roman" pitchFamily="18" charset="0"/>
              </a:rPr>
              <a:t>Small sample size, repeating the study with a larger sample size was recommended </a:t>
            </a:r>
          </a:p>
          <a:p>
            <a:pPr>
              <a:lnSpc>
                <a:spcPct val="200000"/>
              </a:lnSpc>
            </a:pPr>
            <a:r>
              <a:rPr lang="en-US" sz="5500" dirty="0" smtClean="0">
                <a:latin typeface="Times New Roman" pitchFamily="18" charset="0"/>
                <a:cs typeface="Times New Roman" pitchFamily="18" charset="0"/>
              </a:rPr>
              <a:t>Participants confidentiality was protected</a:t>
            </a:r>
          </a:p>
          <a:p>
            <a:endParaRPr lang="en-US" dirty="0"/>
          </a:p>
        </p:txBody>
      </p:sp>
      <p:sp>
        <p:nvSpPr>
          <p:cNvPr id="4" name="TextBox 3"/>
          <p:cNvSpPr txBox="1"/>
          <p:nvPr/>
        </p:nvSpPr>
        <p:spPr>
          <a:xfrm>
            <a:off x="4724400" y="6172200"/>
            <a:ext cx="3429000" cy="369332"/>
          </a:xfrm>
          <a:prstGeom prst="rect">
            <a:avLst/>
          </a:prstGeom>
          <a:noFill/>
        </p:spPr>
        <p:txBody>
          <a:bodyPr wrap="square" rtlCol="0">
            <a:spAutoFit/>
          </a:bodyPr>
          <a:lstStyle/>
          <a:p>
            <a:r>
              <a:rPr lang="en-US" dirty="0" smtClean="0"/>
              <a:t>(</a:t>
            </a:r>
            <a:r>
              <a:rPr lang="en-US" dirty="0" err="1" smtClean="0"/>
              <a:t>Rahimi-Madiseh</a:t>
            </a:r>
            <a:r>
              <a:rPr lang="en-US" dirty="0" smtClean="0"/>
              <a:t>, et al., 2010)</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normAutofit/>
          </a:bodyPr>
          <a:lstStyle/>
          <a:p>
            <a:pPr algn="ctr"/>
            <a:r>
              <a:rPr lang="en-US" dirty="0" smtClean="0"/>
              <a:t>Data collection methods </a:t>
            </a:r>
            <a:endParaRPr lang="en-US" dirty="0"/>
          </a:p>
        </p:txBody>
      </p:sp>
      <p:sp>
        <p:nvSpPr>
          <p:cNvPr id="3" name="Content Placeholder 2"/>
          <p:cNvSpPr>
            <a:spLocks noGrp="1"/>
          </p:cNvSpPr>
          <p:nvPr>
            <p:ph idx="1"/>
          </p:nvPr>
        </p:nvSpPr>
        <p:spPr>
          <a:xfrm>
            <a:off x="457200" y="1143000"/>
            <a:ext cx="7467600" cy="5312736"/>
          </a:xfrm>
        </p:spPr>
        <p:txBody>
          <a:bodyPr>
            <a:noAutofit/>
          </a:bodyPr>
          <a:lstStyle/>
          <a:p>
            <a:pPr>
              <a:lnSpc>
                <a:spcPct val="150000"/>
              </a:lnSpc>
            </a:pPr>
            <a:r>
              <a:rPr lang="en-US" sz="2200" dirty="0" smtClean="0">
                <a:latin typeface="Times New Roman" pitchFamily="18" charset="0"/>
                <a:cs typeface="Times New Roman" pitchFamily="18" charset="0"/>
              </a:rPr>
              <a:t>Data collection utilized the “Knowledge and Attitudes Regarding Pain Tool” (KARPT)</a:t>
            </a:r>
          </a:p>
          <a:p>
            <a:pPr>
              <a:lnSpc>
                <a:spcPct val="150000"/>
              </a:lnSpc>
            </a:pPr>
            <a:r>
              <a:rPr lang="en-US" sz="2200" dirty="0" smtClean="0">
                <a:latin typeface="Times New Roman" pitchFamily="18" charset="0"/>
                <a:cs typeface="Times New Roman" pitchFamily="18" charset="0"/>
              </a:rPr>
              <a:t>Self administered test</a:t>
            </a:r>
          </a:p>
          <a:p>
            <a:pPr>
              <a:lnSpc>
                <a:spcPct val="150000"/>
              </a:lnSpc>
            </a:pPr>
            <a:r>
              <a:rPr lang="en-US" sz="2200" dirty="0" smtClean="0">
                <a:latin typeface="Times New Roman" pitchFamily="18" charset="0"/>
                <a:cs typeface="Times New Roman" pitchFamily="18" charset="0"/>
              </a:rPr>
              <a:t>15 multiple choice questions &amp; 21 true/false</a:t>
            </a:r>
          </a:p>
          <a:p>
            <a:pPr>
              <a:lnSpc>
                <a:spcPct val="150000"/>
              </a:lnSpc>
            </a:pPr>
            <a:r>
              <a:rPr lang="en-US" sz="2200" dirty="0" smtClean="0">
                <a:latin typeface="Times New Roman" pitchFamily="18" charset="0"/>
                <a:cs typeface="Times New Roman" pitchFamily="18" charset="0"/>
              </a:rPr>
              <a:t>All regarding two case studies involving real world pain administration issues</a:t>
            </a:r>
          </a:p>
          <a:p>
            <a:pPr>
              <a:lnSpc>
                <a:spcPct val="150000"/>
              </a:lnSpc>
            </a:pPr>
            <a:r>
              <a:rPr lang="en-US" sz="2200" dirty="0" smtClean="0">
                <a:latin typeface="Times New Roman" pitchFamily="18" charset="0"/>
                <a:cs typeface="Times New Roman" pitchFamily="18" charset="0"/>
              </a:rPr>
              <a:t>KARPT has high reliability, and validity and internal consistency, also is relatively easy to take</a:t>
            </a:r>
          </a:p>
          <a:p>
            <a:pPr>
              <a:lnSpc>
                <a:spcPct val="150000"/>
              </a:lnSpc>
            </a:pPr>
            <a:r>
              <a:rPr lang="en-US" sz="2200" dirty="0" smtClean="0">
                <a:latin typeface="Times New Roman" pitchFamily="18" charset="0"/>
                <a:cs typeface="Times New Roman" pitchFamily="18" charset="0"/>
              </a:rPr>
              <a:t>Data collection approach appears appropriate</a:t>
            </a:r>
            <a:endParaRPr lang="en-US" sz="2200" dirty="0">
              <a:latin typeface="Times New Roman" pitchFamily="18" charset="0"/>
              <a:cs typeface="Times New Roman" pitchFamily="18" charset="0"/>
            </a:endParaRPr>
          </a:p>
        </p:txBody>
      </p:sp>
      <p:sp>
        <p:nvSpPr>
          <p:cNvPr id="5" name="TextBox 4"/>
          <p:cNvSpPr txBox="1"/>
          <p:nvPr/>
        </p:nvSpPr>
        <p:spPr>
          <a:xfrm>
            <a:off x="4724400" y="6172200"/>
            <a:ext cx="3429000" cy="369332"/>
          </a:xfrm>
          <a:prstGeom prst="rect">
            <a:avLst/>
          </a:prstGeom>
          <a:noFill/>
        </p:spPr>
        <p:txBody>
          <a:bodyPr wrap="square" rtlCol="0">
            <a:spAutoFit/>
          </a:bodyPr>
          <a:lstStyle/>
          <a:p>
            <a:r>
              <a:rPr lang="en-US" dirty="0" smtClean="0"/>
              <a:t>(</a:t>
            </a:r>
            <a:r>
              <a:rPr lang="en-US" dirty="0" err="1" smtClean="0"/>
              <a:t>Rahimi-Madiseh</a:t>
            </a:r>
            <a:r>
              <a:rPr lang="en-US" dirty="0" smtClean="0"/>
              <a:t>, et al., 2010)</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2902</TotalTime>
  <Words>646</Words>
  <Application>Microsoft Office PowerPoint</Application>
  <PresentationFormat>On-screen Show (4:3)</PresentationFormat>
  <Paragraphs>156</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Opulent</vt:lpstr>
      <vt:lpstr>Pain Management:   A student nurses prospective </vt:lpstr>
      <vt:lpstr>Summary</vt:lpstr>
      <vt:lpstr>Problem &amp; purpose </vt:lpstr>
      <vt:lpstr>Literature review</vt:lpstr>
      <vt:lpstr>Research Question/Hypothesis</vt:lpstr>
      <vt:lpstr>Variables </vt:lpstr>
      <vt:lpstr>Research Design</vt:lpstr>
      <vt:lpstr>Sample</vt:lpstr>
      <vt:lpstr>Data collection methods </vt:lpstr>
      <vt:lpstr>Data analysis</vt:lpstr>
      <vt:lpstr>Results, Conclusion &amp; Discussion of Findings</vt:lpstr>
      <vt:lpstr>evaluation</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Storm2079</dc:creator>
  <cp:lastModifiedBy>Storm2079</cp:lastModifiedBy>
  <cp:revision>22</cp:revision>
  <dcterms:created xsi:type="dcterms:W3CDTF">2012-07-07T20:48:35Z</dcterms:created>
  <dcterms:modified xsi:type="dcterms:W3CDTF">2012-07-20T23:56:07Z</dcterms:modified>
</cp:coreProperties>
</file>