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7"/>
  </p:notesMasterIdLst>
  <p:sldIdLst>
    <p:sldId id="256" r:id="rId2"/>
    <p:sldId id="257" r:id="rId3"/>
    <p:sldId id="258" r:id="rId4"/>
    <p:sldId id="273" r:id="rId5"/>
    <p:sldId id="259" r:id="rId6"/>
    <p:sldId id="261" r:id="rId7"/>
    <p:sldId id="262" r:id="rId8"/>
    <p:sldId id="263" r:id="rId9"/>
    <p:sldId id="265" r:id="rId10"/>
    <p:sldId id="274" r:id="rId11"/>
    <p:sldId id="277" r:id="rId12"/>
    <p:sldId id="276" r:id="rId13"/>
    <p:sldId id="268" r:id="rId14"/>
    <p:sldId id="275"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71079" autoAdjust="0"/>
  </p:normalViewPr>
  <p:slideViewPr>
    <p:cSldViewPr>
      <p:cViewPr>
        <p:scale>
          <a:sx n="46" d="100"/>
          <a:sy n="46" d="100"/>
        </p:scale>
        <p:origin x="-2082" y="-198"/>
      </p:cViewPr>
      <p:guideLst>
        <p:guide orient="horz" pos="2160"/>
        <p:guide pos="2880"/>
      </p:guideLst>
    </p:cSldViewPr>
  </p:slideViewPr>
  <p:notesTextViewPr>
    <p:cViewPr>
      <p:scale>
        <a:sx n="75" d="100"/>
        <a:sy n="75"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1C503-8242-4FFF-9384-D6509B07D33A}" type="datetimeFigureOut">
              <a:rPr lang="en-US" smtClean="0"/>
              <a:pPr/>
              <a:t>4/20/2012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8D2BC-CEF6-4B07-A6C7-A534BD35ECA3}" type="slidenum">
              <a:rPr lang="en-US" smtClean="0"/>
              <a:pPr/>
              <a:t>‹#›</a:t>
            </a:fld>
            <a:endParaRPr lang="en-US"/>
          </a:p>
        </p:txBody>
      </p:sp>
    </p:spTree>
    <p:extLst>
      <p:ext uri="{BB962C8B-B14F-4D97-AF65-F5344CB8AC3E}">
        <p14:creationId xmlns="" xmlns:p14="http://schemas.microsoft.com/office/powerpoint/2010/main" val="1571107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Analysis of a quantitative research </a:t>
            </a:r>
            <a:r>
              <a:rPr lang="en-US" sz="1200" kern="1200" baseline="0" dirty="0" smtClean="0">
                <a:solidFill>
                  <a:schemeClr val="tx1"/>
                </a:solidFill>
                <a:effectLst/>
                <a:latin typeface="+mn-lt"/>
                <a:ea typeface="+mn-ea"/>
                <a:cs typeface="+mn-cs"/>
              </a:rPr>
              <a:t>article by Blackwell, et al. (2007)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Analysis of research reports requires close examination of the many parts and processes of research. The research article by </a:t>
            </a:r>
            <a:r>
              <a:rPr lang="en-US" sz="1200" kern="1200" dirty="0" err="1" smtClean="0">
                <a:solidFill>
                  <a:schemeClr val="tx1"/>
                </a:solidFill>
                <a:effectLst/>
                <a:latin typeface="+mn-lt"/>
                <a:ea typeface="+mn-ea"/>
                <a:cs typeface="+mn-cs"/>
              </a:rPr>
              <a:t>McSweeney</a:t>
            </a:r>
            <a:r>
              <a:rPr lang="en-US" sz="1200" kern="1200" dirty="0" smtClean="0">
                <a:solidFill>
                  <a:schemeClr val="tx1"/>
                </a:solidFill>
                <a:effectLst/>
                <a:latin typeface="+mn-lt"/>
                <a:ea typeface="+mn-ea"/>
                <a:cs typeface="+mn-cs"/>
              </a:rPr>
              <a:t>, et al. (2003) will be examined following the outline described in Burns and Grove (2005).</a:t>
            </a:r>
            <a:endParaRPr lang="en-US" dirty="0" smtClean="0"/>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analysis procedures were appropriate for the level of measurement, which were analyzed using the SPSS 14.0 analysis computer program, using descriptive statistics that measure central tendency and frequencies of all variables.  The data analysis procedures answer the research question, which was, “what is the incidence of needle sticks among nursing students at a small liberal arts university, and what are the circumstances surrounding this situation” (Blackwell, et al., 2009).  The results were clearly presented by number of representatives, percentage of occurrence and standard deviation, broken down into semesters, scholastic levels, and variables involved. </a:t>
            </a:r>
            <a:r>
              <a:rPr lang="en-US" sz="1200" kern="1200" baseline="0" dirty="0" smtClean="0">
                <a:solidFill>
                  <a:schemeClr val="tx1"/>
                </a:solidFill>
                <a:latin typeface="+mn-lt"/>
                <a:ea typeface="+mn-ea"/>
                <a:cs typeface="+mn-cs"/>
              </a:rPr>
              <a:t> Probability was not specified.</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findings and interpretations were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differentiated stating that the mean age of the participants was 23.02 years; standard deviation (SD) was 5.54 years.  Of these participants, 90.6% were females, 8.3% were males, and one did not give gender.  The frequency of each academic class was 21.9% second semester sophomores, 11.5% first semester juniors, 25% second semester juniors, and 41.7% seniors (Blackwell, et al., 2007).  Nine participants reported receiving a needle stick injury, one per participant, which resulted in a 9.4% injury rate.  Five out of the nine needle stick injuries were received as students, the four that occurred as an employee were not examined. Self-assessed knowledge related to reporting injuries were 10.4% state an understanding of “not at all”, 44.8% stated an understanding of “somewhat”,  27.1% stated an understanding of “good”, and 17.7% stated an understanding of “very good”(Blackwell,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semesters were divided as such; one was a second semester sophomore, three were first semester juniors, one was a second semester junior, and no seniors were reported. Only four students or 4.2% reported the incident.  Two students or 2.1% reported that they received only three to five hours of sleep the night prior.  Three students or 3.1% reported receiving six to eight hours of sleep the night prior. The majority of injuries or 3.1% occurred on the medical-surgical unit (Blackwell, et al., 2007).  Anxiety was asked to be rated on a scale of 0 being none to 10 being extreme with regard to needlesticks.  The mean anxiety level was 4.72 (SD = 2.31) when asked about caring for the general population, and 7.09 (SD = 2.58) when asked about caring for a known blood-borne pathogen.</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sz="1200" kern="1200" dirty="0" smtClean="0">
                <a:solidFill>
                  <a:schemeClr val="tx1"/>
                </a:solidFill>
                <a:latin typeface="+mn-lt"/>
                <a:ea typeface="+mn-ea"/>
                <a:cs typeface="+mn-cs"/>
              </a:rPr>
              <a:t>	Implications for nursing were addressed as the anxiety experienced caring for a known </a:t>
            </a:r>
            <a:r>
              <a:rPr lang="en-US" sz="1200" b="0" kern="1200" dirty="0" smtClean="0">
                <a:solidFill>
                  <a:schemeClr val="tx1"/>
                </a:solidFill>
                <a:latin typeface="+mn-lt"/>
                <a:ea typeface="+mn-ea"/>
                <a:cs typeface="+mn-cs"/>
              </a:rPr>
              <a:t>blood</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borne pathogen, the possibility that the client was infected and it not being known, students who have been stuck reported having less than optimal sleep the night before; therefore, education in the beginning of the nursing program was vital to students regarding the proper amount of sleep and safe client care.  Other implications indicate the need for increased education on the appropriate use of sharps devices, and completing “check offs” to validate proper use.</a:t>
            </a:r>
          </a:p>
          <a:p>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Another implication would be increased supervision of nursing students while preparing medications, which is when most needlestick injuries are reported to have occurred. Education should be conducted at the start of each clinical session to reduce the knowledge deficit of reporting needle stick injuries regarding agency protocol. Students should also be reassured that needle sticks do not result in punitive action, and that any sharps injury should be reported so that post-exposure prophylaxis treatment can be received (Blackwell, et al., 2007).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results can be generalized to all nursing students, because the results are consistent with previous studies indicating that students are stuck, but do not report injuries. No recommendations for future research are identified, but accurate reporting so that true incidents can be identified and changes can be made in the practice setting and reporting techniques to ensure student safety was stressed (Blackwell, et al., 2007).</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 research question answered was “what is the incidence of needlesticks and the circumstances surrounding the incident at a small liberal arts university in the southeast?” (Blackwell et al., 2007).  The research question was clearly answered. “Gaps in knowledge were identified as “how likely were needle sticks to be reported?” and “what prevented needle sticks from being reported</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(Blackwell, et al., 2007). Limitations in the study were identified as accurate reporting of needlesticks, and lack of knowledge of reporting procedures.</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was conducted by nursing students for nursing students regarding fellow student’s needle stick experiences, psychological feelings about getting needle sticks, and knowledge of reporting procedures and whether or not the incident was reported. Findings from this study were consistent with previous studies, which were that many students get stuck, and face the fear of contracting a blood-borne pathogen, but fail to report the injury due to lack of knowledge of reporting procedures. To ensure safety in the clinical setting, a review of reporting procedures should be presented to students at the start of each clinical rotation.  Most needle stick injuries occur during medication preparation, which indicates the need for better supervision. Accurate reporting can change procedures that may have led to the incident, and ensure student safety by providing prophylaxis post-exposure treatment.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	The research</a:t>
            </a:r>
            <a:r>
              <a:rPr lang="en-US" sz="1200" kern="1200" baseline="0" dirty="0" smtClean="0">
                <a:solidFill>
                  <a:schemeClr val="tx1"/>
                </a:solidFill>
                <a:effectLst/>
                <a:latin typeface="+mn-lt"/>
                <a:ea typeface="+mn-ea"/>
                <a:cs typeface="+mn-cs"/>
              </a:rPr>
              <a:t> written about students’ experience with needlesticks at a small liberal arts university in the southeast and conducted by Blackwell, et al. was clearly and precisely organized. The literature review was current and consistent within this study. The design and research was accurate and thorough using questionnaires and SPSS 14.0 data analysis computer programming.  Nursing students experience needlesticks causing fear, anxiety, and lower self-esteem. Nursing students and staff need education on reporting procedures in clinical settings.  Needlesticks should not be punitive and adequate sleep before medication preparation procedures are performed should be reinforced. Student supervision during medicine preparation is mandatory.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 study using surveys was conducted by nursing students and their instructor, at their small liberal arts university, to determine the incidents of needlesticks and to evaluate the circumstances surrounding the incidents.  This is important because the authors were aware of blood-borne diseases being transferred through needlesticks. The review of literature was consistent with their findings that a substantial amount of exposure to blood-borne pathogens occurs from needle sticks, usually during recapping, with deficient knowledge and reporting procedures contributing to incidents going unreported.  Stratified disproportionate random sampling was used. Sophomores to seniors participated in the study because exposures to needlesticks start in the sophomore year </a:t>
            </a:r>
            <a:r>
              <a:rPr lang="en-US" sz="1200" kern="1200" dirty="0" err="1" smtClean="0">
                <a:solidFill>
                  <a:schemeClr val="tx1"/>
                </a:solidFill>
                <a:latin typeface="+mn-lt"/>
                <a:ea typeface="+mn-ea"/>
                <a:cs typeface="+mn-cs"/>
              </a:rPr>
              <a:t>clinicals</a:t>
            </a:r>
            <a:r>
              <a:rPr lang="en-US" sz="1200" kern="1200" dirty="0" smtClean="0">
                <a:solidFill>
                  <a:schemeClr val="tx1"/>
                </a:solidFill>
                <a:latin typeface="+mn-lt"/>
                <a:ea typeface="+mn-ea"/>
                <a:cs typeface="+mn-cs"/>
              </a:rPr>
              <a:t>. Consent was given by participants of the survey, with 97% or 99 out of 102 nursing students completing an on-line survey consisting of 20 questions.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Approval was given by the Human Subjects Subcommittee and Institutional Review Board.  Theoretical framework used was substantive theory; design was descriptive, using event-partitioning. Data analysis used the SPSS 14.0 computer program. Descriptive statistics were used to analyze all variables. Major concepts were that the students have three types of defense systems, which were flexible and normal lines of defense, as well as lines of resistance. They were measured by an ordinal scale numerically, and by using the Likert scale. Of those students surveyed, seven reported receiving needle sticks, with none of the students reporting the incident to the instructor.  The study discovered that annual training should be conducted regarding risks and policies concerning needlesticks to faculty and students.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purpose of the study was to determine the incidence of needle sticks among nursing students at a small liberal arts university and to evaluate the circumstances around this situation (Blackwell, et al., 2007).  The purpose was</a:t>
            </a:r>
            <a:r>
              <a:rPr lang="en-US" sz="1200" b="1" kern="1200" dirty="0" smtClean="0">
                <a:solidFill>
                  <a:schemeClr val="tx1"/>
                </a:solidFill>
                <a:latin typeface="+mn-lt"/>
                <a:ea typeface="+mn-ea"/>
                <a:cs typeface="+mn-cs"/>
              </a:rPr>
              <a:t> c</a:t>
            </a:r>
            <a:r>
              <a:rPr lang="en-US" sz="1200" kern="1200" dirty="0" smtClean="0">
                <a:solidFill>
                  <a:schemeClr val="tx1"/>
                </a:solidFill>
                <a:latin typeface="+mn-lt"/>
                <a:ea typeface="+mn-ea"/>
                <a:cs typeface="+mn-cs"/>
              </a:rPr>
              <a:t>learly and concisely stated.  This purpose was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researchable using empirical data, consisting of an ordinal numerical and Likert scales. The problem was significant to nursing because nurses frequently come into contact with needles, performing duties such as vaccinations, intravenous fluid administration and venipuncture,</a:t>
            </a:r>
            <a:r>
              <a:rPr lang="en-US" sz="1200" b="1"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w</a:t>
            </a:r>
            <a:r>
              <a:rPr lang="en-US" sz="1200" kern="1200" dirty="0" smtClean="0">
                <a:solidFill>
                  <a:schemeClr val="tx1"/>
                </a:solidFill>
                <a:latin typeface="+mn-lt"/>
                <a:ea typeface="+mn-ea"/>
                <a:cs typeface="+mn-cs"/>
              </a:rPr>
              <a:t>here the risk of contracting a blood-borne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pathogen is potential.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review of literature was appropriate, thorough and organized.  The latest research for this article was from 2007.  The well-critiqued review of literature revealed that students have experienced exposure to blood-borne pathogens, and that less than half who are exposed, reported the incident.  The gap in knowledge was the reason for the failure to report, which prompted this research in this university.  Students, who are stuck, experienced fear of contracting a blood-borne pathogen resulting in feelings of insecurity and low self-esteem. Circumstances surrounding the failure to report were lack</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of knowledge of how to report, and being unaware of the danger. Of known needle sticks in the nursing profession, the majority happened</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female nurses between the ages of 23 to 65 with needle sticks consisting of 35% of total exposures to blood-borne pathogens.  Risk factors involved in needle sticks have been extensively studied, with many injuries occurring during recapping. Of the studies considering students, work load, education and safe practice were concerns.  Another risk concern in another study suggested that students perform invasive procedures with little practice.  Previous researchers found that reporting procedures must be clear and that post-exposure chemoprophylaxis was imperative (Blackwell, et al., 2007).</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was based on the substantive theory theoretical framework.  This framework fits the problem because 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substantive theory theoretical framework “is useful for explaining important phenomena with the discipline and provides knowledge valuable in practice settings” (Burns &amp; Grove, 2009, p. 144).  The concepts identified were that the student is identified as a central core surrounded by three types of mechanisms, which were the flexible and normal lines of defense, and the lines of resistance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relationships identified were as the student encounters stressors, the flexible line of defense serves as protection, if this protection is penetrated; the normal line of defense takes over the functioning. If the normal line of defense is penetrated, the only thing left is the line of resistance, to protect the central core, which if penetrated, results in death.  The flexible line of defense was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maintained and strengthened by healthy lifestyles, such as diet, exercise and rest.  The normal line of defense</a:t>
            </a:r>
            <a:r>
              <a:rPr lang="en-US" sz="1200" b="1"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was</a:t>
            </a:r>
            <a:r>
              <a:rPr lang="en-US" sz="1200" kern="1200" dirty="0" smtClean="0">
                <a:solidFill>
                  <a:schemeClr val="tx1"/>
                </a:solidFill>
                <a:latin typeface="+mn-lt"/>
                <a:ea typeface="+mn-ea"/>
                <a:cs typeface="+mn-cs"/>
              </a:rPr>
              <a:t> considered the student’s well-being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 was clearly stated, which was “what is the prevalence of needlesticks among the nursing students at this university and what are the circumstances surrounding the stick?” (Blackwell, et al., 2007).  This question was researchable as stated using a questionnaire, presented to the nursing students.  The question relates logically to the problem, because it addressed the problem, the discussion involved the question, the literature review involved the question, and the framework explained the concepts surrounding the question.</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uncontrolled dependent variables were clearly identified as physiological, psychological, developmental, sociocultural, and spiritual, which were also sources for stressors.  Conceptual descriptions were listed as: physiological included the student’s body and its function. Psychological focuses on the student’s well-being and their interaction with others. Developmental, which in the study involved Erikson’s developmental stage of Intimacy vs. Isolation due to the stressors of fear of the contraction and spread of a blood-borne disease, or a lack of proficiency in performed duties.  Sociocultural variables were classified as society’s outlook and health care expense caused by needle stick injuries. The spiritual variable was what the student believes, such as moral obligations, or the belief that injuries and disease are punishment from a supreme being.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Contextual moderator variables include primary, secondary, and tertiary prevention.  Specifically primary prevents encounters with stressors, education, use of engineered safety devices and no recapping of needles.  Secondary screens for stressor penetration, which included peer and instructor evaluations of skills and continuous assessment of needlestick incidents.  Tertiary prevention was post-exposure prophylaxis of needle stick injuries. Demographic variables were also used to describe the students.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design utilized was descriptive, using event-partitioning. The design was appropriate for the research problem because it was a descriptive design that “examines characteristics of a single sample, identifies a phenomenon of interest, and identifies the variables within, develops conceptual and operational descriptions of the variables, and describes the variables” (Burns &amp; Grove, 2009, p.237). “This is a critically important design requiring knowledge in an area in which little research has been conducted” (Burns &amp; Grove, 2009, p. 238). “Event-partitioning designs are used to analyze a key event that is thought to lead to change” (Burns &amp; Grove, 2009, p. 243).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researcher does not cause or manipulate the key event, but defines it so that when encountered, it is recognized, which describes the </a:t>
            </a:r>
            <a:r>
              <a:rPr lang="en-US" sz="1200" kern="1200" dirty="0" err="1" smtClean="0">
                <a:solidFill>
                  <a:schemeClr val="tx1"/>
                </a:solidFill>
                <a:latin typeface="+mn-lt"/>
                <a:ea typeface="+mn-ea"/>
                <a:cs typeface="+mn-cs"/>
              </a:rPr>
              <a:t>Neuman</a:t>
            </a:r>
            <a:r>
              <a:rPr lang="en-US" sz="1200" kern="1200" dirty="0" smtClean="0">
                <a:solidFill>
                  <a:schemeClr val="tx1"/>
                </a:solidFill>
                <a:latin typeface="+mn-lt"/>
                <a:ea typeface="+mn-ea"/>
                <a:cs typeface="+mn-cs"/>
              </a:rPr>
              <a:t> Systems Model which is the theoretical basis for this study.   Internal validity was addressed by examining the stressors which indicated an event that was not a planned part of the study, but that occurred simultaneously during the study.  Maturation was addressed as students gained more experience as the study progressed, and testing was addressed as the change in attitudes with increased knowledge. Other possible effects of internal validity that were not specifically addressed were the possibility of selection and mortality.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sample described was representative of the population and consisted of sophomore, junior and senior students at a small liberal arts university in the southeast who were engaged in nursing </a:t>
            </a:r>
            <a:r>
              <a:rPr lang="en-US" sz="1200" kern="1200" dirty="0" err="1" smtClean="0">
                <a:solidFill>
                  <a:schemeClr val="tx1"/>
                </a:solidFill>
                <a:latin typeface="+mn-lt"/>
                <a:ea typeface="+mn-ea"/>
                <a:cs typeface="+mn-cs"/>
              </a:rPr>
              <a:t>clinicals</a:t>
            </a:r>
            <a:r>
              <a:rPr lang="en-US" sz="1200" kern="1200" dirty="0" smtClean="0">
                <a:solidFill>
                  <a:schemeClr val="tx1"/>
                </a:solidFill>
                <a:latin typeface="+mn-lt"/>
                <a:ea typeface="+mn-ea"/>
                <a:cs typeface="+mn-cs"/>
              </a:rPr>
              <a:t> and were exposed to needle sticks.  The sampling method was appropriate in that a 20 question web based survey was posted on site and available to all students (Blackwell, et al., 2007). Demographics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assessed were the student’s age, gender, level in the program, and history of needlesticks.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sample was comprised of 96 (differs from front page of article, front page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says 99 of 102) people who completed the survey.  The authors stated that this was equivalent to 97 % of the nursing student target population.  This was considered an adequate sample size. Confidentiality was maintained, as there was no identifying information asked for on the survey.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was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appropriate because every student in the population had a chance to participate.  Those students stuck by a needle were asked to fill out additional information such as the total number of needle sticks, reporting of the occurrence, amount of supervision, and whether or not post-exposure measures were taken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tools used were the survey, and the SPSS 14.0 analysis computer program, which are described adequately.  Reliability and validity of the computer program was stated as descriptive statistics such as measures of central tendency and frequencies used to analyze all variables. Approval was given by the Human Subjects Subcommittee and Institutional Review Boards, and all students consented before completing the survey (Blackwell, et al., 2007).</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F162307-2C84-43A9-9AF1-70FBA7728C62}" type="datetimeFigureOut">
              <a:rPr lang="en-US" smtClean="0"/>
              <a:pPr/>
              <a:t>4/20/2012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3908E-B196-47D5-9004-124EB52983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9A3908E-B196-47D5-9004-124EB529831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9A3908E-B196-47D5-9004-124EB529831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F162307-2C84-43A9-9AF1-70FBA7728C62}" type="datetimeFigureOut">
              <a:rPr lang="en-US" smtClean="0"/>
              <a:pPr/>
              <a:t>4/20/2012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3908E-B196-47D5-9004-124EB529831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F162307-2C84-43A9-9AF1-70FBA7728C62}" type="datetimeFigureOut">
              <a:rPr lang="en-US" smtClean="0"/>
              <a:pPr/>
              <a:t>4/20/2012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9A3908E-B196-47D5-9004-124EB529831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162307-2C84-43A9-9AF1-70FBA7728C62}" type="datetimeFigureOut">
              <a:rPr lang="en-US" smtClean="0"/>
              <a:pPr/>
              <a:t>4/20/2012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9A3908E-B196-47D5-9004-124EB52983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F162307-2C84-43A9-9AF1-70FBA7728C62}" type="datetimeFigureOut">
              <a:rPr lang="en-US" smtClean="0"/>
              <a:pPr/>
              <a:t>4/20/2012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9A3908E-B196-47D5-9004-124EB5298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F162307-2C84-43A9-9AF1-70FBA7728C62}" type="datetimeFigureOut">
              <a:rPr lang="en-US" smtClean="0"/>
              <a:pPr/>
              <a:t>4/20/2012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9A3908E-B196-47D5-9004-124EB529831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F162307-2C84-43A9-9AF1-70FBA7728C62}" type="datetimeFigureOut">
              <a:rPr lang="en-US" smtClean="0"/>
              <a:pPr/>
              <a:t>4/20/2012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F162307-2C84-43A9-9AF1-70FBA7728C62}" type="datetimeFigureOut">
              <a:rPr lang="en-US" smtClean="0"/>
              <a:pPr/>
              <a:t>4/20/2012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9A3908E-B196-47D5-9004-124EB529831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juns.nursing.arizona.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743200"/>
            <a:ext cx="7772400" cy="3657600"/>
          </a:xfrm>
        </p:spPr>
        <p:txBody>
          <a:bodyPr>
            <a:noAutofit/>
          </a:bodyPr>
          <a:lstStyle/>
          <a:p>
            <a:r>
              <a:rPr lang="en-US" sz="2400" dirty="0">
                <a:latin typeface="Century Gothic" pitchFamily="34" charset="0"/>
              </a:rPr>
              <a:t>Lakeview College of </a:t>
            </a:r>
            <a:r>
              <a:rPr lang="en-US" sz="2400" dirty="0" smtClean="0">
                <a:latin typeface="Century Gothic" pitchFamily="34" charset="0"/>
              </a:rPr>
              <a:t>Nursing</a:t>
            </a:r>
            <a:endParaRPr lang="en-US" sz="2400" dirty="0">
              <a:latin typeface="Century Gothic" pitchFamily="34" charset="0"/>
            </a:endParaRPr>
          </a:p>
          <a:p>
            <a:r>
              <a:rPr lang="en-US" sz="2400" dirty="0">
                <a:latin typeface="Century Gothic" pitchFamily="34" charset="0"/>
              </a:rPr>
              <a:t>N302 - Nursing </a:t>
            </a:r>
            <a:r>
              <a:rPr lang="en-US" sz="2400" dirty="0" smtClean="0">
                <a:latin typeface="Century Gothic" pitchFamily="34" charset="0"/>
              </a:rPr>
              <a:t>Research</a:t>
            </a:r>
          </a:p>
          <a:p>
            <a:pPr algn="ctr"/>
            <a:endParaRPr lang="en-US" sz="2400" dirty="0" smtClean="0">
              <a:latin typeface="Century Gothic" pitchFamily="34" charset="0"/>
            </a:endParaRPr>
          </a:p>
          <a:p>
            <a:pPr algn="ctr"/>
            <a:r>
              <a:rPr lang="en-US" sz="2400" dirty="0" smtClean="0">
                <a:latin typeface="Century Gothic" pitchFamily="34" charset="0"/>
                <a:cs typeface="Times New Roman" pitchFamily="18" charset="0"/>
              </a:rPr>
              <a:t>Linda Barselow,</a:t>
            </a:r>
          </a:p>
          <a:p>
            <a:pPr algn="ctr"/>
            <a:r>
              <a:rPr lang="en-US" sz="2400" dirty="0" smtClean="0">
                <a:latin typeface="Century Gothic" pitchFamily="34" charset="0"/>
                <a:cs typeface="Times New Roman" pitchFamily="18" charset="0"/>
              </a:rPr>
              <a:t>Chanelle Carley,</a:t>
            </a:r>
          </a:p>
          <a:p>
            <a:pPr algn="ctr"/>
            <a:r>
              <a:rPr lang="en-US" sz="2400" dirty="0" smtClean="0">
                <a:latin typeface="Century Gothic" pitchFamily="34" charset="0"/>
                <a:cs typeface="Times New Roman" pitchFamily="18" charset="0"/>
              </a:rPr>
              <a:t>Kathleen Helton,</a:t>
            </a:r>
          </a:p>
          <a:p>
            <a:pPr algn="ctr"/>
            <a:r>
              <a:rPr lang="en-US" sz="2400" dirty="0" smtClean="0">
                <a:latin typeface="Century Gothic" pitchFamily="34" charset="0"/>
                <a:cs typeface="Times New Roman" pitchFamily="18" charset="0"/>
              </a:rPr>
              <a:t>&amp; Julia McGraw</a:t>
            </a:r>
          </a:p>
          <a:p>
            <a:pPr algn="ctr"/>
            <a:r>
              <a:rPr lang="en-US" sz="2400" dirty="0" smtClean="0">
                <a:latin typeface="Century Gothic" pitchFamily="34" charset="0"/>
                <a:cs typeface="Times New Roman" pitchFamily="18" charset="0"/>
              </a:rPr>
              <a:t>April 22, 2012</a:t>
            </a:r>
            <a:endParaRPr lang="en-US" sz="2400" dirty="0">
              <a:latin typeface="Century Gothic" pitchFamily="34" charset="0"/>
              <a:cs typeface="Times New Roman" pitchFamily="18" charset="0"/>
            </a:endParaRPr>
          </a:p>
        </p:txBody>
      </p:sp>
      <p:sp>
        <p:nvSpPr>
          <p:cNvPr id="2" name="Title 1"/>
          <p:cNvSpPr>
            <a:spLocks noGrp="1"/>
          </p:cNvSpPr>
          <p:nvPr>
            <p:ph type="ctrTitle"/>
          </p:nvPr>
        </p:nvSpPr>
        <p:spPr>
          <a:xfrm>
            <a:off x="0" y="0"/>
            <a:ext cx="9144000" cy="2743200"/>
          </a:xfrm>
        </p:spPr>
        <p:txBody>
          <a:bodyPr>
            <a:normAutofit fontScale="90000"/>
          </a:bodyPr>
          <a:lstStyle/>
          <a:p>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t>
            </a:r>
            <a:br>
              <a:rPr lang="en-US" sz="4400" dirty="0" smtClean="0"/>
            </a:br>
            <a:r>
              <a:rPr lang="en-US" sz="4400" dirty="0" smtClean="0">
                <a:latin typeface="Century Gothic" pitchFamily="34" charset="0"/>
              </a:rPr>
              <a:t>Quantitative Analysis of Nursing Students’ Experiences with Needlestick Injuries</a:t>
            </a:r>
            <a:r>
              <a:rPr lang="en-US" sz="4800" dirty="0" smtClean="0">
                <a:latin typeface="Century Gothic" pitchFamily="34" charset="0"/>
              </a:rPr>
              <a:t/>
            </a:r>
            <a:br>
              <a:rPr lang="en-US" sz="4800" dirty="0" smtClean="0">
                <a:latin typeface="Century Gothic" pitchFamily="34" charset="0"/>
              </a:rPr>
            </a:b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graphicFrame>
        <p:nvGraphicFramePr>
          <p:cNvPr id="8" name="Content Placeholder 7"/>
          <p:cNvGraphicFramePr>
            <a:graphicFrameLocks noGrp="1"/>
          </p:cNvGraphicFramePr>
          <p:nvPr>
            <p:ph sz="quarter" idx="1"/>
          </p:nvPr>
        </p:nvGraphicFramePr>
        <p:xfrm>
          <a:off x="304800" y="1600199"/>
          <a:ext cx="8504238" cy="4967847"/>
        </p:xfrm>
        <a:graphic>
          <a:graphicData uri="http://schemas.openxmlformats.org/drawingml/2006/table">
            <a:tbl>
              <a:tblPr firstRow="1" bandRow="1">
                <a:tableStyleId>{5C22544A-7EE6-4342-B048-85BDC9FD1C3A}</a:tableStyleId>
              </a:tblPr>
              <a:tblGrid>
                <a:gridCol w="2834746"/>
                <a:gridCol w="2807229"/>
                <a:gridCol w="2862263"/>
              </a:tblGrid>
              <a:tr h="152400">
                <a:tc>
                  <a:txBody>
                    <a:bodyPr/>
                    <a:lstStyle/>
                    <a:p>
                      <a:r>
                        <a:rPr lang="en-US" sz="1000" dirty="0" smtClean="0"/>
                        <a:t>Variable</a:t>
                      </a:r>
                      <a:endParaRPr lang="en-US" sz="1000" dirty="0"/>
                    </a:p>
                  </a:txBody>
                  <a:tcPr/>
                </a:tc>
                <a:tc>
                  <a:txBody>
                    <a:bodyPr/>
                    <a:lstStyle/>
                    <a:p>
                      <a:r>
                        <a:rPr lang="en-US" sz="1000" dirty="0" smtClean="0"/>
                        <a:t>Statistical Procedures</a:t>
                      </a:r>
                      <a:endParaRPr lang="en-US" sz="1000" dirty="0"/>
                    </a:p>
                  </a:txBody>
                  <a:tcPr/>
                </a:tc>
                <a:tc>
                  <a:txBody>
                    <a:bodyPr/>
                    <a:lstStyle/>
                    <a:p>
                      <a:r>
                        <a:rPr lang="en-US" sz="1000" dirty="0" smtClean="0"/>
                        <a:t>Percentage with</a:t>
                      </a:r>
                      <a:r>
                        <a:rPr lang="en-US" sz="1000" baseline="0" dirty="0" smtClean="0"/>
                        <a:t> Standard Deviation</a:t>
                      </a:r>
                      <a:endParaRPr lang="en-US" sz="1000" dirty="0"/>
                    </a:p>
                  </a:txBody>
                  <a:tcPr/>
                </a:tc>
              </a:tr>
              <a:tr h="436062">
                <a:tc>
                  <a:txBody>
                    <a:bodyPr/>
                    <a:lstStyle/>
                    <a:p>
                      <a:r>
                        <a:rPr lang="en-US" sz="1000" dirty="0" smtClean="0"/>
                        <a:t>Age</a:t>
                      </a:r>
                    </a:p>
                  </a:txBody>
                  <a:tcPr/>
                </a:tc>
                <a:tc>
                  <a:txBody>
                    <a:bodyPr/>
                    <a:lstStyle/>
                    <a:p>
                      <a:r>
                        <a:rPr lang="en-US" sz="1000" dirty="0" smtClean="0"/>
                        <a:t>SPSS 14.0</a:t>
                      </a:r>
                      <a:r>
                        <a:rPr lang="en-US" sz="1000" baseline="0" dirty="0" smtClean="0"/>
                        <a:t> data analysis computer program measuring central tendency and frequencies,</a:t>
                      </a:r>
                      <a:endParaRPr lang="en-US" sz="1000" dirty="0"/>
                    </a:p>
                  </a:txBody>
                  <a:tcPr/>
                </a:tc>
                <a:tc>
                  <a:txBody>
                    <a:bodyPr/>
                    <a:lstStyle/>
                    <a:p>
                      <a:r>
                        <a:rPr lang="en-US" sz="1000" dirty="0" smtClean="0"/>
                        <a:t>23.02 years, SD</a:t>
                      </a:r>
                      <a:r>
                        <a:rPr lang="en-US" sz="1000" baseline="0" dirty="0" smtClean="0"/>
                        <a:t> 5.54 years</a:t>
                      </a:r>
                      <a:endParaRPr lang="en-US" sz="1000" dirty="0"/>
                    </a:p>
                  </a:txBody>
                  <a:tcPr/>
                </a:tc>
              </a:tr>
              <a:tr h="353695">
                <a:tc>
                  <a:txBody>
                    <a:bodyPr/>
                    <a:lstStyle/>
                    <a:p>
                      <a:r>
                        <a:rPr lang="en-US" sz="1000" dirty="0" smtClean="0"/>
                        <a:t>Gender</a:t>
                      </a:r>
                      <a:endParaRPr lang="en-US" sz="1000" dirty="0"/>
                    </a:p>
                  </a:txBody>
                  <a:tcPr/>
                </a:tc>
                <a:tc>
                  <a:txBody>
                    <a:bodyPr/>
                    <a:lstStyle/>
                    <a:p>
                      <a:r>
                        <a:rPr lang="en-US" sz="1000" dirty="0" smtClean="0"/>
                        <a:t>using ordinal numerical scale and Likert scale</a:t>
                      </a:r>
                      <a:endParaRPr lang="en-US" sz="1000" dirty="0"/>
                    </a:p>
                  </a:txBody>
                  <a:tcPr/>
                </a:tc>
                <a:tc>
                  <a:txBody>
                    <a:bodyPr/>
                    <a:lstStyle/>
                    <a:p>
                      <a:r>
                        <a:rPr lang="en-US" sz="1000" dirty="0" smtClean="0"/>
                        <a:t>90.6%female, 8.3% male, 1</a:t>
                      </a:r>
                      <a:r>
                        <a:rPr lang="en-US" sz="1000" baseline="0" dirty="0" smtClean="0"/>
                        <a:t> no gender</a:t>
                      </a:r>
                      <a:endParaRPr lang="en-US" sz="1000" dirty="0"/>
                    </a:p>
                  </a:txBody>
                  <a:tcPr/>
                </a:tc>
              </a:tr>
              <a:tr h="784912">
                <a:tc>
                  <a:txBody>
                    <a:bodyPr/>
                    <a:lstStyle/>
                    <a:p>
                      <a:r>
                        <a:rPr lang="en-US" sz="1000" dirty="0" smtClean="0"/>
                        <a:t>Levels &amp; Semesters</a:t>
                      </a:r>
                      <a:endParaRPr lang="en-US" sz="1000" dirty="0"/>
                    </a:p>
                  </a:txBody>
                  <a:tcPr/>
                </a:tc>
                <a:tc>
                  <a:txBody>
                    <a:bodyPr/>
                    <a:lstStyle/>
                    <a:p>
                      <a:endParaRPr lang="en-US" sz="1000" dirty="0"/>
                    </a:p>
                  </a:txBody>
                  <a:tcPr/>
                </a:tc>
                <a:tc>
                  <a:txBody>
                    <a:bodyPr/>
                    <a:lstStyle/>
                    <a:p>
                      <a:r>
                        <a:rPr lang="en-US" sz="1000" dirty="0" smtClean="0"/>
                        <a:t>21.9% 2</a:t>
                      </a:r>
                      <a:r>
                        <a:rPr lang="en-US" sz="1000" baseline="30000" dirty="0" smtClean="0"/>
                        <a:t>nd</a:t>
                      </a:r>
                      <a:r>
                        <a:rPr lang="en-US" sz="1000" dirty="0" smtClean="0"/>
                        <a:t> </a:t>
                      </a:r>
                      <a:r>
                        <a:rPr lang="en-US" sz="1000" dirty="0" err="1" smtClean="0"/>
                        <a:t>sem</a:t>
                      </a:r>
                      <a:r>
                        <a:rPr lang="en-US" sz="1000" dirty="0" smtClean="0"/>
                        <a:t> </a:t>
                      </a:r>
                      <a:r>
                        <a:rPr lang="en-US" sz="1000" dirty="0" err="1" smtClean="0"/>
                        <a:t>soph</a:t>
                      </a:r>
                      <a:r>
                        <a:rPr lang="en-US" sz="1000" dirty="0" smtClean="0"/>
                        <a:t>,</a:t>
                      </a:r>
                      <a:r>
                        <a:rPr lang="en-US" sz="1000" baseline="0" dirty="0" smtClean="0"/>
                        <a:t> </a:t>
                      </a:r>
                      <a:r>
                        <a:rPr lang="en-US" sz="1000" dirty="0" smtClean="0"/>
                        <a:t>11.5% 1</a:t>
                      </a:r>
                      <a:r>
                        <a:rPr lang="en-US" sz="1000" baseline="30000" dirty="0" smtClean="0"/>
                        <a:t>st</a:t>
                      </a:r>
                      <a:r>
                        <a:rPr lang="en-US" sz="1000" dirty="0" smtClean="0"/>
                        <a:t> </a:t>
                      </a:r>
                      <a:r>
                        <a:rPr lang="en-US" sz="1000" dirty="0" err="1" smtClean="0"/>
                        <a:t>sem</a:t>
                      </a:r>
                      <a:r>
                        <a:rPr lang="en-US" sz="1000" dirty="0" smtClean="0"/>
                        <a:t> </a:t>
                      </a:r>
                      <a:r>
                        <a:rPr lang="en-US" sz="1000" dirty="0" err="1" smtClean="0"/>
                        <a:t>jrs</a:t>
                      </a:r>
                      <a:r>
                        <a:rPr lang="en-US" sz="1000" dirty="0" smtClean="0"/>
                        <a:t>,</a:t>
                      </a:r>
                    </a:p>
                    <a:p>
                      <a:r>
                        <a:rPr lang="en-US" sz="1000" dirty="0" smtClean="0"/>
                        <a:t>25% 2</a:t>
                      </a:r>
                      <a:r>
                        <a:rPr lang="en-US" sz="1000" baseline="30000" dirty="0" smtClean="0"/>
                        <a:t>nd</a:t>
                      </a:r>
                      <a:r>
                        <a:rPr lang="en-US" sz="1000" dirty="0" smtClean="0"/>
                        <a:t> </a:t>
                      </a:r>
                      <a:r>
                        <a:rPr lang="en-US" sz="1000" dirty="0" err="1" smtClean="0"/>
                        <a:t>sem</a:t>
                      </a:r>
                      <a:r>
                        <a:rPr lang="en-US" sz="1000" dirty="0" smtClean="0"/>
                        <a:t> </a:t>
                      </a:r>
                      <a:r>
                        <a:rPr lang="en-US" sz="1000" dirty="0" err="1" smtClean="0"/>
                        <a:t>jr</a:t>
                      </a:r>
                      <a:r>
                        <a:rPr lang="en-US" sz="1000" dirty="0" smtClean="0"/>
                        <a:t>, 41.7% seniors</a:t>
                      </a:r>
                      <a:endParaRPr lang="en-US" sz="1000" dirty="0"/>
                    </a:p>
                  </a:txBody>
                  <a:tcPr/>
                </a:tc>
              </a:tr>
              <a:tr h="784912">
                <a:tc>
                  <a:txBody>
                    <a:bodyPr/>
                    <a:lstStyle/>
                    <a:p>
                      <a:r>
                        <a:rPr lang="en-US" sz="1000" dirty="0" smtClean="0"/>
                        <a:t>Self assessed knowledge of procedure</a:t>
                      </a:r>
                      <a:endParaRPr lang="en-US" sz="1000" dirty="0"/>
                    </a:p>
                  </a:txBody>
                  <a:tcPr/>
                </a:tc>
                <a:tc>
                  <a:txBody>
                    <a:bodyPr/>
                    <a:lstStyle/>
                    <a:p>
                      <a:endParaRPr lang="en-US" sz="1000" dirty="0"/>
                    </a:p>
                  </a:txBody>
                  <a:tcPr/>
                </a:tc>
                <a:tc>
                  <a:txBody>
                    <a:bodyPr/>
                    <a:lstStyle/>
                    <a:p>
                      <a:r>
                        <a:rPr lang="en-US" sz="1000" dirty="0" smtClean="0"/>
                        <a:t>10.4% not</a:t>
                      </a:r>
                      <a:r>
                        <a:rPr lang="en-US" sz="1000" baseline="0" dirty="0" smtClean="0"/>
                        <a:t> at all, 44.8% somewhat,</a:t>
                      </a:r>
                    </a:p>
                    <a:p>
                      <a:r>
                        <a:rPr lang="en-US" sz="1000" baseline="0" dirty="0" smtClean="0"/>
                        <a:t>27.1% good, 17.7% very good</a:t>
                      </a:r>
                    </a:p>
                  </a:txBody>
                  <a:tcPr/>
                </a:tc>
              </a:tr>
              <a:tr h="784912">
                <a:tc>
                  <a:txBody>
                    <a:bodyPr/>
                    <a:lstStyle/>
                    <a:p>
                      <a:r>
                        <a:rPr lang="en-US" sz="1000" dirty="0" smtClean="0"/>
                        <a:t>Injury occurrence</a:t>
                      </a:r>
                      <a:endParaRPr lang="en-US" sz="1000" dirty="0"/>
                    </a:p>
                  </a:txBody>
                  <a:tcPr/>
                </a:tc>
                <a:tc>
                  <a:txBody>
                    <a:bodyPr/>
                    <a:lstStyle/>
                    <a:p>
                      <a:endParaRPr lang="en-US" sz="1000" dirty="0"/>
                    </a:p>
                  </a:txBody>
                  <a:tcPr/>
                </a:tc>
                <a:tc>
                  <a:txBody>
                    <a:bodyPr/>
                    <a:lstStyle/>
                    <a:p>
                      <a:r>
                        <a:rPr lang="en-US" sz="1000" dirty="0" smtClean="0"/>
                        <a:t>9.4% four students,</a:t>
                      </a:r>
                      <a:r>
                        <a:rPr lang="en-US" sz="1000" baseline="0" dirty="0" smtClean="0"/>
                        <a:t>1 2</a:t>
                      </a:r>
                      <a:r>
                        <a:rPr lang="en-US" sz="1000" baseline="30000" dirty="0" smtClean="0"/>
                        <a:t>nd</a:t>
                      </a:r>
                      <a:r>
                        <a:rPr lang="en-US" sz="1000" baseline="0" dirty="0" smtClean="0"/>
                        <a:t> </a:t>
                      </a:r>
                      <a:r>
                        <a:rPr lang="en-US" sz="1000" baseline="0" dirty="0" err="1" smtClean="0"/>
                        <a:t>sem</a:t>
                      </a:r>
                      <a:r>
                        <a:rPr lang="en-US" sz="1000" baseline="0" dirty="0" smtClean="0"/>
                        <a:t> </a:t>
                      </a:r>
                      <a:r>
                        <a:rPr lang="en-US" sz="1000" baseline="0" dirty="0" err="1" smtClean="0"/>
                        <a:t>soph</a:t>
                      </a:r>
                      <a:endParaRPr lang="en-US" sz="1000" baseline="0" dirty="0" smtClean="0"/>
                    </a:p>
                    <a:p>
                      <a:r>
                        <a:rPr lang="en-US" sz="1000" baseline="0" dirty="0" smtClean="0"/>
                        <a:t>3 1</a:t>
                      </a:r>
                      <a:r>
                        <a:rPr lang="en-US" sz="1000" baseline="30000" dirty="0" smtClean="0"/>
                        <a:t>st</a:t>
                      </a:r>
                      <a:r>
                        <a:rPr lang="en-US" sz="1000" baseline="0" dirty="0" smtClean="0"/>
                        <a:t> </a:t>
                      </a:r>
                      <a:r>
                        <a:rPr lang="en-US" sz="1000" baseline="0" dirty="0" err="1" smtClean="0"/>
                        <a:t>sem</a:t>
                      </a:r>
                      <a:r>
                        <a:rPr lang="en-US" sz="1000" baseline="0" dirty="0" smtClean="0"/>
                        <a:t> </a:t>
                      </a:r>
                      <a:r>
                        <a:rPr lang="en-US" sz="1000" baseline="0" dirty="0" err="1" smtClean="0"/>
                        <a:t>jr</a:t>
                      </a:r>
                      <a:r>
                        <a:rPr lang="en-US" sz="1000" baseline="0" dirty="0" smtClean="0"/>
                        <a:t>, 1 2</a:t>
                      </a:r>
                      <a:r>
                        <a:rPr lang="en-US" sz="1000" baseline="30000" dirty="0" smtClean="0"/>
                        <a:t>nd</a:t>
                      </a:r>
                      <a:r>
                        <a:rPr lang="en-US" sz="1000" baseline="0" dirty="0" smtClean="0"/>
                        <a:t> </a:t>
                      </a:r>
                      <a:r>
                        <a:rPr lang="en-US" sz="1000" baseline="0" dirty="0" err="1" smtClean="0"/>
                        <a:t>sem</a:t>
                      </a:r>
                      <a:r>
                        <a:rPr lang="en-US" sz="1000" baseline="0" dirty="0" smtClean="0"/>
                        <a:t> </a:t>
                      </a:r>
                      <a:r>
                        <a:rPr lang="en-US" sz="1000" baseline="0" dirty="0" err="1" smtClean="0"/>
                        <a:t>jr</a:t>
                      </a:r>
                      <a:endParaRPr lang="en-US" sz="1000" dirty="0"/>
                    </a:p>
                  </a:txBody>
                  <a:tcPr/>
                </a:tc>
              </a:tr>
              <a:tr h="353695">
                <a:tc>
                  <a:txBody>
                    <a:bodyPr/>
                    <a:lstStyle/>
                    <a:p>
                      <a:r>
                        <a:rPr lang="en-US" sz="1000" dirty="0" smtClean="0"/>
                        <a:t>Reported injury</a:t>
                      </a:r>
                      <a:endParaRPr lang="en-US" sz="1000" dirty="0"/>
                    </a:p>
                  </a:txBody>
                  <a:tcPr/>
                </a:tc>
                <a:tc>
                  <a:txBody>
                    <a:bodyPr/>
                    <a:lstStyle/>
                    <a:p>
                      <a:endParaRPr lang="en-US" sz="1000" dirty="0"/>
                    </a:p>
                  </a:txBody>
                  <a:tcPr/>
                </a:tc>
                <a:tc>
                  <a:txBody>
                    <a:bodyPr/>
                    <a:lstStyle/>
                    <a:p>
                      <a:r>
                        <a:rPr lang="en-US" sz="1000" dirty="0" smtClean="0"/>
                        <a:t>4.2%</a:t>
                      </a:r>
                      <a:endParaRPr lang="en-US" sz="1000" dirty="0"/>
                    </a:p>
                  </a:txBody>
                  <a:tcPr/>
                </a:tc>
              </a:tr>
              <a:tr h="436062">
                <a:tc>
                  <a:txBody>
                    <a:bodyPr/>
                    <a:lstStyle/>
                    <a:p>
                      <a:r>
                        <a:rPr lang="en-US" sz="1000" dirty="0" smtClean="0"/>
                        <a:t>Amount of sleep prior</a:t>
                      </a:r>
                      <a:endParaRPr lang="en-US" sz="1000" dirty="0"/>
                    </a:p>
                  </a:txBody>
                  <a:tcPr/>
                </a:tc>
                <a:tc>
                  <a:txBody>
                    <a:bodyPr/>
                    <a:lstStyle/>
                    <a:p>
                      <a:endParaRPr lang="en-US" sz="1000" dirty="0"/>
                    </a:p>
                  </a:txBody>
                  <a:tcPr/>
                </a:tc>
                <a:tc>
                  <a:txBody>
                    <a:bodyPr/>
                    <a:lstStyle/>
                    <a:p>
                      <a:r>
                        <a:rPr lang="en-US" sz="1000" dirty="0" smtClean="0"/>
                        <a:t>2.1% 3-5 hours</a:t>
                      </a:r>
                    </a:p>
                    <a:p>
                      <a:r>
                        <a:rPr lang="en-US" sz="1000" dirty="0" smtClean="0"/>
                        <a:t>3.1% 6-8 hours</a:t>
                      </a:r>
                      <a:endParaRPr lang="en-US" sz="1000" dirty="0"/>
                    </a:p>
                  </a:txBody>
                  <a:tcPr/>
                </a:tc>
              </a:tr>
              <a:tr h="353695">
                <a:tc>
                  <a:txBody>
                    <a:bodyPr/>
                    <a:lstStyle/>
                    <a:p>
                      <a:r>
                        <a:rPr lang="en-US" sz="1000" dirty="0" smtClean="0"/>
                        <a:t>Where</a:t>
                      </a:r>
                      <a:r>
                        <a:rPr lang="en-US" sz="1000" baseline="0" dirty="0" smtClean="0"/>
                        <a:t> incident occurred</a:t>
                      </a:r>
                      <a:endParaRPr lang="en-US" sz="1000" dirty="0"/>
                    </a:p>
                  </a:txBody>
                  <a:tcPr/>
                </a:tc>
                <a:tc>
                  <a:txBody>
                    <a:bodyPr/>
                    <a:lstStyle/>
                    <a:p>
                      <a:endParaRPr lang="en-US" sz="1000" dirty="0"/>
                    </a:p>
                  </a:txBody>
                  <a:tcPr/>
                </a:tc>
                <a:tc>
                  <a:txBody>
                    <a:bodyPr/>
                    <a:lstStyle/>
                    <a:p>
                      <a:r>
                        <a:rPr lang="en-US" sz="1000" dirty="0" smtClean="0"/>
                        <a:t>3.1% medical surgical unit</a:t>
                      </a:r>
                      <a:endParaRPr lang="en-US" sz="1000" dirty="0"/>
                    </a:p>
                  </a:txBody>
                  <a:tcPr/>
                </a:tc>
              </a:tr>
              <a:tr h="436062">
                <a:tc>
                  <a:txBody>
                    <a:bodyPr/>
                    <a:lstStyle/>
                    <a:p>
                      <a:r>
                        <a:rPr lang="en-US" sz="1000" dirty="0" smtClean="0"/>
                        <a:t>Anxiety level</a:t>
                      </a:r>
                      <a:endParaRPr lang="en-US" sz="1000" dirty="0"/>
                    </a:p>
                  </a:txBody>
                  <a:tcPr/>
                </a:tc>
                <a:tc>
                  <a:txBody>
                    <a:bodyPr/>
                    <a:lstStyle/>
                    <a:p>
                      <a:endParaRPr lang="en-US" sz="1000" dirty="0"/>
                    </a:p>
                  </a:txBody>
                  <a:tcPr/>
                </a:tc>
                <a:tc>
                  <a:txBody>
                    <a:bodyPr/>
                    <a:lstStyle/>
                    <a:p>
                      <a:r>
                        <a:rPr lang="en-US" sz="1000" dirty="0" smtClean="0"/>
                        <a:t>4.72 (SD=2.31) gen. population,                      7.09 (SD=2.58)</a:t>
                      </a:r>
                      <a:r>
                        <a:rPr lang="en-US" sz="1000" baseline="0" dirty="0" smtClean="0"/>
                        <a:t> blood-borne pathogen</a:t>
                      </a:r>
                      <a:endParaRPr lang="en-US" sz="10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sz="quarter" idx="1"/>
          </p:nvPr>
        </p:nvSpPr>
        <p:spPr/>
        <p:txBody>
          <a:bodyPr>
            <a:normAutofit fontScale="92500"/>
          </a:bodyPr>
          <a:lstStyle/>
          <a:p>
            <a:r>
              <a:rPr lang="en-US" sz="2400" dirty="0" smtClean="0">
                <a:latin typeface="Century Gothic" pitchFamily="34" charset="0"/>
              </a:rPr>
              <a:t>Implications for nursing were addressed as the anxiety experienced caring for a known blood-borne pathogen</a:t>
            </a:r>
          </a:p>
          <a:p>
            <a:r>
              <a:rPr lang="en-US" sz="2400" dirty="0" smtClean="0">
                <a:latin typeface="Century Gothic" pitchFamily="34" charset="0"/>
              </a:rPr>
              <a:t>Students who have been stuck reported having less than optimal sleep night before</a:t>
            </a:r>
          </a:p>
          <a:p>
            <a:r>
              <a:rPr lang="en-US" sz="2400" dirty="0" smtClean="0">
                <a:latin typeface="Century Gothic" pitchFamily="34" charset="0"/>
              </a:rPr>
              <a:t>Education at beginning of nursing program was vital to students regarding proper amount of sleep and patient care</a:t>
            </a:r>
          </a:p>
          <a:p>
            <a:r>
              <a:rPr lang="en-US" sz="2400" dirty="0" smtClean="0">
                <a:latin typeface="Century Gothic" pitchFamily="34" charset="0"/>
              </a:rPr>
              <a:t>The need for increased education on proper use of sharps is indicated</a:t>
            </a:r>
          </a:p>
          <a:p>
            <a:r>
              <a:rPr lang="en-US" sz="2400" dirty="0" smtClean="0">
                <a:latin typeface="Century Gothic" pitchFamily="34" charset="0"/>
              </a:rPr>
              <a:t>Increased supervision while preparing medications</a:t>
            </a:r>
          </a:p>
          <a:p>
            <a:r>
              <a:rPr lang="en-US" sz="2400" dirty="0" smtClean="0">
                <a:latin typeface="Century Gothic" pitchFamily="34" charset="0"/>
              </a:rPr>
              <a:t>Reassurance that needlesticks do not result in punitive actions</a:t>
            </a:r>
            <a:endParaRPr lang="en-US" sz="2400" dirty="0">
              <a:latin typeface="Century Gothic"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and Limitations</a:t>
            </a:r>
            <a:endParaRPr lang="en-US" dirty="0"/>
          </a:p>
        </p:txBody>
      </p:sp>
      <p:sp>
        <p:nvSpPr>
          <p:cNvPr id="3" name="Content Placeholder 2"/>
          <p:cNvSpPr>
            <a:spLocks noGrp="1"/>
          </p:cNvSpPr>
          <p:nvPr>
            <p:ph sz="quarter" idx="1"/>
          </p:nvPr>
        </p:nvSpPr>
        <p:spPr/>
        <p:txBody>
          <a:bodyPr>
            <a:normAutofit lnSpcReduction="10000"/>
          </a:bodyPr>
          <a:lstStyle/>
          <a:p>
            <a:r>
              <a:rPr lang="en-US" sz="2800" dirty="0" smtClean="0">
                <a:latin typeface="Times New Roman" pitchFamily="18" charset="0"/>
                <a:cs typeface="Times New Roman" pitchFamily="18" charset="0"/>
              </a:rPr>
              <a:t>Results can be generalized since they are consistent with other studies</a:t>
            </a:r>
          </a:p>
          <a:p>
            <a:r>
              <a:rPr lang="en-US" sz="2800" dirty="0" smtClean="0">
                <a:latin typeface="Times New Roman" pitchFamily="18" charset="0"/>
                <a:cs typeface="Times New Roman" pitchFamily="18" charset="0"/>
              </a:rPr>
              <a:t>The </a:t>
            </a:r>
            <a:r>
              <a:rPr lang="en-US" sz="2800" dirty="0" smtClean="0">
                <a:latin typeface="Times New Roman" pitchFamily="18" charset="0"/>
                <a:cs typeface="Times New Roman" pitchFamily="18" charset="0"/>
              </a:rPr>
              <a:t>majority of needlesticks happens on the medical surgical unit</a:t>
            </a:r>
          </a:p>
          <a:p>
            <a:r>
              <a:rPr lang="en-US" sz="2800" dirty="0" smtClean="0">
                <a:latin typeface="Times New Roman" pitchFamily="18" charset="0"/>
                <a:cs typeface="Times New Roman" pitchFamily="18" charset="0"/>
              </a:rPr>
              <a:t>No </a:t>
            </a:r>
            <a:r>
              <a:rPr lang="en-US" sz="2800" dirty="0" smtClean="0">
                <a:latin typeface="Times New Roman" pitchFamily="18" charset="0"/>
                <a:cs typeface="Times New Roman" pitchFamily="18" charset="0"/>
              </a:rPr>
              <a:t>future recommendations for further studies were indicated</a:t>
            </a:r>
          </a:p>
          <a:p>
            <a:r>
              <a:rPr lang="en-US" dirty="0" smtClean="0"/>
              <a:t>Gaps </a:t>
            </a:r>
            <a:r>
              <a:rPr lang="en-US" dirty="0" smtClean="0"/>
              <a:t>in knowledge:</a:t>
            </a:r>
          </a:p>
          <a:p>
            <a:pPr lvl="1">
              <a:buFont typeface="Wingdings" pitchFamily="2" charset="2"/>
              <a:buChar char="§"/>
            </a:pPr>
            <a:r>
              <a:rPr lang="en-US" dirty="0" smtClean="0"/>
              <a:t>How likely were needlesticks to be reported? (Blackwell, et al., 2007)</a:t>
            </a:r>
          </a:p>
          <a:p>
            <a:pPr lvl="1">
              <a:buFont typeface="Wingdings" pitchFamily="2" charset="2"/>
              <a:buChar char="§"/>
            </a:pPr>
            <a:r>
              <a:rPr lang="en-US" dirty="0" smtClean="0"/>
              <a:t>What prevented needlesticks from being reported? (Blackwell, et al., 2007)</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Summary Evaluation</a:t>
            </a:r>
            <a:endParaRPr lang="en-US" sz="5400" dirty="0"/>
          </a:p>
        </p:txBody>
      </p:sp>
      <p:sp>
        <p:nvSpPr>
          <p:cNvPr id="3" name="Content Placeholder 2"/>
          <p:cNvSpPr>
            <a:spLocks noGrp="1"/>
          </p:cNvSpPr>
          <p:nvPr>
            <p:ph sz="quarter" idx="1"/>
          </p:nvPr>
        </p:nvSpPr>
        <p:spPr/>
        <p:txBody>
          <a:bodyPr>
            <a:normAutofit fontScale="85000" lnSpcReduction="20000"/>
          </a:bodyPr>
          <a:lstStyle/>
          <a:p>
            <a:endParaRPr lang="en-US" dirty="0" smtClean="0"/>
          </a:p>
          <a:p>
            <a:r>
              <a:rPr lang="en-US" sz="2800" dirty="0" smtClean="0">
                <a:latin typeface="Century Gothic" pitchFamily="34" charset="0"/>
              </a:rPr>
              <a:t>Study conducted by nursing students for nursing students regarding needlesticks</a:t>
            </a:r>
          </a:p>
          <a:p>
            <a:endParaRPr lang="en-US" sz="2800" dirty="0" smtClean="0">
              <a:latin typeface="Century Gothic" pitchFamily="34" charset="0"/>
            </a:endParaRPr>
          </a:p>
          <a:p>
            <a:r>
              <a:rPr lang="en-US" sz="2800" dirty="0" smtClean="0">
                <a:latin typeface="Century Gothic" pitchFamily="34" charset="0"/>
              </a:rPr>
              <a:t>Findings consistent with previous studies stating student experience anxiety over </a:t>
            </a:r>
            <a:r>
              <a:rPr lang="en-US" sz="2800" dirty="0" err="1" smtClean="0">
                <a:latin typeface="Century Gothic" pitchFamily="34" charset="0"/>
              </a:rPr>
              <a:t>needlsticks</a:t>
            </a:r>
            <a:endParaRPr lang="en-US" sz="2800" dirty="0" smtClean="0">
              <a:latin typeface="Century Gothic" pitchFamily="34" charset="0"/>
            </a:endParaRPr>
          </a:p>
          <a:p>
            <a:endParaRPr lang="en-US" sz="2800" dirty="0" smtClean="0">
              <a:latin typeface="Century Gothic" pitchFamily="34" charset="0"/>
            </a:endParaRPr>
          </a:p>
          <a:p>
            <a:r>
              <a:rPr lang="en-US" sz="2800" dirty="0" smtClean="0">
                <a:latin typeface="Century Gothic" pitchFamily="34" charset="0"/>
              </a:rPr>
              <a:t>Ensuring safety in clinical setting by reviewing procedures before clinical and supervising medicine preparation</a:t>
            </a:r>
          </a:p>
          <a:p>
            <a:endParaRPr lang="en-US" sz="2800" dirty="0" smtClean="0">
              <a:latin typeface="Century Gothic" pitchFamily="34" charset="0"/>
            </a:endParaRPr>
          </a:p>
          <a:p>
            <a:r>
              <a:rPr lang="en-US" sz="2800" dirty="0" smtClean="0">
                <a:latin typeface="Century Gothic" pitchFamily="34" charset="0"/>
              </a:rPr>
              <a:t>Accurate reporting can change procedures that may have lead to an incident</a:t>
            </a:r>
          </a:p>
          <a:p>
            <a:endParaRPr lang="en-US" sz="2800" dirty="0" smtClean="0">
              <a:latin typeface="Century Gothic" pitchFamily="34" charset="0"/>
            </a:endParaRPr>
          </a:p>
          <a:p>
            <a:endParaRPr lang="en-US" sz="2800" dirty="0" smtClean="0">
              <a:latin typeface="Century Gothic" pitchFamily="34" charset="0"/>
            </a:endParaRPr>
          </a:p>
          <a:p>
            <a:endParaRPr lang="en-US" sz="2800" dirty="0">
              <a:latin typeface="Century Gothic"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lnSpcReduction="10000"/>
          </a:bodyPr>
          <a:lstStyle/>
          <a:p>
            <a:r>
              <a:rPr lang="en-US" sz="2600" dirty="0" smtClean="0">
                <a:latin typeface="Times New Roman" pitchFamily="18" charset="0"/>
                <a:cs typeface="Times New Roman" pitchFamily="18" charset="0"/>
              </a:rPr>
              <a:t>Organized clearly and precisely stating the problem and purpose</a:t>
            </a:r>
          </a:p>
          <a:p>
            <a:r>
              <a:rPr lang="en-US" sz="2600" dirty="0" smtClean="0">
                <a:latin typeface="Times New Roman" pitchFamily="18" charset="0"/>
                <a:cs typeface="Times New Roman" pitchFamily="18" charset="0"/>
              </a:rPr>
              <a:t>Relevant to nursing </a:t>
            </a:r>
          </a:p>
          <a:p>
            <a:r>
              <a:rPr lang="en-US" sz="2600" dirty="0" smtClean="0">
                <a:latin typeface="Times New Roman" pitchFamily="18" charset="0"/>
                <a:cs typeface="Times New Roman" pitchFamily="18" charset="0"/>
              </a:rPr>
              <a:t>Findings consistent with current literature review </a:t>
            </a:r>
          </a:p>
          <a:p>
            <a:r>
              <a:rPr lang="en-US" sz="2600" dirty="0" smtClean="0">
                <a:latin typeface="Times New Roman" pitchFamily="18" charset="0"/>
                <a:cs typeface="Times New Roman" pitchFamily="18" charset="0"/>
              </a:rPr>
              <a:t>Design and analysis appropriate for research</a:t>
            </a:r>
          </a:p>
          <a:p>
            <a:r>
              <a:rPr lang="en-US" sz="2600" dirty="0" smtClean="0">
                <a:latin typeface="Times New Roman" pitchFamily="18" charset="0"/>
                <a:cs typeface="Times New Roman" pitchFamily="18" charset="0"/>
              </a:rPr>
              <a:t>Logical and explainable </a:t>
            </a:r>
          </a:p>
          <a:p>
            <a:r>
              <a:rPr lang="en-US" sz="2600" dirty="0" smtClean="0">
                <a:latin typeface="Times New Roman" pitchFamily="18" charset="0"/>
                <a:cs typeface="Times New Roman" pitchFamily="18" charset="0"/>
              </a:rPr>
              <a:t>Nursing students do experience needlesticks, education and explicit reporting procedures are needed in clinical settings</a:t>
            </a:r>
          </a:p>
          <a:p>
            <a:r>
              <a:rPr lang="en-US" sz="2600" dirty="0" smtClean="0">
                <a:latin typeface="Times New Roman" pitchFamily="18" charset="0"/>
                <a:cs typeface="Times New Roman" pitchFamily="18" charset="0"/>
              </a:rPr>
              <a:t>Needlesticks should not be punitive</a:t>
            </a:r>
          </a:p>
          <a:p>
            <a:r>
              <a:rPr lang="en-US" sz="2600" dirty="0" smtClean="0">
                <a:latin typeface="Times New Roman" pitchFamily="18" charset="0"/>
                <a:cs typeface="Times New Roman" pitchFamily="18" charset="0"/>
              </a:rPr>
              <a:t>Adequate sleep before procedures is paramount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References</a:t>
            </a:r>
            <a:endParaRPr lang="en-US" sz="5400" dirty="0"/>
          </a:p>
        </p:txBody>
      </p:sp>
      <p:sp>
        <p:nvSpPr>
          <p:cNvPr id="3" name="Content Placeholder 2"/>
          <p:cNvSpPr>
            <a:spLocks noGrp="1"/>
          </p:cNvSpPr>
          <p:nvPr>
            <p:ph sz="quarter" idx="1"/>
          </p:nvPr>
        </p:nvSpPr>
        <p:spPr/>
        <p:txBody>
          <a:bodyPr>
            <a:normAutofit lnSpcReduction="10000"/>
          </a:bodyPr>
          <a:lstStyle/>
          <a:p>
            <a:endParaRPr lang="en-US" sz="1600" dirty="0" smtClean="0"/>
          </a:p>
          <a:p>
            <a:endParaRPr lang="en-US" sz="1600" dirty="0" smtClean="0"/>
          </a:p>
          <a:p>
            <a:r>
              <a:rPr lang="en-US" sz="2400" dirty="0" smtClean="0">
                <a:latin typeface="Century Gothic" pitchFamily="34" charset="0"/>
              </a:rPr>
              <a:t>Blackwell, L., Bolding, J., </a:t>
            </a:r>
            <a:r>
              <a:rPr lang="en-US" sz="2400" dirty="0" err="1" smtClean="0">
                <a:latin typeface="Century Gothic" pitchFamily="34" charset="0"/>
              </a:rPr>
              <a:t>Cheely</a:t>
            </a:r>
            <a:r>
              <a:rPr lang="en-US" sz="2400" dirty="0" smtClean="0">
                <a:latin typeface="Century Gothic" pitchFamily="34" charset="0"/>
              </a:rPr>
              <a:t>, E.,  Coyle, E., 	</a:t>
            </a:r>
            <a:r>
              <a:rPr lang="en-US" sz="2400" dirty="0" err="1" smtClean="0">
                <a:latin typeface="Century Gothic" pitchFamily="34" charset="0"/>
              </a:rPr>
              <a:t>McLester</a:t>
            </a:r>
            <a:r>
              <a:rPr lang="en-US" sz="2400" dirty="0" smtClean="0">
                <a:latin typeface="Century Gothic" pitchFamily="34" charset="0"/>
              </a:rPr>
              <a:t>, J., McNeely, E. et al.  (2007).  	Nursing  students’ experiences with needlestick 	injuries.  </a:t>
            </a:r>
            <a:r>
              <a:rPr lang="en-US" sz="2400" i="1" dirty="0" smtClean="0">
                <a:latin typeface="Century Gothic" pitchFamily="34" charset="0"/>
              </a:rPr>
              <a:t>Journal of Undergraduate Nursing 	Scholarship, 9</a:t>
            </a:r>
            <a:r>
              <a:rPr lang="en-US" sz="2400" dirty="0" smtClean="0">
                <a:latin typeface="Century Gothic" pitchFamily="34" charset="0"/>
              </a:rPr>
              <a:t>(7).  Retrieved from: 	</a:t>
            </a:r>
            <a:r>
              <a:rPr lang="en-US" sz="2400" dirty="0" smtClean="0">
                <a:latin typeface="Century Gothic" pitchFamily="34" charset="0"/>
                <a:hlinkClick r:id="rId2"/>
              </a:rPr>
              <a:t>http://juns.nursing.arizona.edu</a:t>
            </a:r>
            <a:r>
              <a:rPr lang="en-US" sz="2400" dirty="0" smtClean="0">
                <a:latin typeface="Century Gothic" pitchFamily="34" charset="0"/>
              </a:rPr>
              <a:t>. </a:t>
            </a:r>
          </a:p>
          <a:p>
            <a:endParaRPr lang="en-US" sz="2400" dirty="0" smtClean="0">
              <a:latin typeface="Century Gothic" pitchFamily="34" charset="0"/>
            </a:endParaRPr>
          </a:p>
          <a:p>
            <a:r>
              <a:rPr lang="en-US" sz="2400" dirty="0" smtClean="0">
                <a:latin typeface="Century Gothic" pitchFamily="34" charset="0"/>
              </a:rPr>
              <a:t>Burns, N., &amp; Grove, S. K. (2009). </a:t>
            </a:r>
            <a:r>
              <a:rPr lang="en-US" sz="2400" i="1" dirty="0" smtClean="0">
                <a:latin typeface="Century Gothic" pitchFamily="34" charset="0"/>
              </a:rPr>
              <a:t>The practice of nursing 	research: Appraisal, synthesis, 	and generation of 	evidence</a:t>
            </a:r>
            <a:r>
              <a:rPr lang="en-US" sz="2400" dirty="0" smtClean="0">
                <a:latin typeface="Century Gothic" pitchFamily="34" charset="0"/>
              </a:rPr>
              <a:t> (6th ed.). St. Louis, MO: Saunders 	Elsevier.</a:t>
            </a:r>
          </a:p>
          <a:p>
            <a:endParaRPr lang="en-US" sz="2400" dirty="0" smtClean="0">
              <a:latin typeface="Century Gothic"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dirty="0" smtClean="0"/>
              <a:t>Summary</a:t>
            </a:r>
            <a:r>
              <a:rPr lang="en-US" dirty="0" smtClean="0"/>
              <a:t> </a:t>
            </a:r>
            <a:endParaRPr lang="en-US" dirty="0"/>
          </a:p>
        </p:txBody>
      </p:sp>
      <p:sp>
        <p:nvSpPr>
          <p:cNvPr id="3" name="Content Placeholder 2"/>
          <p:cNvSpPr>
            <a:spLocks noGrp="1"/>
          </p:cNvSpPr>
          <p:nvPr>
            <p:ph sz="quarter" idx="1"/>
          </p:nvPr>
        </p:nvSpPr>
        <p:spPr>
          <a:xfrm>
            <a:off x="304800" y="1371600"/>
            <a:ext cx="8503920" cy="4572000"/>
          </a:xfrm>
        </p:spPr>
        <p:txBody>
          <a:bodyPr>
            <a:normAutofit fontScale="85000" lnSpcReduction="20000"/>
          </a:bodyPr>
          <a:lstStyle/>
          <a:p>
            <a:r>
              <a:rPr lang="en-US" sz="2800" dirty="0" smtClean="0">
                <a:latin typeface="Century Gothic" pitchFamily="34" charset="0"/>
              </a:rPr>
              <a:t>The purpose of  this study was to evaluate needlestick incidents among students at a small liberal arts university.</a:t>
            </a:r>
          </a:p>
          <a:p>
            <a:r>
              <a:rPr lang="en-US" sz="2800" dirty="0" smtClean="0">
                <a:latin typeface="Century Gothic" pitchFamily="34" charset="0"/>
              </a:rPr>
              <a:t>Substantive theory theoretical framework</a:t>
            </a:r>
          </a:p>
          <a:p>
            <a:r>
              <a:rPr lang="en-US" sz="2800" dirty="0" smtClean="0">
                <a:latin typeface="Century Gothic" pitchFamily="34" charset="0"/>
              </a:rPr>
              <a:t>Review of literature is consistent with findings</a:t>
            </a:r>
          </a:p>
          <a:p>
            <a:r>
              <a:rPr lang="en-US" sz="2800" dirty="0" smtClean="0">
                <a:latin typeface="Century Gothic" pitchFamily="34" charset="0"/>
              </a:rPr>
              <a:t>Design is descriptive using event-partitioning</a:t>
            </a:r>
          </a:p>
          <a:p>
            <a:r>
              <a:rPr lang="en-US" sz="2800" dirty="0" smtClean="0">
                <a:latin typeface="Century Gothic" pitchFamily="34" charset="0"/>
              </a:rPr>
              <a:t>Stratified disproportionate random sampling using 99 students</a:t>
            </a:r>
          </a:p>
          <a:p>
            <a:r>
              <a:rPr lang="en-US" sz="2800" dirty="0" smtClean="0">
                <a:latin typeface="Century Gothic" pitchFamily="34" charset="0"/>
              </a:rPr>
              <a:t>Three types of defense lines measured numerically and by the Likert scale</a:t>
            </a:r>
          </a:p>
          <a:p>
            <a:r>
              <a:rPr lang="en-US" sz="2800" dirty="0" smtClean="0">
                <a:latin typeface="Century Gothic" pitchFamily="34" charset="0"/>
              </a:rPr>
              <a:t>SPSS 14.0 computer program for analyzing descriptive statistics</a:t>
            </a:r>
          </a:p>
          <a:p>
            <a:r>
              <a:rPr lang="en-US" sz="2800" dirty="0" smtClean="0">
                <a:latin typeface="Century Gothic" pitchFamily="34" charset="0"/>
              </a:rPr>
              <a:t>Annual training regarding needlesticks</a:t>
            </a:r>
            <a:endParaRPr lang="en-US" sz="2800" dirty="0">
              <a:latin typeface="Century Gothic"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t>Problem and Purpose</a:t>
            </a:r>
            <a:endParaRPr lang="en-US" sz="4800" dirty="0"/>
          </a:p>
        </p:txBody>
      </p:sp>
      <p:sp>
        <p:nvSpPr>
          <p:cNvPr id="3" name="Content Placeholder 2"/>
          <p:cNvSpPr>
            <a:spLocks noGrp="1"/>
          </p:cNvSpPr>
          <p:nvPr>
            <p:ph sz="quarter" idx="1"/>
          </p:nvPr>
        </p:nvSpPr>
        <p:spPr/>
        <p:txBody>
          <a:bodyPr>
            <a:normAutofit fontScale="25000" lnSpcReduction="20000"/>
          </a:bodyPr>
          <a:lstStyle/>
          <a:p>
            <a:endParaRPr lang="en-US" dirty="0" smtClean="0"/>
          </a:p>
          <a:p>
            <a:r>
              <a:rPr lang="en-US" sz="9600" dirty="0" smtClean="0">
                <a:latin typeface="Century Gothic" pitchFamily="34" charset="0"/>
              </a:rPr>
              <a:t>Problem:</a:t>
            </a:r>
          </a:p>
          <a:p>
            <a:pPr lvl="1">
              <a:buFont typeface="Wingdings" pitchFamily="2" charset="2"/>
              <a:buChar char="§"/>
            </a:pPr>
            <a:r>
              <a:rPr lang="en-US" sz="9600" dirty="0" smtClean="0">
                <a:latin typeface="Century Gothic" pitchFamily="34" charset="0"/>
              </a:rPr>
              <a:t>The problem was that there was a lack of knowledge in reporting procedures  among  nursing students at a small liberal arts university.</a:t>
            </a:r>
          </a:p>
          <a:p>
            <a:pPr lvl="1">
              <a:buFont typeface="Wingdings" pitchFamily="2" charset="2"/>
              <a:buChar char="§"/>
            </a:pPr>
            <a:r>
              <a:rPr lang="en-US" sz="9600" dirty="0" smtClean="0">
                <a:latin typeface="Century Gothic" pitchFamily="34" charset="0"/>
              </a:rPr>
              <a:t>Researchable using empirical data</a:t>
            </a:r>
          </a:p>
          <a:p>
            <a:pPr lvl="1">
              <a:buFont typeface="Wingdings" pitchFamily="2" charset="2"/>
              <a:buChar char="§"/>
            </a:pPr>
            <a:r>
              <a:rPr lang="en-US" sz="9600" dirty="0" smtClean="0">
                <a:latin typeface="Century Gothic" pitchFamily="34" charset="0"/>
              </a:rPr>
              <a:t>Problem significant to nursing</a:t>
            </a:r>
          </a:p>
          <a:p>
            <a:pPr>
              <a:buNone/>
            </a:pPr>
            <a:endParaRPr lang="en-US" sz="9600" dirty="0" smtClean="0">
              <a:latin typeface="Century Gothic" pitchFamily="34" charset="0"/>
            </a:endParaRPr>
          </a:p>
          <a:p>
            <a:r>
              <a:rPr lang="en-US" sz="9600" dirty="0" smtClean="0">
                <a:latin typeface="Century Gothic" pitchFamily="34" charset="0"/>
              </a:rPr>
              <a:t>Purpose:</a:t>
            </a:r>
          </a:p>
          <a:p>
            <a:pPr lvl="1">
              <a:buFont typeface="Wingdings" pitchFamily="2" charset="2"/>
              <a:buChar char="§"/>
            </a:pPr>
            <a:r>
              <a:rPr lang="en-US" sz="9600" dirty="0" smtClean="0">
                <a:latin typeface="Century Gothic" pitchFamily="34" charset="0"/>
              </a:rPr>
              <a:t>The purpose is to determine the  incidence of needlesticks at a small liberal arts university among nursing students (Blackwell, et al., 2007) </a:t>
            </a:r>
          </a:p>
          <a:p>
            <a:pPr>
              <a:buFont typeface="Arial" pitchFamily="34" charset="0"/>
              <a:buChar char="•"/>
            </a:pPr>
            <a:endParaRPr lang="en-US" sz="9600" dirty="0" smtClean="0">
              <a:latin typeface="Century Gothic" pitchFamily="34" charset="0"/>
            </a:endParaRPr>
          </a:p>
          <a:p>
            <a:endParaRPr lang="en-US" sz="9600" dirty="0" smtClean="0">
              <a:latin typeface="Century Gothic" pitchFamily="34" charset="0"/>
            </a:endParaRPr>
          </a:p>
          <a:p>
            <a:endParaRPr lang="en-US" sz="6000" dirty="0" smtClean="0">
              <a:latin typeface="Century Gothic" pitchFamily="34" charset="0"/>
            </a:endParaRPr>
          </a:p>
          <a:p>
            <a:endParaRPr lang="en-US" dirty="0" smtClean="0"/>
          </a:p>
          <a:p>
            <a:pPr>
              <a:buNone/>
            </a:pPr>
            <a:r>
              <a:rPr lang="en-US"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 Literature Review</a:t>
            </a:r>
            <a:endParaRPr lang="en-US" sz="5400" dirty="0"/>
          </a:p>
        </p:txBody>
      </p:sp>
      <p:sp>
        <p:nvSpPr>
          <p:cNvPr id="3" name="Content Placeholder 2"/>
          <p:cNvSpPr>
            <a:spLocks noGrp="1"/>
          </p:cNvSpPr>
          <p:nvPr>
            <p:ph sz="quarter" idx="1"/>
          </p:nvPr>
        </p:nvSpPr>
        <p:spPr>
          <a:xfrm>
            <a:off x="301752" y="1524000"/>
            <a:ext cx="8503920" cy="4575048"/>
          </a:xfrm>
        </p:spPr>
        <p:txBody>
          <a:bodyPr>
            <a:normAutofit/>
          </a:bodyPr>
          <a:lstStyle/>
          <a:p>
            <a:r>
              <a:rPr lang="en-US" sz="2400" dirty="0" smtClean="0">
                <a:latin typeface="Century Gothic" pitchFamily="34" charset="0"/>
              </a:rPr>
              <a:t>Review was appropriate, thorough and organized </a:t>
            </a:r>
          </a:p>
          <a:p>
            <a:r>
              <a:rPr lang="en-US" sz="2400" dirty="0" smtClean="0">
                <a:latin typeface="Century Gothic" pitchFamily="34" charset="0"/>
              </a:rPr>
              <a:t>Current research included the latest from 2007</a:t>
            </a:r>
          </a:p>
          <a:p>
            <a:r>
              <a:rPr lang="en-US" sz="2400" dirty="0" smtClean="0">
                <a:latin typeface="Century Gothic" pitchFamily="34" charset="0"/>
              </a:rPr>
              <a:t>Most do not report incident</a:t>
            </a:r>
          </a:p>
          <a:p>
            <a:r>
              <a:rPr lang="en-US" sz="2400" dirty="0" smtClean="0">
                <a:latin typeface="Century Gothic" pitchFamily="34" charset="0"/>
              </a:rPr>
              <a:t>Gap in knowledge was the reason for failure to report needlestick injuries</a:t>
            </a:r>
          </a:p>
          <a:p>
            <a:r>
              <a:rPr lang="en-US" sz="2400" dirty="0" smtClean="0">
                <a:latin typeface="Century Gothic" pitchFamily="34" charset="0"/>
              </a:rPr>
              <a:t>Most injuries occurred recapping</a:t>
            </a:r>
          </a:p>
          <a:p>
            <a:r>
              <a:rPr lang="en-US" sz="2400" dirty="0" smtClean="0">
                <a:latin typeface="Century Gothic" pitchFamily="34" charset="0"/>
              </a:rPr>
              <a:t>Need for clear reporting procedures and preventative treatment</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Conceptual Framework</a:t>
            </a:r>
            <a:endParaRPr lang="en-US" sz="5400" dirty="0"/>
          </a:p>
        </p:txBody>
      </p:sp>
      <p:sp>
        <p:nvSpPr>
          <p:cNvPr id="3" name="Content Placeholder 2"/>
          <p:cNvSpPr>
            <a:spLocks noGrp="1"/>
          </p:cNvSpPr>
          <p:nvPr>
            <p:ph sz="quarter" idx="1"/>
          </p:nvPr>
        </p:nvSpPr>
        <p:spPr/>
        <p:txBody>
          <a:bodyPr>
            <a:normAutofit fontScale="25000" lnSpcReduction="20000"/>
          </a:bodyPr>
          <a:lstStyle/>
          <a:p>
            <a:endParaRPr lang="en-US" dirty="0" smtClean="0"/>
          </a:p>
          <a:p>
            <a:r>
              <a:rPr lang="en-US" sz="9600" dirty="0" smtClean="0">
                <a:latin typeface="Century Gothic" pitchFamily="34" charset="0"/>
              </a:rPr>
              <a:t>Substantive theory theoretical framework</a:t>
            </a:r>
          </a:p>
          <a:p>
            <a:endParaRPr lang="en-US" sz="9600" dirty="0" smtClean="0">
              <a:latin typeface="Century Gothic" pitchFamily="34" charset="0"/>
            </a:endParaRPr>
          </a:p>
          <a:p>
            <a:r>
              <a:rPr lang="en-US" sz="9600" dirty="0" smtClean="0">
                <a:latin typeface="Century Gothic" pitchFamily="34" charset="0"/>
              </a:rPr>
              <a:t>Framework fits the problem because it provides knowledge valuable in practice setting</a:t>
            </a:r>
          </a:p>
          <a:p>
            <a:endParaRPr lang="en-US" sz="9600" dirty="0" smtClean="0">
              <a:latin typeface="Century Gothic" pitchFamily="34" charset="0"/>
            </a:endParaRPr>
          </a:p>
          <a:p>
            <a:r>
              <a:rPr lang="en-US" sz="9600" dirty="0" smtClean="0">
                <a:latin typeface="Century Gothic" pitchFamily="34" charset="0"/>
              </a:rPr>
              <a:t>Concepts and relationships were identified as stressors and the lines of defense</a:t>
            </a:r>
          </a:p>
          <a:p>
            <a:pPr>
              <a:buNone/>
            </a:pPr>
            <a:endParaRPr lang="en-US" sz="9600" dirty="0" smtClean="0">
              <a:latin typeface="Century Gothic" pitchFamily="34" charset="0"/>
            </a:endParaRPr>
          </a:p>
          <a:p>
            <a:r>
              <a:rPr lang="en-US" sz="9600" dirty="0" smtClean="0">
                <a:latin typeface="Century Gothic" pitchFamily="34" charset="0"/>
              </a:rPr>
              <a:t>Flexible lines of defense strengthened by healthy lifestyles, diet, exercise and rest</a:t>
            </a:r>
          </a:p>
          <a:p>
            <a:endParaRPr lang="en-US" sz="4400" dirty="0" smtClean="0">
              <a:latin typeface="Century Gothic" pitchFamily="34" charset="0"/>
            </a:endParaRPr>
          </a:p>
          <a:p>
            <a:endParaRPr lang="en-US" sz="4400" dirty="0" smtClean="0">
              <a:latin typeface="Century Gothic" pitchFamily="34" charset="0"/>
            </a:endParaRPr>
          </a:p>
          <a:p>
            <a:endParaRPr lang="en-US" sz="4400" dirty="0" smtClean="0">
              <a:latin typeface="Century Gothic" pitchFamily="34" charset="0"/>
            </a:endParaRPr>
          </a:p>
          <a:p>
            <a:endParaRPr lang="en-US" dirty="0" smtClean="0"/>
          </a:p>
          <a:p>
            <a:endParaRPr lang="en-US" dirty="0" smtClean="0"/>
          </a:p>
          <a:p>
            <a:pPr lvl="8">
              <a:buNone/>
            </a:pPr>
            <a:r>
              <a:rPr lang="en-US" dirty="0" smtClean="0"/>
              <a:t>                                    </a:t>
            </a:r>
          </a:p>
          <a:p>
            <a:pPr lvl="8">
              <a:buNone/>
            </a:pPr>
            <a:r>
              <a:rPr lang="en-US" dirty="0" smtClean="0"/>
              <a:t>                                                              </a:t>
            </a:r>
            <a:endParaRPr lang="en-US" sz="2000"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5800"/>
            <a:ext cx="8534400" cy="301752"/>
          </a:xfrm>
        </p:spPr>
        <p:txBody>
          <a:bodyPr>
            <a:noAutofit/>
          </a:bodyPr>
          <a:lstStyle/>
          <a:p>
            <a:pPr algn="ctr"/>
            <a:r>
              <a:rPr lang="en-US" sz="4000" dirty="0" smtClean="0"/>
              <a:t>Research Question </a:t>
            </a:r>
            <a:endParaRPr lang="en-US" sz="4000" dirty="0"/>
          </a:p>
        </p:txBody>
      </p:sp>
      <p:sp>
        <p:nvSpPr>
          <p:cNvPr id="3" name="Content Placeholder 2"/>
          <p:cNvSpPr>
            <a:spLocks noGrp="1"/>
          </p:cNvSpPr>
          <p:nvPr>
            <p:ph sz="quarter" idx="1"/>
          </p:nvPr>
        </p:nvSpPr>
        <p:spPr/>
        <p:txBody>
          <a:bodyPr>
            <a:normAutofit/>
          </a:bodyPr>
          <a:lstStyle/>
          <a:p>
            <a:r>
              <a:rPr lang="en-US" sz="2400" dirty="0" smtClean="0">
                <a:latin typeface="Century Gothic" pitchFamily="34" charset="0"/>
              </a:rPr>
              <a:t>Research question clearly stated was “what is the prevalence of needlesticks among the nursing students at this university and what are the circumstances surrounding the stick?” (Blackwell, et al., 2007)</a:t>
            </a:r>
          </a:p>
          <a:p>
            <a:endParaRPr lang="en-US" sz="2400" dirty="0" smtClean="0">
              <a:latin typeface="Century Gothic" pitchFamily="34" charset="0"/>
            </a:endParaRPr>
          </a:p>
          <a:p>
            <a:r>
              <a:rPr lang="en-US" sz="2400" dirty="0" smtClean="0">
                <a:latin typeface="Century Gothic" pitchFamily="34" charset="0"/>
              </a:rPr>
              <a:t>Researchable using a questionnaire</a:t>
            </a:r>
          </a:p>
          <a:p>
            <a:endParaRPr lang="en-US" sz="2400" dirty="0" smtClean="0">
              <a:latin typeface="Century Gothic" pitchFamily="34" charset="0"/>
            </a:endParaRPr>
          </a:p>
          <a:p>
            <a:r>
              <a:rPr lang="en-US" sz="2400" dirty="0" smtClean="0">
                <a:latin typeface="Century Gothic" pitchFamily="34" charset="0"/>
              </a:rPr>
              <a:t>Logical and explainable</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Variables</a:t>
            </a:r>
            <a:endParaRPr lang="en-US" sz="5400" dirty="0"/>
          </a:p>
        </p:txBody>
      </p:sp>
      <p:sp>
        <p:nvSpPr>
          <p:cNvPr id="3" name="Content Placeholder 2"/>
          <p:cNvSpPr>
            <a:spLocks noGrp="1"/>
          </p:cNvSpPr>
          <p:nvPr>
            <p:ph sz="quarter" idx="1"/>
          </p:nvPr>
        </p:nvSpPr>
        <p:spPr/>
        <p:txBody>
          <a:bodyPr/>
          <a:lstStyle/>
          <a:p>
            <a:r>
              <a:rPr lang="en-US" sz="2400" dirty="0" smtClean="0">
                <a:latin typeface="Century Gothic" pitchFamily="34" charset="0"/>
              </a:rPr>
              <a:t>Uncontrolled dependent variables clearly identified as sources of stressors</a:t>
            </a:r>
          </a:p>
          <a:p>
            <a:endParaRPr lang="en-US" sz="2400" dirty="0" smtClean="0">
              <a:latin typeface="Century Gothic" pitchFamily="34" charset="0"/>
            </a:endParaRPr>
          </a:p>
          <a:p>
            <a:r>
              <a:rPr lang="en-US" sz="2400" dirty="0" smtClean="0">
                <a:latin typeface="Century Gothic" pitchFamily="34" charset="0"/>
              </a:rPr>
              <a:t>Conceptual descriptions listed as physiological, psychological, developmental, sociocultural, and spiritual</a:t>
            </a:r>
          </a:p>
          <a:p>
            <a:endParaRPr lang="en-US" sz="2400" dirty="0" smtClean="0">
              <a:latin typeface="Century Gothic" pitchFamily="34" charset="0"/>
            </a:endParaRPr>
          </a:p>
          <a:p>
            <a:r>
              <a:rPr lang="en-US" sz="2400" dirty="0" smtClean="0">
                <a:latin typeface="Century Gothic" pitchFamily="34" charset="0"/>
              </a:rPr>
              <a:t>Demographic  describing students</a:t>
            </a:r>
          </a:p>
          <a:p>
            <a:endParaRPr lang="en-US" sz="2400" dirty="0" smtClean="0">
              <a:latin typeface="Century Gothic" pitchFamily="34" charset="0"/>
            </a:endParaRPr>
          </a:p>
          <a:p>
            <a:r>
              <a:rPr lang="en-US" sz="2400" dirty="0" smtClean="0">
                <a:latin typeface="Century Gothic" pitchFamily="34" charset="0"/>
              </a:rPr>
              <a:t>Contextual moderator variables being prevention</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Design and Sample</a:t>
            </a:r>
            <a:endParaRPr lang="en-US" sz="5400" dirty="0"/>
          </a:p>
        </p:txBody>
      </p:sp>
      <p:sp>
        <p:nvSpPr>
          <p:cNvPr id="3" name="Content Placeholder 2"/>
          <p:cNvSpPr>
            <a:spLocks noGrp="1"/>
          </p:cNvSpPr>
          <p:nvPr>
            <p:ph sz="quarter" idx="1"/>
          </p:nvPr>
        </p:nvSpPr>
        <p:spPr/>
        <p:txBody>
          <a:bodyPr>
            <a:normAutofit fontScale="92500"/>
          </a:bodyPr>
          <a:lstStyle/>
          <a:p>
            <a:r>
              <a:rPr lang="en-US" dirty="0" smtClean="0"/>
              <a:t>Design:</a:t>
            </a:r>
          </a:p>
          <a:p>
            <a:pPr lvl="1">
              <a:buFont typeface="Arial" pitchFamily="34" charset="0"/>
              <a:buChar char="•"/>
            </a:pPr>
            <a:r>
              <a:rPr lang="en-US" dirty="0" smtClean="0"/>
              <a:t>Descriptive design event-partitioning leads to change</a:t>
            </a:r>
          </a:p>
          <a:p>
            <a:pPr lvl="1">
              <a:buFont typeface="Arial" pitchFamily="34" charset="0"/>
              <a:buChar char="•"/>
            </a:pPr>
            <a:r>
              <a:rPr lang="en-US" dirty="0" smtClean="0"/>
              <a:t>Little research in area</a:t>
            </a:r>
          </a:p>
          <a:p>
            <a:pPr lvl="1">
              <a:buFont typeface="Arial" pitchFamily="34" charset="0"/>
              <a:buChar char="•"/>
            </a:pPr>
            <a:r>
              <a:rPr lang="en-US" dirty="0" smtClean="0"/>
              <a:t>Internal validity addressed by examining stressors, experienced gained, attitudes that changed with increased knowledge</a:t>
            </a:r>
          </a:p>
          <a:p>
            <a:pPr lvl="1">
              <a:buFont typeface="Arial" pitchFamily="34" charset="0"/>
              <a:buChar char="•"/>
            </a:pPr>
            <a:endParaRPr lang="en-US" dirty="0" smtClean="0"/>
          </a:p>
          <a:p>
            <a:r>
              <a:rPr lang="en-US" dirty="0" smtClean="0"/>
              <a:t>Sample:</a:t>
            </a:r>
          </a:p>
          <a:p>
            <a:pPr lvl="1">
              <a:buFont typeface="Arial" pitchFamily="34" charset="0"/>
              <a:buChar char="•"/>
            </a:pPr>
            <a:r>
              <a:rPr lang="en-US" dirty="0" smtClean="0"/>
              <a:t>Descriptive and representative of population using sophomore, juniors, and seniors</a:t>
            </a:r>
          </a:p>
          <a:p>
            <a:pPr lvl="1">
              <a:buFont typeface="Arial" pitchFamily="34" charset="0"/>
              <a:buChar char="•"/>
            </a:pPr>
            <a:r>
              <a:rPr lang="en-US" dirty="0" smtClean="0"/>
              <a:t>Sample method appropriate and available to all students on the web</a:t>
            </a:r>
          </a:p>
          <a:p>
            <a:pPr lvl="1">
              <a:buFont typeface="Arial" pitchFamily="34" charset="0"/>
              <a:buChar char="•"/>
            </a:pPr>
            <a:r>
              <a:rPr lang="en-US" dirty="0" smtClean="0"/>
              <a:t>Adequate size consistent of 99% of target population</a:t>
            </a:r>
          </a:p>
          <a:p>
            <a:pPr lvl="1">
              <a:buFont typeface="Arial" pitchFamily="34" charset="0"/>
              <a:buChar char="•"/>
            </a:pPr>
            <a:r>
              <a:rPr lang="en-US" dirty="0" smtClean="0"/>
              <a:t>Confidentiality addressed with no identifying information used</a:t>
            </a:r>
          </a:p>
          <a:p>
            <a:endParaRPr lang="en-US" dirty="0" smtClean="0"/>
          </a:p>
          <a:p>
            <a:endParaRPr lang="en-US" dirty="0" smtClean="0"/>
          </a:p>
          <a:p>
            <a:endParaRPr lang="en-US" dirty="0" smtClean="0"/>
          </a:p>
          <a:p>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Data Collection Methods</a:t>
            </a:r>
            <a:endParaRPr lang="en-US" sz="5400" dirty="0"/>
          </a:p>
        </p:txBody>
      </p:sp>
      <p:sp>
        <p:nvSpPr>
          <p:cNvPr id="3" name="Content Placeholder 2"/>
          <p:cNvSpPr>
            <a:spLocks noGrp="1"/>
          </p:cNvSpPr>
          <p:nvPr>
            <p:ph sz="quarter" idx="1"/>
          </p:nvPr>
        </p:nvSpPr>
        <p:spPr/>
        <p:txBody>
          <a:bodyPr>
            <a:normAutofit fontScale="92500" lnSpcReduction="10000"/>
          </a:bodyPr>
          <a:lstStyle/>
          <a:p>
            <a:r>
              <a:rPr lang="en-US" dirty="0" smtClean="0"/>
              <a:t>Data collection approach appropriate total student body had chance to participate</a:t>
            </a:r>
          </a:p>
          <a:p>
            <a:endParaRPr lang="en-US" dirty="0" smtClean="0"/>
          </a:p>
          <a:p>
            <a:r>
              <a:rPr lang="en-US" dirty="0" smtClean="0"/>
              <a:t>Tools described adequately using a survey  and SPSS 14.0 computer program for analysis</a:t>
            </a:r>
          </a:p>
          <a:p>
            <a:endParaRPr lang="en-US" dirty="0" smtClean="0"/>
          </a:p>
          <a:p>
            <a:r>
              <a:rPr lang="en-US" dirty="0" smtClean="0"/>
              <a:t>Validity addressed by measurement of central tendency and frequencies used to analyze variables</a:t>
            </a:r>
          </a:p>
          <a:p>
            <a:endParaRPr lang="en-US" dirty="0" smtClean="0"/>
          </a:p>
          <a:p>
            <a:r>
              <a:rPr lang="en-US" dirty="0" smtClean="0"/>
              <a:t>Approval by Human Subjects Subcommittee and Institutional Review Boards and consent given</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1141</TotalTime>
  <Words>930</Words>
  <Application>Microsoft Office PowerPoint</Application>
  <PresentationFormat>On-screen Show (4:3)</PresentationFormat>
  <Paragraphs>222</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                    Quantitative Analysis of Nursing Students’ Experiences with Needlestick Injuries </vt:lpstr>
      <vt:lpstr>Summary </vt:lpstr>
      <vt:lpstr>Problem and Purpose</vt:lpstr>
      <vt:lpstr> Literature Review</vt:lpstr>
      <vt:lpstr>Conceptual Framework</vt:lpstr>
      <vt:lpstr>Research Question </vt:lpstr>
      <vt:lpstr>Variables</vt:lpstr>
      <vt:lpstr>Design and Sample</vt:lpstr>
      <vt:lpstr>Data Collection Methods</vt:lpstr>
      <vt:lpstr>Data Analysis</vt:lpstr>
      <vt:lpstr>Conclusions</vt:lpstr>
      <vt:lpstr>Findings and Limitations</vt:lpstr>
      <vt:lpstr>Summary Evaluation</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helton</dc:creator>
  <cp:lastModifiedBy>helton</cp:lastModifiedBy>
  <cp:revision>127</cp:revision>
  <dcterms:created xsi:type="dcterms:W3CDTF">2012-04-01T15:30:52Z</dcterms:created>
  <dcterms:modified xsi:type="dcterms:W3CDTF">2012-04-20T14:42:41Z</dcterms:modified>
</cp:coreProperties>
</file>