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handoutMasterIdLst>
    <p:handoutMasterId r:id="rId7"/>
  </p:handoutMasterIdLst>
  <p:sldIdLst>
    <p:sldId id="258" r:id="rId2"/>
    <p:sldId id="256" r:id="rId3"/>
    <p:sldId id="257" r:id="rId4"/>
    <p:sldId id="259" r:id="rId5"/>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000" autoAdjust="0"/>
  </p:normalViewPr>
  <p:slideViewPr>
    <p:cSldViewPr>
      <p:cViewPr varScale="1">
        <p:scale>
          <a:sx n="51" d="100"/>
          <a:sy n="51" d="100"/>
        </p:scale>
        <p:origin x="-1698" y="-84"/>
      </p:cViewPr>
      <p:guideLst>
        <p:guide orient="horz" pos="2160"/>
        <p:guide pos="2880"/>
      </p:guideLst>
    </p:cSldViewPr>
  </p:slideViewPr>
  <p:notesTextViewPr>
    <p:cViewPr>
      <p:scale>
        <a:sx n="100" d="100"/>
        <a:sy n="100" d="100"/>
      </p:scale>
      <p:origin x="0" y="3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DEB510BB-1EAF-4207-9FBA-474EC60A7198}" type="datetimeFigureOut">
              <a:rPr lang="en-US" smtClean="0"/>
              <a:t>2/7/2011</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A84DBA62-B9BB-45E7-9D89-A51C5A5B236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78765C97-8FF6-43D7-BDE3-897DC91823B3}" type="datetimeFigureOut">
              <a:rPr lang="en-US" smtClean="0"/>
              <a:pPr/>
              <a:t>2/7/2011</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D15F1B94-42AF-4235-81C6-667C06B353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include the independent and dependant variables;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quantitative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the understand the issue of the current trend in obesity and t he effects of the addition of the coping ability training; the population of obese multiethnic children in weight management in a quantitative study consisting of an independent and dependant variable; and the success of supportive literature review, such as nutrition, education, exercise, behavioral interventions, and coping skills intervention.</a:t>
            </a:r>
          </a:p>
          <a:p>
            <a:endParaRPr lang="en-US" baseline="0" dirty="0" smtClean="0"/>
          </a:p>
          <a:p>
            <a:r>
              <a:rPr lang="en-US" baseline="0" dirty="0" smtClean="0"/>
              <a:t>    Furthermore, additional discussion support the following objectives: understanding of the classical experimental design, which includes an insufficient sample size of eight parent-child dyads; a baseline, three month, and six month data collection; the tools used to analyze the data, such as Statistical Package for the Social sciences (SPSS) database, chi-square, and the t-tests; the final results of a decreased body mass index and body fat percentage, and an increase of pedometer steps; various methods to protect human rights; the strengths of the study, such as nutrition and exercise education, and behavior interventions; and  the limitations in the study, including difficulty tracking families, and no supportive evidence for the results to prove long-lasting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major problem in this study, as pointed out by Berry, </a:t>
            </a:r>
            <a:r>
              <a:rPr lang="en-US" dirty="0" err="1" smtClean="0"/>
              <a:t>Savoye</a:t>
            </a:r>
            <a:r>
              <a:rPr lang="en-US" dirty="0" smtClean="0"/>
              <a:t>, </a:t>
            </a:r>
            <a:r>
              <a:rPr lang="en-US" dirty="0" err="1" smtClean="0"/>
              <a:t>Melkus</a:t>
            </a:r>
            <a:r>
              <a:rPr lang="en-US" dirty="0" smtClean="0"/>
              <a:t>, and Grey (2007), is that the issue of obesity for overweight or obese children and adults has dramatically increased in the United States over the past forty years among multiethnic families, including those of  Hispanic, Black, and Native American ethnicities. In addition, there is a correlation between obesity in children and adults and an increased risk for disease associated with obesity, such as pre-diabetes, impaired fasting glucose (IFG), type 2 diabetes, </a:t>
            </a:r>
            <a:r>
              <a:rPr lang="en-US" dirty="0" err="1" smtClean="0"/>
              <a:t>dyslipidemia</a:t>
            </a:r>
            <a:r>
              <a:rPr lang="en-US" dirty="0" smtClean="0"/>
              <a:t>, cardiovascular disease, sleep apnea, hypertension, and even depression (Berry, </a:t>
            </a:r>
            <a:r>
              <a:rPr lang="en-US" dirty="0" err="1" smtClean="0"/>
              <a:t>Savoye</a:t>
            </a:r>
            <a:r>
              <a:rPr lang="en-US" dirty="0" smtClean="0"/>
              <a:t> , </a:t>
            </a:r>
            <a:r>
              <a:rPr lang="en-US" dirty="0" err="1" smtClean="0"/>
              <a:t>Mekus</a:t>
            </a:r>
            <a:r>
              <a:rPr lang="en-US" dirty="0" smtClean="0"/>
              <a:t>, &amp; Grey, 2007). Hence, the United States may face a decrease in life expectancy because of obesity for the first time in two centuries (Berry et al., 2007). For this reason, Berry et al. (2007), introduces a behavioral intervention for multiethnic obese families, which includes coping skills training for an experimental and control group in a weight management program. With that said, researchers were able to study the effects of the coping skills training to see if this addition improved behaviors such as nutrition knowledge, exercise, interpersonal relationships, and stress management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the article,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highlighted the fact that the purpose of this pilot study was to learn the effects of including coping skills training in a weight management program for obese multiethnic parents who have overweight children.</a:t>
            </a:r>
            <a:br>
              <a:rPr lang="en-US" dirty="0" smtClean="0"/>
            </a:br>
            <a:r>
              <a:rPr lang="en-US" dirty="0" smtClean="0"/>
              <a:t/>
            </a:r>
            <a:br>
              <a:rPr lang="en-US" dirty="0" smtClean="0"/>
            </a:br>
            <a:r>
              <a:rPr lang="en-US" dirty="0" smtClean="0"/>
              <a:t>  Berry et al. (2007) discussed one of the methods used in this study, coping skills training, which is a form of intervention based on the social learning theory and is used to develop self-efficacy. The study proved to be successful when dealing with nutrition and exercise improvement for Black and Hispanic children and parents, and female patients with type 1 diabetes; however, this study did not specifically aim for obese parents of overweight children (Berry, </a:t>
            </a:r>
            <a:r>
              <a:rPr lang="en-US" dirty="0" err="1" smtClean="0"/>
              <a:t>Savoye</a:t>
            </a:r>
            <a:r>
              <a:rPr lang="en-US" dirty="0" smtClean="0"/>
              <a:t>, </a:t>
            </a:r>
            <a:r>
              <a:rPr lang="en-US" dirty="0" err="1" smtClean="0"/>
              <a:t>Melkus</a:t>
            </a:r>
            <a:r>
              <a:rPr lang="en-US" dirty="0" smtClean="0"/>
              <a:t>, &amp; Grey, 2007). Regardless of how specifically the study aimed at obese parents of overweight children, the outcome of the study included an improvement in stress, self-efficacy, and behavior, which were all covered in the coping skills training in the weight management program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a:defRPr/>
            </a:pPr>
            <a:r>
              <a:rPr lang="en-US" dirty="0" smtClean="0"/>
              <a:t>  The researchers carried out this study to understand the results of parents and children who are obese or overweight, and the effects of using coping skills training in their weight management program compared to an absence of coping skills training (Berry, </a:t>
            </a:r>
            <a:r>
              <a:rPr lang="en-US" dirty="0" err="1" smtClean="0"/>
              <a:t>Savoye</a:t>
            </a:r>
            <a:r>
              <a:rPr lang="en-US" dirty="0" smtClean="0"/>
              <a:t>, </a:t>
            </a:r>
            <a:r>
              <a:rPr lang="en-US" dirty="0" err="1" smtClean="0"/>
              <a:t>Melkus</a:t>
            </a:r>
            <a:r>
              <a:rPr lang="en-US" dirty="0" smtClean="0"/>
              <a:t>, &amp; Grey, 2007). Berry, </a:t>
            </a:r>
            <a:r>
              <a:rPr lang="en-US" dirty="0" err="1" smtClean="0"/>
              <a:t>Savoye</a:t>
            </a:r>
            <a:r>
              <a:rPr lang="en-US" dirty="0" smtClean="0"/>
              <a:t>, </a:t>
            </a:r>
            <a:r>
              <a:rPr lang="en-US" dirty="0" err="1" smtClean="0"/>
              <a:t>Melkus</a:t>
            </a:r>
            <a:r>
              <a:rPr lang="en-US" dirty="0" smtClean="0"/>
              <a:t>, and Grey (2007) highlighted the fact that after the six-month period of the study, the parents in the experimental group had lowered their body fat percentage and body mass index, and increased the number of pedometer steps compared to those in the control group. In addition, the parents and children in the study significantly improved their interpersonal relationships, stress management, and behavior control using the coping skills training compared to those in the control group (Berry et al., 2007)</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47595E-9178-4B28-BB74-0002A7549DFD}" type="datetimeFigureOut">
              <a:rPr lang="en-US" smtClean="0"/>
              <a:pPr/>
              <a:t>2/7/2011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47595E-9178-4B28-BB74-0002A7549DFD}"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47595E-9178-4B28-BB74-0002A7549DFD}" type="datetimeFigureOut">
              <a:rPr lang="en-US" smtClean="0"/>
              <a:pPr/>
              <a:t>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47595E-9178-4B28-BB74-0002A7549DFD}" type="datetimeFigureOut">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7595E-9178-4B28-BB74-0002A7549DFD}" type="datetimeFigureOut">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47595E-9178-4B28-BB74-0002A7549DFD}"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A1E7AB-5C76-469F-86B9-22CD414985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7595E-9178-4B28-BB74-0002A7549DFD}" type="datetimeFigureOut">
              <a:rPr lang="en-US" smtClean="0"/>
              <a:pPr/>
              <a:t>2/7/2011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A1E7AB-5C76-469F-86B9-22CD414985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990600"/>
          </a:xfrm>
        </p:spPr>
        <p:txBody>
          <a:bodyPr/>
          <a:lstStyle/>
          <a:p>
            <a:pPr algn="ctr"/>
            <a:r>
              <a:rPr lang="en-US" dirty="0" smtClean="0"/>
              <a:t>Introduction/Objectives</a:t>
            </a:r>
            <a:endParaRPr lang="en-US" dirty="0"/>
          </a:p>
        </p:txBody>
      </p:sp>
      <p:sp>
        <p:nvSpPr>
          <p:cNvPr id="3" name="Subtitle 2"/>
          <p:cNvSpPr>
            <a:spLocks noGrp="1"/>
          </p:cNvSpPr>
          <p:nvPr>
            <p:ph type="subTitle" idx="1"/>
          </p:nvPr>
        </p:nvSpPr>
        <p:spPr>
          <a:xfrm>
            <a:off x="457200" y="838200"/>
            <a:ext cx="7854696" cy="6019800"/>
          </a:xfrm>
        </p:spPr>
        <p:txBody>
          <a:bodyPr>
            <a:normAutofit/>
          </a:bodyPr>
          <a:lstStyle/>
          <a:p>
            <a:pPr algn="l">
              <a:buFont typeface="Wingdings" pitchFamily="2" charset="2"/>
              <a:buChar char="v"/>
            </a:pPr>
            <a:r>
              <a:rPr lang="en-US" dirty="0" smtClean="0"/>
              <a:t>The study, “An intervention for Multiethnic Obese Parents and Overweight Children” , as well as evidence from Burns and Grove discuss the </a:t>
            </a:r>
            <a:r>
              <a:rPr lang="en-US" b="1" u="sng" dirty="0" smtClean="0"/>
              <a:t>objectives:</a:t>
            </a:r>
            <a:r>
              <a:rPr lang="en-US" b="1" dirty="0" smtClean="0"/>
              <a:t> </a:t>
            </a:r>
          </a:p>
          <a:p>
            <a:pPr algn="l"/>
            <a:endParaRPr lang="en-US" b="1" dirty="0" smtClean="0"/>
          </a:p>
          <a:p>
            <a:pPr algn="l">
              <a:buFont typeface="Arial" pitchFamily="34" charset="0"/>
              <a:buChar char="•"/>
            </a:pPr>
            <a:r>
              <a:rPr lang="en-US" dirty="0" smtClean="0"/>
              <a:t> Purpose and main research question in study</a:t>
            </a:r>
          </a:p>
          <a:p>
            <a:pPr algn="l">
              <a:buFont typeface="Arial" pitchFamily="34" charset="0"/>
              <a:buChar char="•"/>
            </a:pPr>
            <a:r>
              <a:rPr lang="en-US" dirty="0" smtClean="0"/>
              <a:t>Independent and dependant variables</a:t>
            </a:r>
          </a:p>
          <a:p>
            <a:pPr algn="l">
              <a:buFont typeface="Arial" pitchFamily="34" charset="0"/>
              <a:buChar char="•"/>
            </a:pPr>
            <a:r>
              <a:rPr lang="en-US" dirty="0" smtClean="0"/>
              <a:t>Same size </a:t>
            </a:r>
          </a:p>
          <a:p>
            <a:pPr algn="l">
              <a:buFont typeface="Arial" pitchFamily="34" charset="0"/>
              <a:buChar char="•"/>
            </a:pPr>
            <a:r>
              <a:rPr lang="en-US" dirty="0" smtClean="0"/>
              <a:t>Data collection and analysis</a:t>
            </a:r>
          </a:p>
          <a:p>
            <a:pPr algn="l">
              <a:buFont typeface="Arial" pitchFamily="34" charset="0"/>
              <a:buChar char="•"/>
            </a:pPr>
            <a:r>
              <a:rPr lang="en-US" dirty="0" smtClean="0"/>
              <a:t>Human rights protection</a:t>
            </a:r>
          </a:p>
          <a:p>
            <a:pPr algn="l">
              <a:buFont typeface="Arial" pitchFamily="34" charset="0"/>
              <a:buChar char="•"/>
            </a:pPr>
            <a:r>
              <a:rPr lang="en-US" dirty="0" smtClean="0"/>
              <a:t>Strengths/limitations of study</a:t>
            </a:r>
          </a:p>
          <a:p>
            <a:pPr algn="l">
              <a:buFont typeface="Arial" pitchFamily="34" charset="0"/>
              <a:buChar char="•"/>
            </a:pPr>
            <a:r>
              <a:rPr lang="en-US" dirty="0" smtClean="0"/>
              <a:t>Importance in nursing</a:t>
            </a:r>
          </a:p>
          <a:p>
            <a:pPr algn="l">
              <a:buFont typeface="Arial" pitchFamily="34" charset="0"/>
              <a:buChar char="•"/>
            </a:pPr>
            <a:r>
              <a:rPr lang="en-US" dirty="0" smtClean="0"/>
              <a:t>Quantitative research process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685800"/>
          </a:xfrm>
        </p:spPr>
        <p:txBody>
          <a:bodyPr>
            <a:normAutofit fontScale="90000"/>
          </a:bodyPr>
          <a:lstStyle/>
          <a:p>
            <a:r>
              <a:rPr lang="en-US" dirty="0" smtClean="0"/>
              <a:t>Problem  Addressed in Study</a:t>
            </a:r>
            <a:endParaRPr lang="en-US" dirty="0"/>
          </a:p>
        </p:txBody>
      </p:sp>
      <p:sp>
        <p:nvSpPr>
          <p:cNvPr id="3" name="Subtitle 2"/>
          <p:cNvSpPr>
            <a:spLocks noGrp="1"/>
          </p:cNvSpPr>
          <p:nvPr>
            <p:ph type="subTitle" idx="1"/>
          </p:nvPr>
        </p:nvSpPr>
        <p:spPr>
          <a:xfrm>
            <a:off x="304800" y="609600"/>
            <a:ext cx="8458200" cy="6248400"/>
          </a:xfrm>
        </p:spPr>
        <p:txBody>
          <a:bodyPr>
            <a:normAutofit fontScale="92500" lnSpcReduction="20000"/>
          </a:bodyPr>
          <a:lstStyle/>
          <a:p>
            <a:pPr algn="l">
              <a:buFont typeface="Wingdings" pitchFamily="2" charset="2"/>
              <a:buChar char="v"/>
            </a:pPr>
            <a:r>
              <a:rPr lang="en-US" dirty="0" smtClean="0"/>
              <a:t> </a:t>
            </a:r>
            <a:r>
              <a:rPr lang="en-US" sz="2800" dirty="0" smtClean="0"/>
              <a:t>Increase in obesity for overweight and obese children in      the U.S. in Hispanic, Black, and native Americans</a:t>
            </a:r>
          </a:p>
          <a:p>
            <a:pPr algn="l">
              <a:buFont typeface="Wingdings" pitchFamily="2" charset="2"/>
              <a:buChar char="v"/>
            </a:pPr>
            <a:r>
              <a:rPr lang="en-US" sz="2800" dirty="0" smtClean="0"/>
              <a:t>Obesity leads to secondary diseases :</a:t>
            </a:r>
          </a:p>
          <a:p>
            <a:pPr lvl="1" algn="l">
              <a:buFont typeface="Arial" pitchFamily="34" charset="0"/>
              <a:buChar char="•"/>
            </a:pPr>
            <a:r>
              <a:rPr lang="en-US" sz="2200" dirty="0" smtClean="0"/>
              <a:t>Pre-diabetes</a:t>
            </a:r>
          </a:p>
          <a:p>
            <a:pPr lvl="1" algn="l">
              <a:buFont typeface="Arial" pitchFamily="34" charset="0"/>
              <a:buChar char="•"/>
            </a:pPr>
            <a:r>
              <a:rPr lang="en-US" sz="2200" dirty="0" smtClean="0"/>
              <a:t>Impaired fasting glucose</a:t>
            </a:r>
          </a:p>
          <a:p>
            <a:pPr lvl="1" algn="l">
              <a:buFont typeface="Arial" pitchFamily="34" charset="0"/>
              <a:buChar char="•"/>
            </a:pPr>
            <a:r>
              <a:rPr lang="en-US" sz="2200" dirty="0" smtClean="0"/>
              <a:t>Type 2 diabetes</a:t>
            </a:r>
          </a:p>
          <a:p>
            <a:pPr lvl="1" algn="l">
              <a:buFont typeface="Arial" pitchFamily="34" charset="0"/>
              <a:buChar char="•"/>
            </a:pPr>
            <a:r>
              <a:rPr lang="en-US" sz="2200" dirty="0" err="1" smtClean="0"/>
              <a:t>Dyslipidemia</a:t>
            </a:r>
            <a:endParaRPr lang="en-US" sz="2200" dirty="0" smtClean="0"/>
          </a:p>
          <a:p>
            <a:pPr lvl="1" algn="l">
              <a:buFont typeface="Arial" pitchFamily="34" charset="0"/>
              <a:buChar char="•"/>
            </a:pPr>
            <a:r>
              <a:rPr lang="en-US" sz="2200" dirty="0" smtClean="0"/>
              <a:t>Cardiovascular disease</a:t>
            </a:r>
          </a:p>
          <a:p>
            <a:pPr lvl="1" algn="l">
              <a:buFont typeface="Arial" pitchFamily="34" charset="0"/>
              <a:buChar char="•"/>
            </a:pPr>
            <a:r>
              <a:rPr lang="en-US" sz="2200" dirty="0" smtClean="0"/>
              <a:t>Sleep apnea</a:t>
            </a:r>
          </a:p>
          <a:p>
            <a:pPr lvl="1" algn="l">
              <a:buFont typeface="Arial" pitchFamily="34" charset="0"/>
              <a:buChar char="•"/>
            </a:pPr>
            <a:r>
              <a:rPr lang="en-US" dirty="0" smtClean="0"/>
              <a:t> hypertension</a:t>
            </a:r>
          </a:p>
          <a:p>
            <a:pPr lvl="1" algn="l">
              <a:buFont typeface="Arial" pitchFamily="34" charset="0"/>
              <a:buChar char="•"/>
            </a:pPr>
            <a:r>
              <a:rPr lang="en-US" dirty="0" smtClean="0"/>
              <a:t>Depression</a:t>
            </a:r>
          </a:p>
          <a:p>
            <a:pPr algn="l">
              <a:buFont typeface="Wingdings" pitchFamily="2" charset="2"/>
              <a:buChar char="v"/>
            </a:pPr>
            <a:r>
              <a:rPr lang="en-US" sz="2800" dirty="0" smtClean="0"/>
              <a:t>May lead to decrease in life expectancy in U.S.</a:t>
            </a:r>
          </a:p>
          <a:p>
            <a:pPr algn="l">
              <a:buFont typeface="Wingdings" pitchFamily="2" charset="2"/>
              <a:buChar char="v"/>
            </a:pPr>
            <a:r>
              <a:rPr lang="en-US" sz="2800" dirty="0" smtClean="0"/>
              <a:t>Coping skills strategy introduced to improve factors related to obesity:</a:t>
            </a:r>
          </a:p>
          <a:p>
            <a:pPr lvl="1" algn="l">
              <a:buFont typeface="Arial" pitchFamily="34" charset="0"/>
              <a:buChar char="•"/>
            </a:pPr>
            <a:r>
              <a:rPr lang="en-US" dirty="0" smtClean="0"/>
              <a:t>Nutrition knowledge</a:t>
            </a:r>
          </a:p>
          <a:p>
            <a:pPr lvl="1" algn="l">
              <a:buFont typeface="Arial" pitchFamily="34" charset="0"/>
              <a:buChar char="•"/>
            </a:pPr>
            <a:r>
              <a:rPr lang="en-US" dirty="0" smtClean="0"/>
              <a:t>Exercise</a:t>
            </a:r>
          </a:p>
          <a:p>
            <a:pPr lvl="1" algn="l">
              <a:buFont typeface="Arial" pitchFamily="34" charset="0"/>
              <a:buChar char="•"/>
            </a:pPr>
            <a:r>
              <a:rPr lang="en-US" dirty="0" smtClean="0"/>
              <a:t>Interpersonal relationships</a:t>
            </a:r>
          </a:p>
          <a:p>
            <a:pPr lvl="1" algn="l">
              <a:buFont typeface="Arial" pitchFamily="34" charset="0"/>
              <a:buChar char="•"/>
            </a:pPr>
            <a:r>
              <a:rPr lang="en-US" dirty="0" smtClean="0"/>
              <a:t>Stress </a:t>
            </a:r>
            <a:r>
              <a:rPr lang="en-US" dirty="0" err="1" smtClean="0"/>
              <a:t>managment</a:t>
            </a:r>
            <a:endParaRPr lang="en-US" dirty="0" smtClean="0"/>
          </a:p>
          <a:p>
            <a:pPr algn="l">
              <a:buFont typeface="Wingdings" pitchFamily="2" charset="2"/>
              <a:buChar char="v"/>
            </a:pPr>
            <a:endParaRPr lang="en-US" dirty="0" smtClean="0"/>
          </a:p>
          <a:p>
            <a:pPr algn="l">
              <a:buFont typeface="Wingdings" pitchFamily="2" charset="2"/>
              <a:buChar char="v"/>
            </a:pPr>
            <a:endParaRPr lang="en-US" dirty="0" smtClean="0"/>
          </a:p>
          <a:p>
            <a:pPr algn="l">
              <a:buFont typeface="Arial" pitchFamily="34" charset="0"/>
              <a:buChar char="•"/>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Purpose of Study</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buFont typeface="Wingdings" pitchFamily="2" charset="2"/>
              <a:buChar char="v"/>
            </a:pPr>
            <a:r>
              <a:rPr lang="en-US" dirty="0" smtClean="0"/>
              <a:t>To learn the effects of coping skills training  in a weight management program for obese or overweight parents and children</a:t>
            </a:r>
          </a:p>
          <a:p>
            <a:pPr>
              <a:buFont typeface="Wingdings" pitchFamily="2" charset="2"/>
              <a:buChar char="v"/>
            </a:pPr>
            <a:r>
              <a:rPr lang="en-US" dirty="0" smtClean="0"/>
              <a:t>Coping Skills includes: </a:t>
            </a:r>
          </a:p>
          <a:p>
            <a:pPr lvl="1">
              <a:buFont typeface="Arial" pitchFamily="34" charset="0"/>
              <a:buChar char="•"/>
            </a:pPr>
            <a:r>
              <a:rPr lang="en-US" dirty="0" smtClean="0"/>
              <a:t>Form of intervention</a:t>
            </a:r>
          </a:p>
          <a:p>
            <a:pPr lvl="1">
              <a:buFont typeface="Arial" pitchFamily="34" charset="0"/>
              <a:buChar char="•"/>
            </a:pPr>
            <a:r>
              <a:rPr lang="en-US" dirty="0" smtClean="0"/>
              <a:t>Based on social learning theory</a:t>
            </a:r>
          </a:p>
          <a:p>
            <a:pPr lvl="1">
              <a:buFont typeface="Arial" pitchFamily="34" charset="0"/>
              <a:buChar char="•"/>
            </a:pPr>
            <a:r>
              <a:rPr lang="en-US" dirty="0" smtClean="0"/>
              <a:t>Used to develop self-efficacy</a:t>
            </a:r>
          </a:p>
          <a:p>
            <a:pPr>
              <a:buFont typeface="Wingdings" pitchFamily="2" charset="2"/>
              <a:buChar char="v"/>
            </a:pPr>
            <a:r>
              <a:rPr lang="en-US" dirty="0" smtClean="0"/>
              <a:t>Proved successful in other studies </a:t>
            </a:r>
          </a:p>
          <a:p>
            <a:pPr>
              <a:buFont typeface="Wingdings" pitchFamily="2" charset="2"/>
              <a:buChar char="v"/>
            </a:pPr>
            <a:r>
              <a:rPr lang="en-US" dirty="0" smtClean="0"/>
              <a:t>Outcome of study included improvements:</a:t>
            </a:r>
          </a:p>
          <a:p>
            <a:pPr lvl="1">
              <a:buFont typeface="Arial" pitchFamily="34" charset="0"/>
              <a:buChar char="•"/>
            </a:pPr>
            <a:r>
              <a:rPr lang="en-US" dirty="0" smtClean="0"/>
              <a:t>Stress</a:t>
            </a:r>
          </a:p>
          <a:p>
            <a:pPr lvl="1">
              <a:buFont typeface="Arial" pitchFamily="34" charset="0"/>
              <a:buChar char="•"/>
            </a:pPr>
            <a:r>
              <a:rPr lang="en-US" dirty="0" smtClean="0"/>
              <a:t>Self-efficacy</a:t>
            </a:r>
          </a:p>
          <a:p>
            <a:pPr lvl="1">
              <a:buFont typeface="Arial" pitchFamily="34" charset="0"/>
              <a:buChar char="•"/>
            </a:pPr>
            <a:r>
              <a:rPr lang="en-US" dirty="0" smtClean="0"/>
              <a:t>Behavior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Reasons for Study</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a:buFont typeface="Wingdings" pitchFamily="2" charset="2"/>
              <a:buChar char="v"/>
            </a:pPr>
            <a:r>
              <a:rPr lang="en-US" dirty="0" smtClean="0"/>
              <a:t>To understand results of parents and children using coping skills training in a weight management program compared no the absence of this training</a:t>
            </a:r>
          </a:p>
          <a:p>
            <a:pPr>
              <a:buFont typeface="Wingdings" pitchFamily="2" charset="2"/>
              <a:buChar char="v"/>
            </a:pPr>
            <a:endParaRPr lang="en-US" dirty="0" smtClean="0"/>
          </a:p>
          <a:p>
            <a:pPr>
              <a:buFont typeface="Wingdings" pitchFamily="2" charset="2"/>
              <a:buChar char="v"/>
            </a:pPr>
            <a:r>
              <a:rPr lang="en-US" dirty="0" smtClean="0"/>
              <a:t>Parents in study lowered their body mass index (BMI), body fat percentage (BFP), and increased pedometer steps </a:t>
            </a:r>
          </a:p>
          <a:p>
            <a:pPr>
              <a:buFont typeface="Wingdings" pitchFamily="2" charset="2"/>
              <a:buChar char="v"/>
            </a:pPr>
            <a:endParaRPr lang="en-US" dirty="0" smtClean="0"/>
          </a:p>
          <a:p>
            <a:pPr>
              <a:buFont typeface="Wingdings" pitchFamily="2" charset="2"/>
              <a:buChar char="v"/>
            </a:pPr>
            <a:r>
              <a:rPr lang="en-US" dirty="0" smtClean="0"/>
              <a:t>To demonstrate improvement in: </a:t>
            </a:r>
          </a:p>
          <a:p>
            <a:pPr lvl="1">
              <a:buFont typeface="Arial" pitchFamily="34" charset="0"/>
              <a:buChar char="•"/>
            </a:pPr>
            <a:r>
              <a:rPr lang="en-US" dirty="0" smtClean="0"/>
              <a:t>Interpersonal relationships</a:t>
            </a:r>
          </a:p>
          <a:p>
            <a:pPr lvl="1">
              <a:buFont typeface="Arial" pitchFamily="34" charset="0"/>
              <a:buChar char="•"/>
            </a:pPr>
            <a:r>
              <a:rPr lang="en-US" dirty="0" smtClean="0"/>
              <a:t>Stress management</a:t>
            </a:r>
          </a:p>
          <a:p>
            <a:pPr lvl="1">
              <a:buFont typeface="Arial" pitchFamily="34" charset="0"/>
              <a:buChar char="•"/>
            </a:pPr>
            <a:r>
              <a:rPr lang="en-US" dirty="0" smtClean="0"/>
              <a:t>Behavior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TotalTime>
  <Words>874</Words>
  <Application>Microsoft Office PowerPoint</Application>
  <PresentationFormat>On-screen Show (4:3)</PresentationFormat>
  <Paragraphs>61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Introduction/Objectives</vt:lpstr>
      <vt:lpstr>Problem  Addressed in Study</vt:lpstr>
      <vt:lpstr>Purpose of Study</vt:lpstr>
      <vt:lpstr>Reasons for Study</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Addressed in Study</dc:title>
  <dc:creator>Katelyn</dc:creator>
  <cp:lastModifiedBy>Katelyn</cp:lastModifiedBy>
  <cp:revision>8</cp:revision>
  <dcterms:created xsi:type="dcterms:W3CDTF">2011-02-04T02:36:54Z</dcterms:created>
  <dcterms:modified xsi:type="dcterms:W3CDTF">2011-02-07T20:17:42Z</dcterms:modified>
</cp:coreProperties>
</file>