
<file path=[Content_Types].xml><?xml version="1.0" encoding="utf-8"?>
<Types xmlns="http://schemas.openxmlformats.org/package/2006/content-types">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s/slide5.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5.xml" ContentType="application/vnd.openxmlformats-officedocument.presentationml.slideLayout+xml"/>
  <Override PartName="/ppt/slideLayouts/slideLayout3.xml" ContentType="application/vnd.openxmlformats-officedocument.presentationml.slideLayout+xml"/>
  <Override PartName="/ppt/slides/slide3.xml" ContentType="application/vnd.openxmlformats-officedocument.presentationml.slide+xml"/>
  <Override PartName="/ppt/slides/slide4.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viewProps.xml" ContentType="application/vnd.openxmlformats-officedocument.presentationml.viewProps+xml"/>
  <Default Extension="bin" ContentType="application/vnd.openxmlformats-officedocument.presentationml.printerSettings"/>
  <Default Extension="rels" ContentType="application/vnd.openxmlformats-package.relationships+xml"/>
  <Override PartName="/ppt/slides/slide6.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showOutlineIcons="0">
    <p:restoredLeft sz="15620"/>
    <p:restoredTop sz="94660"/>
  </p:normalViewPr>
  <p:slideViewPr>
    <p:cSldViewPr snapToObjects="1">
      <p:cViewPr varScale="1">
        <p:scale>
          <a:sx n="91" d="100"/>
          <a:sy n="91" d="100"/>
        </p:scale>
        <p:origin x="-848"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4" Type="http://schemas.openxmlformats.org/officeDocument/2006/relationships/tableStyles" Target="tableStyles.xml"/><Relationship Id="rId4" Type="http://schemas.openxmlformats.org/officeDocument/2006/relationships/slide" Target="slides/slide3.xml"/><Relationship Id="rId7" Type="http://schemas.openxmlformats.org/officeDocument/2006/relationships/slide" Target="slides/slide6.xml"/><Relationship Id="rId1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8" Type="http://schemas.openxmlformats.org/officeDocument/2006/relationships/slide" Target="slides/slide7.xml"/><Relationship Id="rId13" Type="http://schemas.openxmlformats.org/officeDocument/2006/relationships/theme" Target="theme/theme1.xml"/><Relationship Id="rId10" Type="http://schemas.openxmlformats.org/officeDocument/2006/relationships/printerSettings" Target="printerSettings/printerSettings1.bin"/><Relationship Id="rId5" Type="http://schemas.openxmlformats.org/officeDocument/2006/relationships/slide" Target="slides/slide4.xml"/><Relationship Id="rId12" Type="http://schemas.openxmlformats.org/officeDocument/2006/relationships/viewProps" Target="viewProps.xml"/><Relationship Id="rId2" Type="http://schemas.openxmlformats.org/officeDocument/2006/relationships/slide" Target="slides/slide1.xml"/><Relationship Id="rId9" Type="http://schemas.openxmlformats.org/officeDocument/2006/relationships/slide" Target="slides/slide8.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E2A2628-D51D-4646-99E6-4BB6AE00F840}" type="datetimeFigureOut">
              <a:rPr lang="en-US" smtClean="0"/>
              <a:pPr/>
              <a:t>6/6/11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CCC898-2DA2-1A4D-BF15-E64E0844DB7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2A2628-D51D-4646-99E6-4BB6AE00F840}" type="datetimeFigureOut">
              <a:rPr lang="en-US" smtClean="0"/>
              <a:pPr/>
              <a:t>6/6/11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CCC898-2DA2-1A4D-BF15-E64E0844DB7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2A2628-D51D-4646-99E6-4BB6AE00F840}" type="datetimeFigureOut">
              <a:rPr lang="en-US" smtClean="0"/>
              <a:pPr/>
              <a:t>6/6/11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CCC898-2DA2-1A4D-BF15-E64E0844DB7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2A2628-D51D-4646-99E6-4BB6AE00F840}" type="datetimeFigureOut">
              <a:rPr lang="en-US" smtClean="0"/>
              <a:pPr/>
              <a:t>6/6/11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CCC898-2DA2-1A4D-BF15-E64E0844DB7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E2A2628-D51D-4646-99E6-4BB6AE00F840}" type="datetimeFigureOut">
              <a:rPr lang="en-US" smtClean="0"/>
              <a:pPr/>
              <a:t>6/6/11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CCC898-2DA2-1A4D-BF15-E64E0844DB7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E2A2628-D51D-4646-99E6-4BB6AE00F840}" type="datetimeFigureOut">
              <a:rPr lang="en-US" smtClean="0"/>
              <a:pPr/>
              <a:t>6/6/11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CCC898-2DA2-1A4D-BF15-E64E0844DB7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E2A2628-D51D-4646-99E6-4BB6AE00F840}" type="datetimeFigureOut">
              <a:rPr lang="en-US" smtClean="0"/>
              <a:pPr/>
              <a:t>6/6/11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CCCC898-2DA2-1A4D-BF15-E64E0844DB7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E2A2628-D51D-4646-99E6-4BB6AE00F840}" type="datetimeFigureOut">
              <a:rPr lang="en-US" smtClean="0"/>
              <a:pPr/>
              <a:t>6/6/11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CCCC898-2DA2-1A4D-BF15-E64E0844DB7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2A2628-D51D-4646-99E6-4BB6AE00F840}" type="datetimeFigureOut">
              <a:rPr lang="en-US" smtClean="0"/>
              <a:pPr/>
              <a:t>6/6/11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CCC898-2DA2-1A4D-BF15-E64E0844DB7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2A2628-D51D-4646-99E6-4BB6AE00F840}" type="datetimeFigureOut">
              <a:rPr lang="en-US" smtClean="0"/>
              <a:pPr/>
              <a:t>6/6/11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CCC898-2DA2-1A4D-BF15-E64E0844DB7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2A2628-D51D-4646-99E6-4BB6AE00F840}" type="datetimeFigureOut">
              <a:rPr lang="en-US" smtClean="0"/>
              <a:pPr/>
              <a:t>6/6/11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CCC898-2DA2-1A4D-BF15-E64E0844DB7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2A2628-D51D-4646-99E6-4BB6AE00F840}" type="datetimeFigureOut">
              <a:rPr lang="en-US" smtClean="0"/>
              <a:pPr/>
              <a:t>6/6/11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CCC898-2DA2-1A4D-BF15-E64E0844DB7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sz="3200" dirty="0">
                <a:latin typeface="Times New Roman"/>
              </a:rPr>
              <a:t>Secondary sources that are relevant and current</a:t>
            </a:r>
            <a:r>
              <a:rPr lang="en-US" sz="3200" dirty="0" smtClean="0">
                <a:latin typeface="Times New Roman"/>
              </a:rPr>
              <a:t> </a:t>
            </a:r>
            <a:endParaRPr lang="en-US" sz="3200" dirty="0">
              <a:latin typeface="Times New Roman"/>
            </a:endParaRPr>
          </a:p>
        </p:txBody>
      </p:sp>
      <p:sp>
        <p:nvSpPr>
          <p:cNvPr id="5" name="Content Placeholder 4"/>
          <p:cNvSpPr>
            <a:spLocks noGrp="1"/>
          </p:cNvSpPr>
          <p:nvPr>
            <p:ph idx="1"/>
          </p:nvPr>
        </p:nvSpPr>
        <p:spPr>
          <a:xfrm>
            <a:off x="457200" y="1417638"/>
            <a:ext cx="8229600" cy="4525963"/>
          </a:xfrm>
        </p:spPr>
        <p:txBody>
          <a:bodyPr>
            <a:normAutofit/>
          </a:bodyPr>
          <a:lstStyle/>
          <a:p>
            <a:r>
              <a:rPr lang="en-US" sz="2800" dirty="0" err="1">
                <a:latin typeface="Times New Roman"/>
              </a:rPr>
              <a:t>Windle</a:t>
            </a:r>
            <a:r>
              <a:rPr lang="en-US" sz="2800" dirty="0">
                <a:latin typeface="Times New Roman"/>
              </a:rPr>
              <a:t> (2006) discusses how relevant </a:t>
            </a:r>
            <a:r>
              <a:rPr lang="en-US" sz="2800" dirty="0" err="1">
                <a:latin typeface="Times New Roman"/>
              </a:rPr>
              <a:t>Bacteriostatic</a:t>
            </a:r>
            <a:r>
              <a:rPr lang="en-US" sz="2800" dirty="0">
                <a:latin typeface="Times New Roman"/>
              </a:rPr>
              <a:t> normal saline is to the nursing profession and to the patient. This article also talks about how </a:t>
            </a:r>
            <a:r>
              <a:rPr lang="en-US" sz="2800" dirty="0" err="1">
                <a:latin typeface="Times New Roman"/>
              </a:rPr>
              <a:t>Bacteriostatic</a:t>
            </a:r>
            <a:r>
              <a:rPr lang="en-US" sz="2800" dirty="0">
                <a:latin typeface="Times New Roman"/>
              </a:rPr>
              <a:t> normal saline (BNS) is cost effective and how many patients have less adverse effects because of this. This will improve patient satisfaction and improve hospital outcomes as well (</a:t>
            </a:r>
            <a:r>
              <a:rPr lang="en-US" sz="2800" dirty="0" err="1">
                <a:latin typeface="Times New Roman"/>
              </a:rPr>
              <a:t>Windle</a:t>
            </a:r>
            <a:r>
              <a:rPr lang="en-US" sz="2800" dirty="0">
                <a:latin typeface="Times New Roman"/>
              </a:rPr>
              <a:t>, 2006).</a:t>
            </a:r>
            <a:r>
              <a:rPr lang="en-US" sz="2800" dirty="0" smtClean="0">
                <a:latin typeface="Times New Roman"/>
              </a:rPr>
              <a:t> </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Times New Roman"/>
              </a:rPr>
              <a:t>Secondary sources cont.</a:t>
            </a:r>
            <a:endParaRPr lang="en-US" sz="3600" dirty="0">
              <a:latin typeface="Times New Roman"/>
            </a:endParaRPr>
          </a:p>
        </p:txBody>
      </p:sp>
      <p:sp>
        <p:nvSpPr>
          <p:cNvPr id="3" name="Content Placeholder 2"/>
          <p:cNvSpPr>
            <a:spLocks noGrp="1"/>
          </p:cNvSpPr>
          <p:nvPr>
            <p:ph idx="1"/>
          </p:nvPr>
        </p:nvSpPr>
        <p:spPr/>
        <p:txBody>
          <a:bodyPr>
            <a:normAutofit/>
          </a:bodyPr>
          <a:lstStyle/>
          <a:p>
            <a:r>
              <a:rPr lang="en-US" sz="2800" dirty="0" smtClean="0">
                <a:latin typeface="Times New Roman"/>
              </a:rPr>
              <a:t>According to Burns and Grove a secondary source summarizes or quotes content from primary sources and the authors are paraphrasing the work. This is relevant to nursing practice because using secondary sources may or may not be available to use. Knowing how to find and use primary sources may help when nurses need direct evidence for their patients. </a:t>
            </a:r>
            <a:endParaRPr lang="en-US" sz="2800" dirty="0">
              <a:latin typeface="Times New Roman"/>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Times New Roman"/>
              </a:rPr>
              <a:t>Secondary sources cont.</a:t>
            </a:r>
            <a:endParaRPr lang="en-US" sz="3600" dirty="0">
              <a:latin typeface="Times New Roman"/>
            </a:endParaRPr>
          </a:p>
        </p:txBody>
      </p:sp>
      <p:sp>
        <p:nvSpPr>
          <p:cNvPr id="3" name="Content Placeholder 2"/>
          <p:cNvSpPr>
            <a:spLocks noGrp="1"/>
          </p:cNvSpPr>
          <p:nvPr>
            <p:ph idx="1"/>
          </p:nvPr>
        </p:nvSpPr>
        <p:spPr/>
        <p:txBody>
          <a:bodyPr>
            <a:normAutofit/>
          </a:bodyPr>
          <a:lstStyle/>
          <a:p>
            <a:r>
              <a:rPr lang="en-US" sz="2400" dirty="0">
                <a:latin typeface="Times New Roman"/>
              </a:rPr>
              <a:t>Ferrell (2006) discusses how nurses identified themselves as being involved in conflicts involving physicians, patients, and family. This article is relevant to nursing practice because this will offer nurses and future nurses a chance to see how important it is to be involved in the patient care and to guide them to make decisions for themselves. Some ethical issues may arise from this because the physician may want the nurse to do the explaining or the physician may not explain thoroughly what is happening to </a:t>
            </a:r>
            <a:r>
              <a:rPr lang="en-US" sz="2400" dirty="0" smtClean="0">
                <a:latin typeface="Times New Roman"/>
              </a:rPr>
              <a:t>the patient. </a:t>
            </a:r>
            <a:endParaRPr lang="en-US" sz="2400" dirty="0">
              <a:latin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Times New Roman"/>
              </a:rPr>
              <a:t>Secondary sources cont.</a:t>
            </a:r>
            <a:endParaRPr lang="en-US" sz="3600" dirty="0">
              <a:latin typeface="Times New Roman"/>
            </a:endParaRPr>
          </a:p>
        </p:txBody>
      </p:sp>
      <p:sp>
        <p:nvSpPr>
          <p:cNvPr id="3" name="Content Placeholder 2"/>
          <p:cNvSpPr>
            <a:spLocks noGrp="1"/>
          </p:cNvSpPr>
          <p:nvPr>
            <p:ph idx="1"/>
          </p:nvPr>
        </p:nvSpPr>
        <p:spPr/>
        <p:txBody>
          <a:bodyPr>
            <a:normAutofit fontScale="92500"/>
          </a:bodyPr>
          <a:lstStyle/>
          <a:p>
            <a:r>
              <a:rPr lang="en-US" sz="3027" dirty="0">
                <a:latin typeface="Times New Roman"/>
              </a:rPr>
              <a:t>Sometimes the physician needs to explain situations to the family and the family doesn’t understand what is being said. The nurse is the one who has to deal with this most of the time</a:t>
            </a:r>
            <a:r>
              <a:rPr lang="en-US" sz="3027" dirty="0" smtClean="0">
                <a:latin typeface="Times New Roman"/>
              </a:rPr>
              <a:t> and to </a:t>
            </a:r>
            <a:r>
              <a:rPr lang="en-US" sz="3027" dirty="0">
                <a:latin typeface="Times New Roman"/>
              </a:rPr>
              <a:t>make sure the family and the patient understand. That can be </a:t>
            </a:r>
            <a:r>
              <a:rPr lang="en-US" sz="3027" dirty="0" smtClean="0">
                <a:latin typeface="Times New Roman"/>
              </a:rPr>
              <a:t>by; </a:t>
            </a:r>
            <a:r>
              <a:rPr lang="en-US" sz="3027" dirty="0">
                <a:latin typeface="Times New Roman"/>
              </a:rPr>
              <a:t>letting the physician know what is going on, explaining as much as he or she can to the patient and or the family. This article uses secondary analysis to support this research; which involves studying data collected in another study (Burns and Grove, 2009). </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Times New Roman"/>
              </a:rPr>
              <a:t>Relevance of both research articles to the nursing practice</a:t>
            </a:r>
            <a:r>
              <a:rPr lang="en-US" sz="3200" dirty="0" smtClean="0">
                <a:latin typeface="Times New Roman"/>
              </a:rPr>
              <a:t> </a:t>
            </a:r>
            <a:endParaRPr lang="en-US" sz="3200" dirty="0">
              <a:latin typeface="Times New Roman"/>
            </a:endParaRPr>
          </a:p>
        </p:txBody>
      </p:sp>
      <p:sp>
        <p:nvSpPr>
          <p:cNvPr id="3" name="Content Placeholder 2"/>
          <p:cNvSpPr>
            <a:spLocks noGrp="1"/>
          </p:cNvSpPr>
          <p:nvPr>
            <p:ph idx="1"/>
          </p:nvPr>
        </p:nvSpPr>
        <p:spPr/>
        <p:txBody>
          <a:bodyPr>
            <a:normAutofit fontScale="92500" lnSpcReduction="20000"/>
          </a:bodyPr>
          <a:lstStyle/>
          <a:p>
            <a:r>
              <a:rPr lang="en-US" dirty="0" smtClean="0">
                <a:latin typeface="Times New Roman"/>
              </a:rPr>
              <a:t>Ferrell (2006) discusses how</a:t>
            </a:r>
            <a:r>
              <a:rPr lang="en-US" dirty="0" smtClean="0">
                <a:latin typeface="Times New Roman"/>
              </a:rPr>
              <a:t> issues relating to futile treatment can be identified and related </a:t>
            </a:r>
            <a:r>
              <a:rPr lang="en-US" dirty="0">
                <a:latin typeface="Times New Roman"/>
              </a:rPr>
              <a:t>to nursing </a:t>
            </a:r>
            <a:r>
              <a:rPr lang="en-US" dirty="0" smtClean="0">
                <a:latin typeface="Times New Roman"/>
              </a:rPr>
              <a:t>practice. </a:t>
            </a:r>
            <a:r>
              <a:rPr lang="en-US" dirty="0">
                <a:latin typeface="Times New Roman"/>
              </a:rPr>
              <a:t>There are a few surveys that involve 906 critical care nurses and how they sometimes had to go against their conscience. This mainly applies to critical care nursing because of the tough end of life obstacles the patients go through and the nurses who are there to help them through it. The most disagreements occur when the patient is dying and it’s in the hands of the physician and they’re avoiding the patient’s family members (Ferrell, 2006). </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Times New Roman"/>
              </a:rPr>
              <a:t>Relevance of both articles cont.</a:t>
            </a:r>
            <a:endParaRPr lang="en-US" sz="3600" dirty="0">
              <a:latin typeface="Times New Roman"/>
            </a:endParaRPr>
          </a:p>
        </p:txBody>
      </p:sp>
      <p:sp>
        <p:nvSpPr>
          <p:cNvPr id="3" name="Content Placeholder 2"/>
          <p:cNvSpPr>
            <a:spLocks noGrp="1"/>
          </p:cNvSpPr>
          <p:nvPr>
            <p:ph idx="1"/>
          </p:nvPr>
        </p:nvSpPr>
        <p:spPr/>
        <p:txBody>
          <a:bodyPr>
            <a:normAutofit/>
          </a:bodyPr>
          <a:lstStyle/>
          <a:p>
            <a:r>
              <a:rPr lang="en-US" sz="2800" dirty="0">
                <a:latin typeface="Times New Roman"/>
              </a:rPr>
              <a:t>The nurses are stuck in the middle to help the patient, the family, and also take orders from the doctor. The nurse needs to make sure the patient is comfortable in what they want and what is best for him or her. In many cases this happens everyday to nurses and conducting research and surveys about it can help nurses learn the best ways to help patients and their families further question the physician and what they feel the need to do.</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latin typeface="Times New Roman"/>
              </a:rPr>
              <a:t>Relevance of both articles cont.</a:t>
            </a:r>
            <a:endParaRPr lang="en-US" sz="4000" dirty="0">
              <a:latin typeface="Times New Roman"/>
            </a:endParaRPr>
          </a:p>
        </p:txBody>
      </p:sp>
      <p:sp>
        <p:nvSpPr>
          <p:cNvPr id="3" name="Content Placeholder 2"/>
          <p:cNvSpPr>
            <a:spLocks noGrp="1"/>
          </p:cNvSpPr>
          <p:nvPr>
            <p:ph idx="1"/>
          </p:nvPr>
        </p:nvSpPr>
        <p:spPr/>
        <p:txBody>
          <a:bodyPr>
            <a:normAutofit/>
          </a:bodyPr>
          <a:lstStyle/>
          <a:p>
            <a:r>
              <a:rPr lang="en-US" sz="2800" dirty="0" smtClean="0">
                <a:latin typeface="Times New Roman"/>
              </a:rPr>
              <a:t> </a:t>
            </a:r>
            <a:r>
              <a:rPr lang="en-US" sz="2800" dirty="0" err="1" smtClean="0">
                <a:latin typeface="Times New Roman"/>
              </a:rPr>
              <a:t>Windle</a:t>
            </a:r>
            <a:r>
              <a:rPr lang="en-US" sz="2800" dirty="0" smtClean="0">
                <a:latin typeface="Times New Roman"/>
              </a:rPr>
              <a:t>, Kwan, Warwick, </a:t>
            </a:r>
            <a:r>
              <a:rPr lang="en-US" sz="2800" dirty="0" err="1" smtClean="0">
                <a:latin typeface="Times New Roman"/>
              </a:rPr>
              <a:t>Sibayan</a:t>
            </a:r>
            <a:r>
              <a:rPr lang="en-US" sz="2800" dirty="0" smtClean="0">
                <a:latin typeface="Times New Roman"/>
              </a:rPr>
              <a:t>, Espiritu, and </a:t>
            </a:r>
            <a:r>
              <a:rPr lang="en-US" sz="2800" dirty="0" err="1" smtClean="0">
                <a:latin typeface="Times New Roman"/>
              </a:rPr>
              <a:t>Vergara</a:t>
            </a:r>
            <a:r>
              <a:rPr lang="en-US" sz="2800" dirty="0" smtClean="0">
                <a:latin typeface="Times New Roman"/>
              </a:rPr>
              <a:t> discuss (2006) how </a:t>
            </a:r>
            <a:r>
              <a:rPr lang="en-US" sz="2800" dirty="0">
                <a:latin typeface="Times New Roman"/>
              </a:rPr>
              <a:t>making the comparison of</a:t>
            </a:r>
            <a:r>
              <a:rPr lang="en-US" sz="2800" dirty="0" smtClean="0">
                <a:latin typeface="Times New Roman"/>
              </a:rPr>
              <a:t> </a:t>
            </a:r>
            <a:r>
              <a:rPr lang="en-US" sz="2800" dirty="0" err="1" smtClean="0">
                <a:latin typeface="Times New Roman"/>
              </a:rPr>
              <a:t>Bacteriostatic</a:t>
            </a:r>
            <a:r>
              <a:rPr lang="en-US" sz="2800" dirty="0" smtClean="0">
                <a:latin typeface="Times New Roman"/>
              </a:rPr>
              <a:t> normal saline and </a:t>
            </a:r>
            <a:r>
              <a:rPr lang="en-US" sz="2800" dirty="0" err="1" smtClean="0">
                <a:latin typeface="Times New Roman"/>
              </a:rPr>
              <a:t>Lidocaine</a:t>
            </a:r>
            <a:r>
              <a:rPr lang="en-US" sz="2800" dirty="0" smtClean="0">
                <a:latin typeface="Times New Roman"/>
              </a:rPr>
              <a:t> are different</a:t>
            </a:r>
            <a:r>
              <a:rPr lang="en-US" sz="2800" dirty="0" smtClean="0">
                <a:latin typeface="Times New Roman"/>
              </a:rPr>
              <a:t> </a:t>
            </a:r>
            <a:r>
              <a:rPr lang="en-US" sz="2800" dirty="0">
                <a:latin typeface="Times New Roman"/>
              </a:rPr>
              <a:t>and how the nursing practice can benefit from this. Research has concluded that</a:t>
            </a:r>
            <a:r>
              <a:rPr lang="en-US" sz="2800" dirty="0" smtClean="0">
                <a:latin typeface="Times New Roman"/>
              </a:rPr>
              <a:t> the </a:t>
            </a:r>
            <a:r>
              <a:rPr lang="en-US" sz="2800" dirty="0" err="1" smtClean="0">
                <a:latin typeface="Times New Roman"/>
              </a:rPr>
              <a:t>lidocaine</a:t>
            </a:r>
            <a:r>
              <a:rPr lang="en-US" sz="2800" dirty="0" smtClean="0">
                <a:latin typeface="Times New Roman"/>
              </a:rPr>
              <a:t> </a:t>
            </a:r>
            <a:r>
              <a:rPr lang="en-US" sz="2800" dirty="0">
                <a:latin typeface="Times New Roman"/>
              </a:rPr>
              <a:t>group reported less pain after IV insertion than the BNS </a:t>
            </a:r>
            <a:r>
              <a:rPr lang="en-US" sz="2800" dirty="0" smtClean="0">
                <a:latin typeface="Times New Roman"/>
              </a:rPr>
              <a:t>group (</a:t>
            </a:r>
            <a:r>
              <a:rPr lang="en-US" sz="2800" dirty="0" err="1" smtClean="0">
                <a:latin typeface="Times New Roman"/>
              </a:rPr>
              <a:t>Windle</a:t>
            </a:r>
            <a:r>
              <a:rPr lang="en-US" sz="2800" dirty="0" smtClean="0">
                <a:latin typeface="Times New Roman"/>
              </a:rPr>
              <a:t> et al, 2006). </a:t>
            </a:r>
            <a:r>
              <a:rPr lang="en-US" sz="2800" dirty="0">
                <a:latin typeface="Times New Roman"/>
              </a:rPr>
              <a:t>Also the BNS group reported less pain on </a:t>
            </a:r>
            <a:r>
              <a:rPr lang="en-US" sz="2800" dirty="0" err="1">
                <a:latin typeface="Times New Roman"/>
              </a:rPr>
              <a:t>intradermal</a:t>
            </a:r>
            <a:r>
              <a:rPr lang="en-US" sz="2800" dirty="0">
                <a:latin typeface="Times New Roman"/>
              </a:rPr>
              <a:t> injection than </a:t>
            </a:r>
            <a:r>
              <a:rPr lang="en-US" sz="2800" dirty="0" err="1">
                <a:latin typeface="Times New Roman"/>
              </a:rPr>
              <a:t>lidocaine</a:t>
            </a:r>
            <a:r>
              <a:rPr lang="en-US" dirty="0"/>
              <a:t>.</a:t>
            </a:r>
            <a:r>
              <a:rPr lang="en-US" dirty="0" smtClean="0"/>
              <a:t>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latin typeface="Times New Roman"/>
              </a:rPr>
              <a:t>Relevance of both articles cont.</a:t>
            </a:r>
            <a:endParaRPr lang="en-US" sz="4000" dirty="0"/>
          </a:p>
        </p:txBody>
      </p:sp>
      <p:sp>
        <p:nvSpPr>
          <p:cNvPr id="3" name="Content Placeholder 2"/>
          <p:cNvSpPr>
            <a:spLocks noGrp="1"/>
          </p:cNvSpPr>
          <p:nvPr>
            <p:ph idx="1"/>
          </p:nvPr>
        </p:nvSpPr>
        <p:spPr/>
        <p:txBody>
          <a:bodyPr>
            <a:normAutofit fontScale="92500"/>
          </a:bodyPr>
          <a:lstStyle/>
          <a:p>
            <a:r>
              <a:rPr lang="en-US" sz="3027" dirty="0" smtClean="0">
                <a:latin typeface="Times New Roman"/>
              </a:rPr>
              <a:t>Results also showed that BNS is less expensive than </a:t>
            </a:r>
            <a:r>
              <a:rPr lang="en-US" sz="3027" dirty="0" err="1" smtClean="0">
                <a:latin typeface="Times New Roman"/>
              </a:rPr>
              <a:t>lidocaine</a:t>
            </a:r>
            <a:r>
              <a:rPr lang="en-US" sz="3027" dirty="0" smtClean="0">
                <a:latin typeface="Times New Roman"/>
              </a:rPr>
              <a:t> and has lower adverse effects and should be considered an option for local anesthetic for IV insertion hospital </a:t>
            </a:r>
            <a:r>
              <a:rPr lang="en-US" sz="3027" dirty="0" smtClean="0">
                <a:latin typeface="Times New Roman"/>
              </a:rPr>
              <a:t>wide (</a:t>
            </a:r>
            <a:r>
              <a:rPr lang="en-US" sz="3027" dirty="0" err="1" smtClean="0">
                <a:latin typeface="Times New Roman"/>
              </a:rPr>
              <a:t>Windle</a:t>
            </a:r>
            <a:r>
              <a:rPr lang="en-US" sz="3027" dirty="0" smtClean="0">
                <a:latin typeface="Times New Roman"/>
              </a:rPr>
              <a:t> et al, 2006). </a:t>
            </a:r>
            <a:r>
              <a:rPr lang="en-US" sz="3027" dirty="0" smtClean="0">
                <a:latin typeface="Times New Roman"/>
              </a:rPr>
              <a:t>This can change how IVs are started in preoperative areas and </a:t>
            </a:r>
            <a:r>
              <a:rPr lang="en-US" sz="3027" dirty="0" smtClean="0">
                <a:latin typeface="Times New Roman"/>
              </a:rPr>
              <a:t>can be </a:t>
            </a:r>
            <a:r>
              <a:rPr lang="en-US" sz="3027" dirty="0" smtClean="0">
                <a:latin typeface="Times New Roman"/>
              </a:rPr>
              <a:t>beneficial to the patient and the hospital</a:t>
            </a:r>
            <a:r>
              <a:rPr lang="en-US" sz="3027" dirty="0" smtClean="0">
                <a:latin typeface="Times New Roman"/>
              </a:rPr>
              <a:t>. According to </a:t>
            </a:r>
            <a:r>
              <a:rPr lang="en-US" sz="3027" dirty="0" err="1" smtClean="0">
                <a:latin typeface="Times New Roman"/>
              </a:rPr>
              <a:t>Windle</a:t>
            </a:r>
            <a:r>
              <a:rPr lang="en-US" sz="3027" dirty="0" smtClean="0">
                <a:latin typeface="Times New Roman"/>
              </a:rPr>
              <a:t> et al </a:t>
            </a:r>
            <a:r>
              <a:rPr lang="en-US" sz="3027" dirty="0" smtClean="0">
                <a:latin typeface="Times New Roman"/>
              </a:rPr>
              <a:t>BNS is also safe </a:t>
            </a:r>
            <a:r>
              <a:rPr lang="en-US" sz="3027" dirty="0" smtClean="0">
                <a:latin typeface="Times New Roman"/>
              </a:rPr>
              <a:t>and </a:t>
            </a:r>
            <a:r>
              <a:rPr lang="en-US" sz="3027" dirty="0" smtClean="0">
                <a:latin typeface="Times New Roman"/>
              </a:rPr>
              <a:t>cost </a:t>
            </a:r>
            <a:r>
              <a:rPr lang="en-US" sz="3027" dirty="0" smtClean="0">
                <a:latin typeface="Times New Roman"/>
              </a:rPr>
              <a:t>effective. An </a:t>
            </a:r>
            <a:r>
              <a:rPr lang="en-US" sz="3027" dirty="0" err="1" smtClean="0">
                <a:latin typeface="Times New Roman"/>
              </a:rPr>
              <a:t>intradermal</a:t>
            </a:r>
            <a:r>
              <a:rPr lang="en-US" sz="3027" dirty="0" smtClean="0">
                <a:latin typeface="Times New Roman"/>
              </a:rPr>
              <a:t> medication </a:t>
            </a:r>
            <a:r>
              <a:rPr lang="en-US" sz="3027" smtClean="0">
                <a:latin typeface="Times New Roman"/>
              </a:rPr>
              <a:t>for</a:t>
            </a:r>
            <a:r>
              <a:rPr lang="en-US" sz="3027" smtClean="0">
                <a:latin typeface="Times New Roman"/>
              </a:rPr>
              <a:t> an IV </a:t>
            </a:r>
            <a:r>
              <a:rPr lang="en-US" sz="3027" dirty="0" smtClean="0">
                <a:latin typeface="Times New Roman"/>
              </a:rPr>
              <a:t>line insertion should improve overall satisfaction quality of care for all patients.</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52</TotalTime>
  <Words>724</Words>
  <Application>Microsoft Macintosh PowerPoint</Application>
  <PresentationFormat>On-screen Show (4:3)</PresentationFormat>
  <Paragraphs>16</Paragraphs>
  <Slides>8</Slides>
  <Notes>0</Notes>
  <HiddenSlides>0</HiddenSlides>
  <MMClips>0</MMClips>
  <ScaleCrop>false</ScaleCrop>
  <HeadingPairs>
    <vt:vector size="4" baseType="variant">
      <vt:variant>
        <vt:lpstr>Design Template</vt:lpstr>
      </vt:variant>
      <vt:variant>
        <vt:i4>1</vt:i4>
      </vt:variant>
      <vt:variant>
        <vt:lpstr>Slide Titles</vt:lpstr>
      </vt:variant>
      <vt:variant>
        <vt:i4>8</vt:i4>
      </vt:variant>
    </vt:vector>
  </HeadingPairs>
  <TitlesOfParts>
    <vt:vector size="9" baseType="lpstr">
      <vt:lpstr>Office Theme</vt:lpstr>
      <vt:lpstr>Secondary sources that are relevant and current </vt:lpstr>
      <vt:lpstr>Secondary sources cont.</vt:lpstr>
      <vt:lpstr>Secondary sources cont.</vt:lpstr>
      <vt:lpstr>Secondary sources cont.</vt:lpstr>
      <vt:lpstr>Relevance of both research articles to the nursing practice </vt:lpstr>
      <vt:lpstr>Relevance of both articles cont.</vt:lpstr>
      <vt:lpstr>Relevance of both articles cont.</vt:lpstr>
      <vt:lpstr>Relevance of both articles cont.</vt:lpstr>
    </vt:vector>
  </TitlesOfParts>
  <Company/>
  <LinksUpToDate>false</LinksUpToDate>
  <SharedDoc>false</SharedDoc>
  <HyperlinksChanged>false</HyperlinksChanged>
  <AppVersion>12.0256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Secondary sources that are relevant and current </dc:title>
  <dc:creator>LaShawnna Tyler</dc:creator>
  <cp:lastModifiedBy>LaShawnna Tyler</cp:lastModifiedBy>
  <cp:revision>11</cp:revision>
  <dcterms:created xsi:type="dcterms:W3CDTF">2011-06-07T03:41:59Z</dcterms:created>
  <dcterms:modified xsi:type="dcterms:W3CDTF">2011-06-07T04:00:06Z</dcterms:modified>
</cp:coreProperties>
</file>