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Layouts/slideLayout9.xml" ContentType="application/vnd.openxmlformats-officedocument.presentationml.slideLayout+xml"/>
  <Override PartName="/ppt/slides/slide4.xml" ContentType="application/vnd.openxmlformats-officedocument.presentationml.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docProps/core.xml" ContentType="application/vnd.openxmlformats-package.core-properties+xml"/>
  <Override PartName="/ppt/slideMasters/slideMaster1.xml" ContentType="application/vnd.openxmlformats-officedocument.presentationml.slideMaster+xml"/>
  <Default Extension="bin" ContentType="application/vnd.openxmlformats-officedocument.presentationml.printerSettings"/>
  <Override PartName="/ppt/notesSlides/notesSlide4.xml" ContentType="application/vnd.openxmlformats-officedocument.presentationml.notesSlide+xml"/>
  <Default Extension="rels" ContentType="application/vnd.openxmlformats-package.relationships+xml"/>
  <Override PartName="/ppt/slides/slide6.xml" ContentType="application/vnd.openxmlformats-officedocument.presentationml.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8"/>
  </p:notesMasterIdLst>
  <p:sldIdLst>
    <p:sldId id="256" r:id="rId2"/>
    <p:sldId id="258" r:id="rId3"/>
    <p:sldId id="260" r:id="rId4"/>
    <p:sldId id="261" r:id="rId5"/>
    <p:sldId id="262" r:id="rId6"/>
    <p:sldId id="26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91" d="100"/>
          <a:sy n="91" d="100"/>
        </p:scale>
        <p:origin x="-848"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notesMaster" Target="notesMasters/notesMaster1.xml"/><Relationship Id="rId13" Type="http://schemas.openxmlformats.org/officeDocument/2006/relationships/tableStyles" Target="tableStyles.xml"/><Relationship Id="rId10" Type="http://schemas.openxmlformats.org/officeDocument/2006/relationships/presProps" Target="presProps.xml"/><Relationship Id="rId5"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printerSettings" Target="printerSettings/printerSettings1.bin"/><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075259-13A3-5945-8028-9A9294C40D59}" type="datetimeFigureOut">
              <a:rPr lang="en-US" smtClean="0"/>
              <a:pPr/>
              <a:t>6/9/11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F605F0-074C-8F4E-BB29-63013D8DB20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Windle</a:t>
            </a:r>
            <a:r>
              <a:rPr lang="en-US" dirty="0" smtClean="0"/>
              <a:t> (2006) discusses</a:t>
            </a:r>
            <a:r>
              <a:rPr lang="en-US" baseline="0" dirty="0" smtClean="0"/>
              <a:t> how relevant </a:t>
            </a:r>
            <a:r>
              <a:rPr lang="en-US" baseline="0" dirty="0" err="1" smtClean="0"/>
              <a:t>Bacteriostatic</a:t>
            </a:r>
            <a:r>
              <a:rPr lang="en-US" baseline="0" dirty="0" smtClean="0"/>
              <a:t> normal saline is to the nursing profession and to the patient. </a:t>
            </a:r>
            <a:r>
              <a:rPr lang="en-US" sz="1200" kern="1200" dirty="0" smtClean="0">
                <a:solidFill>
                  <a:schemeClr val="tx1"/>
                </a:solidFill>
                <a:latin typeface="+mn-lt"/>
                <a:ea typeface="+mn-ea"/>
                <a:cs typeface="+mn-cs"/>
              </a:rPr>
              <a:t>According to Burns and Grove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  </a:t>
            </a:r>
          </a:p>
          <a:p>
            <a:endParaRPr lang="en-US" dirty="0" smtClean="0"/>
          </a:p>
          <a:p>
            <a:r>
              <a:rPr lang="en-US" dirty="0" smtClean="0"/>
              <a:t>References</a:t>
            </a:r>
          </a:p>
          <a:p>
            <a:endParaRPr lang="en-US" dirty="0" smtClean="0"/>
          </a:p>
          <a:p>
            <a:r>
              <a:rPr lang="en-US" dirty="0" smtClean="0"/>
              <a:t>Burns,</a:t>
            </a:r>
            <a:r>
              <a:rPr lang="en-US" baseline="0" dirty="0" smtClean="0"/>
              <a:t> N., &amp; Grove, S. (2009). The practice of nursing research: Appraisal,</a:t>
            </a:r>
          </a:p>
          <a:p>
            <a:r>
              <a:rPr lang="en-US" baseline="0" dirty="0" smtClean="0"/>
              <a:t>            synthesis, and generation of evidence (6</a:t>
            </a:r>
            <a:r>
              <a:rPr lang="en-US" baseline="30000" dirty="0" smtClean="0"/>
              <a:t>th</a:t>
            </a:r>
            <a:r>
              <a:rPr lang="en-US" baseline="0" dirty="0" smtClean="0"/>
              <a:t> Ed.). St. Louis, MO: Elsevier </a:t>
            </a:r>
          </a:p>
          <a:p>
            <a:r>
              <a:rPr lang="en-US" baseline="0" dirty="0" smtClean="0"/>
              <a:t>            Saunders.</a:t>
            </a:r>
          </a:p>
          <a:p>
            <a:r>
              <a:rPr lang="en-US" baseline="0" dirty="0" err="1" smtClean="0"/>
              <a:t>Windle</a:t>
            </a:r>
            <a:r>
              <a:rPr lang="en-US" baseline="0" dirty="0" smtClean="0"/>
              <a:t>, P., Kwan, M., Warwick, H., </a:t>
            </a:r>
            <a:r>
              <a:rPr lang="en-US" baseline="0" dirty="0" err="1" smtClean="0"/>
              <a:t>Sibayan</a:t>
            </a:r>
            <a:r>
              <a:rPr lang="en-US" baseline="0" dirty="0" smtClean="0"/>
              <a:t>, A., Espiritu, C., &amp; </a:t>
            </a:r>
            <a:r>
              <a:rPr lang="en-US" baseline="0" dirty="0" err="1" smtClean="0"/>
              <a:t>Vergara</a:t>
            </a:r>
            <a:r>
              <a:rPr lang="en-US" baseline="0" dirty="0" smtClean="0"/>
              <a:t>, J. (2006). Comparison of </a:t>
            </a:r>
            <a:r>
              <a:rPr lang="en-US" baseline="0" dirty="0" err="1" smtClean="0"/>
              <a:t>bacteriostatic</a:t>
            </a:r>
            <a:endParaRPr lang="en-US" baseline="0" dirty="0" smtClean="0"/>
          </a:p>
          <a:p>
            <a:r>
              <a:rPr lang="en-US" baseline="0" dirty="0" smtClean="0"/>
              <a:t>             normal saline and </a:t>
            </a:r>
            <a:r>
              <a:rPr lang="en-US" baseline="0" dirty="0" err="1" smtClean="0"/>
              <a:t>lidocaine</a:t>
            </a:r>
            <a:r>
              <a:rPr lang="en-US" baseline="0" dirty="0" smtClean="0"/>
              <a:t> used as </a:t>
            </a:r>
            <a:r>
              <a:rPr lang="en-US" baseline="0" dirty="0" err="1" smtClean="0"/>
              <a:t>intradermal</a:t>
            </a:r>
            <a:r>
              <a:rPr lang="en-US" baseline="0" dirty="0" smtClean="0"/>
              <a:t> anesthesia for the placement of intravenous lines. Journal</a:t>
            </a:r>
          </a:p>
          <a:p>
            <a:r>
              <a:rPr lang="en-US" baseline="0" dirty="0" smtClean="0"/>
              <a:t>             of </a:t>
            </a:r>
            <a:r>
              <a:rPr lang="en-US" baseline="0" dirty="0" err="1" smtClean="0"/>
              <a:t>PeriAnesthesia</a:t>
            </a:r>
            <a:r>
              <a:rPr lang="en-US" baseline="0" dirty="0" smtClean="0"/>
              <a:t> Nursing, 21 (4), 251-258.</a:t>
            </a:r>
            <a:endParaRPr lang="en-US" dirty="0"/>
          </a:p>
        </p:txBody>
      </p:sp>
      <p:sp>
        <p:nvSpPr>
          <p:cNvPr id="4" name="Slide Number Placeholder 3"/>
          <p:cNvSpPr>
            <a:spLocks noGrp="1"/>
          </p:cNvSpPr>
          <p:nvPr>
            <p:ph type="sldNum" sz="quarter" idx="10"/>
          </p:nvPr>
        </p:nvSpPr>
        <p:spPr/>
        <p:txBody>
          <a:bodyPr/>
          <a:lstStyle/>
          <a:p>
            <a:fld id="{51F605F0-074C-8F4E-BB29-63013D8DB20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Ferrell (2006) discusses how nurses identified</a:t>
            </a:r>
            <a:r>
              <a:rPr lang="en-US" baseline="0" dirty="0" smtClean="0"/>
              <a:t> themselves as being involved in conflicts involving physicians, patients, and family. </a:t>
            </a:r>
            <a:r>
              <a:rPr lang="en-US" sz="1200" kern="1200" dirty="0" smtClean="0">
                <a:solidFill>
                  <a:schemeClr val="tx1"/>
                </a:solidFill>
                <a:latin typeface="+mn-lt"/>
                <a:ea typeface="+mn-ea"/>
                <a:cs typeface="+mn-cs"/>
              </a:rPr>
              <a:t>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the</a:t>
            </a:r>
            <a:r>
              <a:rPr lang="en-US" sz="1200" kern="1200" baseline="0" dirty="0" smtClean="0">
                <a:solidFill>
                  <a:schemeClr val="tx1"/>
                </a:solidFill>
                <a:latin typeface="+mn-lt"/>
                <a:ea typeface="+mn-ea"/>
                <a:cs typeface="+mn-cs"/>
              </a:rPr>
              <a:t> patient. </a:t>
            </a:r>
            <a:r>
              <a:rPr lang="en-US" sz="1200" kern="1200" dirty="0" smtClean="0">
                <a:solidFill>
                  <a:schemeClr val="tx1"/>
                </a:solidFill>
                <a:latin typeface="+mn-lt"/>
                <a:ea typeface="+mn-ea"/>
                <a:cs typeface="+mn-cs"/>
              </a:rPr>
              <a:t>Sometimes the physician needs to explain situations to the family and the family doesn’t understand what is being said. The nurse is the one who has to deal with this most of the time to make sure the family and the patient understand. That can be by letting the physician know what is going on, explaining as much as he or she can to the patient and or the family. This article uses secondary analysis to support this research; which involves studying data collected in another study (Burns and Grove, 2009).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Reference</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N., &amp; Grove, S. (2009). The practice of nursing research: Appraisal,</a:t>
            </a:r>
          </a:p>
          <a:p>
            <a:r>
              <a:rPr lang="en-US" sz="1200" kern="1200" baseline="0" dirty="0" smtClean="0">
                <a:solidFill>
                  <a:schemeClr val="tx1"/>
                </a:solidFill>
                <a:latin typeface="+mn-lt"/>
                <a:ea typeface="+mn-ea"/>
                <a:cs typeface="+mn-cs"/>
              </a:rPr>
              <a:t>            synthesis, and generation of evidence (6</a:t>
            </a:r>
            <a:r>
              <a:rPr lang="en-US" sz="1200" kern="1200" baseline="30000" dirty="0" smtClean="0">
                <a:solidFill>
                  <a:schemeClr val="tx1"/>
                </a:solidFill>
                <a:latin typeface="+mn-lt"/>
                <a:ea typeface="+mn-ea"/>
                <a:cs typeface="+mn-cs"/>
              </a:rPr>
              <a:t>th</a:t>
            </a:r>
            <a:r>
              <a:rPr lang="en-US" sz="1200" kern="1200" baseline="0" dirty="0" smtClean="0">
                <a:solidFill>
                  <a:schemeClr val="tx1"/>
                </a:solidFill>
                <a:latin typeface="+mn-lt"/>
                <a:ea typeface="+mn-ea"/>
                <a:cs typeface="+mn-cs"/>
              </a:rPr>
              <a:t> Ed.). St. Louis, MO: Elsevier</a:t>
            </a:r>
          </a:p>
          <a:p>
            <a:r>
              <a:rPr lang="en-US" sz="1200" kern="1200" baseline="0" dirty="0" smtClean="0">
                <a:solidFill>
                  <a:schemeClr val="tx1"/>
                </a:solidFill>
                <a:latin typeface="+mn-lt"/>
                <a:ea typeface="+mn-ea"/>
                <a:cs typeface="+mn-cs"/>
              </a:rPr>
              <a:t>            Saunders.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Ferrell, B. (2006). Understanding the moral distress of nurses witnessing medically futile care. </a:t>
            </a:r>
          </a:p>
          <a:p>
            <a:r>
              <a:rPr lang="en-US" sz="1200" kern="1200" baseline="0" dirty="0" smtClean="0">
                <a:solidFill>
                  <a:schemeClr val="tx1"/>
                </a:solidFill>
                <a:latin typeface="+mn-lt"/>
                <a:ea typeface="+mn-ea"/>
                <a:cs typeface="+mn-cs"/>
              </a:rPr>
              <a:t>             Oncology Nursing Forum, (33)5, 922-930.</a:t>
            </a:r>
            <a:endParaRPr lang="en-US" dirty="0"/>
          </a:p>
        </p:txBody>
      </p:sp>
      <p:sp>
        <p:nvSpPr>
          <p:cNvPr id="4" name="Slide Number Placeholder 3"/>
          <p:cNvSpPr>
            <a:spLocks noGrp="1"/>
          </p:cNvSpPr>
          <p:nvPr>
            <p:ph type="sldNum" sz="quarter" idx="10"/>
          </p:nvPr>
        </p:nvSpPr>
        <p:spPr/>
        <p:txBody>
          <a:bodyPr/>
          <a:lstStyle/>
          <a:p>
            <a:fld id="{51F605F0-074C-8F4E-BB29-63013D8DB20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r>
              <a:rPr lang="en-US" baseline="0" dirty="0" smtClean="0"/>
              <a:t>Reference</a:t>
            </a:r>
          </a:p>
          <a:p>
            <a:endParaRPr lang="en-US" baseline="0" dirty="0" smtClean="0"/>
          </a:p>
          <a:p>
            <a:r>
              <a:rPr lang="en-US" baseline="0" dirty="0" smtClean="0"/>
              <a:t>Ferrell, B., (2006). Understanding the moral distress of nurses witnessing medically futile care. Oncology Nursing</a:t>
            </a:r>
          </a:p>
          <a:p>
            <a:r>
              <a:rPr lang="en-US" baseline="0" dirty="0" smtClean="0"/>
              <a:t>             Forum, (33)5, 922-930.</a:t>
            </a:r>
          </a:p>
          <a:p>
            <a:endParaRPr lang="en-US" baseline="0" dirty="0" smtClean="0"/>
          </a:p>
          <a:p>
            <a:r>
              <a:rPr lang="en-US" sz="1200" kern="1200" dirty="0" smtClean="0">
                <a:solidFill>
                  <a:schemeClr val="tx1"/>
                </a:solidFill>
                <a:latin typeface="+mn-lt"/>
                <a:ea typeface="+mn-ea"/>
                <a:cs typeface="+mn-cs"/>
              </a:rPr>
              <a:t>Research. (</a:t>
            </a:r>
            <a:r>
              <a:rPr lang="en-US" sz="1200" kern="1200" dirty="0" err="1" smtClean="0">
                <a:solidFill>
                  <a:schemeClr val="tx1"/>
                </a:solidFill>
                <a:latin typeface="+mn-lt"/>
                <a:ea typeface="+mn-ea"/>
                <a:cs typeface="+mn-cs"/>
              </a:rPr>
              <a:t>n.d</a:t>
            </a:r>
            <a:r>
              <a:rPr lang="en-US" sz="1200" kern="1200" dirty="0" smtClean="0">
                <a:solidFill>
                  <a:schemeClr val="tx1"/>
                </a:solidFill>
                <a:latin typeface="+mn-lt"/>
                <a:ea typeface="+mn-ea"/>
                <a:cs typeface="+mn-cs"/>
              </a:rPr>
              <a:t>.) In </a:t>
            </a:r>
            <a:r>
              <a:rPr lang="en-US" sz="1200" i="1" kern="1200" dirty="0" smtClean="0">
                <a:solidFill>
                  <a:schemeClr val="tx1"/>
                </a:solidFill>
                <a:latin typeface="+mn-lt"/>
                <a:ea typeface="+mn-ea"/>
                <a:cs typeface="+mn-cs"/>
              </a:rPr>
              <a:t>Merriam-Webster Dictionary online. Retrieved from </a:t>
            </a:r>
          </a:p>
          <a:p>
            <a:r>
              <a:rPr lang="en-US" sz="1200" i="1"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http://www.merriam-webster.com/dictionary/research</a:t>
            </a:r>
            <a:endParaRPr lang="en-US" dirty="0"/>
          </a:p>
        </p:txBody>
      </p:sp>
      <p:sp>
        <p:nvSpPr>
          <p:cNvPr id="4" name="Slide Number Placeholder 3"/>
          <p:cNvSpPr>
            <a:spLocks noGrp="1"/>
          </p:cNvSpPr>
          <p:nvPr>
            <p:ph type="sldNum" sz="quarter" idx="10"/>
          </p:nvPr>
        </p:nvSpPr>
        <p:spPr/>
        <p:txBody>
          <a:bodyPr/>
          <a:lstStyle/>
          <a:p>
            <a:fld id="{51F605F0-074C-8F4E-BB29-63013D8DB20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1F605F0-074C-8F4E-BB29-63013D8DB20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aseline="0" dirty="0" err="1" smtClean="0"/>
              <a:t>disucss</a:t>
            </a:r>
            <a:r>
              <a:rPr lang="en-US" baseline="0" dirty="0" smtClean="0"/>
              <a:t> (2006) how making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Reference</a:t>
            </a: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a:t>
            </a:r>
            <a:r>
              <a:rPr lang="en-US" sz="1200" kern="1200" baseline="0" dirty="0" smtClean="0">
                <a:solidFill>
                  <a:schemeClr val="tx1"/>
                </a:solidFill>
                <a:latin typeface="+mn-lt"/>
                <a:ea typeface="+mn-ea"/>
                <a:cs typeface="+mn-cs"/>
              </a:rPr>
              <a:t> of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a:t>
            </a:r>
          </a:p>
          <a:p>
            <a:r>
              <a:rPr lang="en-US" sz="1200" kern="1200" baseline="0" dirty="0" smtClean="0">
                <a:solidFill>
                  <a:schemeClr val="tx1"/>
                </a:solidFill>
                <a:latin typeface="+mn-lt"/>
                <a:ea typeface="+mn-ea"/>
                <a:cs typeface="+mn-cs"/>
              </a:rPr>
              <a:t>            normal saline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used as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anesthesia for the placement of intravenous lines. Journal</a:t>
            </a:r>
          </a:p>
          <a:p>
            <a:r>
              <a:rPr lang="en-US" sz="1200" kern="1200" baseline="0" dirty="0" smtClean="0">
                <a:solidFill>
                  <a:schemeClr val="tx1"/>
                </a:solidFill>
                <a:latin typeface="+mn-lt"/>
                <a:ea typeface="+mn-ea"/>
                <a:cs typeface="+mn-cs"/>
              </a:rPr>
              <a:t>            of </a:t>
            </a:r>
            <a:r>
              <a:rPr lang="en-US" sz="1200" kern="1200" baseline="0" dirty="0" err="1" smtClean="0">
                <a:solidFill>
                  <a:schemeClr val="tx1"/>
                </a:solidFill>
                <a:latin typeface="+mn-lt"/>
                <a:ea typeface="+mn-ea"/>
                <a:cs typeface="+mn-cs"/>
              </a:rPr>
              <a:t>PeriAnesthesia</a:t>
            </a:r>
            <a:r>
              <a:rPr lang="en-US" sz="1200" kern="1200" baseline="0" dirty="0" smtClean="0">
                <a:solidFill>
                  <a:schemeClr val="tx1"/>
                </a:solidFill>
                <a:latin typeface="+mn-lt"/>
                <a:ea typeface="+mn-ea"/>
                <a:cs typeface="+mn-cs"/>
              </a:rPr>
              <a:t> Nursing, 21(4), 251-258.</a:t>
            </a:r>
            <a:endParaRPr lang="en-US" dirty="0"/>
          </a:p>
        </p:txBody>
      </p:sp>
      <p:sp>
        <p:nvSpPr>
          <p:cNvPr id="4" name="Slide Number Placeholder 3"/>
          <p:cNvSpPr>
            <a:spLocks noGrp="1"/>
          </p:cNvSpPr>
          <p:nvPr>
            <p:ph type="sldNum" sz="quarter" idx="10"/>
          </p:nvPr>
        </p:nvSpPr>
        <p:spPr/>
        <p:txBody>
          <a:bodyPr/>
          <a:lstStyle/>
          <a:p>
            <a:fld id="{51F605F0-074C-8F4E-BB29-63013D8DB20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and and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Reference</a:t>
            </a: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P., Kwan, M., Warwick, H., </a:t>
            </a:r>
            <a:r>
              <a:rPr lang="en-US" sz="1200" kern="1200" dirty="0" err="1" smtClean="0">
                <a:solidFill>
                  <a:schemeClr val="tx1"/>
                </a:solidFill>
                <a:latin typeface="+mn-lt"/>
                <a:ea typeface="+mn-ea"/>
                <a:cs typeface="+mn-cs"/>
              </a:rPr>
              <a:t>Sibayan</a:t>
            </a:r>
            <a:r>
              <a:rPr lang="en-US" sz="1200" kern="1200" dirty="0" smtClean="0">
                <a:solidFill>
                  <a:schemeClr val="tx1"/>
                </a:solidFill>
                <a:latin typeface="+mn-lt"/>
                <a:ea typeface="+mn-ea"/>
                <a:cs typeface="+mn-cs"/>
              </a:rPr>
              <a:t>, A., Espiritu, C., &amp; </a:t>
            </a:r>
            <a:r>
              <a:rPr lang="en-US" sz="1200" kern="1200" dirty="0" err="1" smtClean="0">
                <a:solidFill>
                  <a:schemeClr val="tx1"/>
                </a:solidFill>
                <a:latin typeface="+mn-lt"/>
                <a:ea typeface="+mn-ea"/>
                <a:cs typeface="+mn-cs"/>
              </a:rPr>
              <a:t>Vergara</a:t>
            </a:r>
            <a:r>
              <a:rPr lang="en-US" sz="1200" kern="1200" dirty="0" smtClean="0">
                <a:solidFill>
                  <a:schemeClr val="tx1"/>
                </a:solidFill>
                <a:latin typeface="+mn-lt"/>
                <a:ea typeface="+mn-ea"/>
                <a:cs typeface="+mn-cs"/>
              </a:rPr>
              <a:t>, J. (2006). Comparison</a:t>
            </a:r>
            <a:r>
              <a:rPr lang="en-US" sz="1200" kern="1200" baseline="0" dirty="0" smtClean="0">
                <a:solidFill>
                  <a:schemeClr val="tx1"/>
                </a:solidFill>
                <a:latin typeface="+mn-lt"/>
                <a:ea typeface="+mn-ea"/>
                <a:cs typeface="+mn-cs"/>
              </a:rPr>
              <a:t> of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a:t>
            </a:r>
          </a:p>
          <a:p>
            <a:r>
              <a:rPr lang="en-US" sz="1200" kern="1200" baseline="0" dirty="0" smtClean="0">
                <a:solidFill>
                  <a:schemeClr val="tx1"/>
                </a:solidFill>
                <a:latin typeface="+mn-lt"/>
                <a:ea typeface="+mn-ea"/>
                <a:cs typeface="+mn-cs"/>
              </a:rPr>
              <a:t>            normal saline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used as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anesthesia for the placement of intravenous lines. Journal</a:t>
            </a:r>
          </a:p>
          <a:p>
            <a:r>
              <a:rPr lang="en-US" sz="1200" kern="1200" baseline="0" dirty="0" smtClean="0">
                <a:solidFill>
                  <a:schemeClr val="tx1"/>
                </a:solidFill>
                <a:latin typeface="+mn-lt"/>
                <a:ea typeface="+mn-ea"/>
                <a:cs typeface="+mn-cs"/>
              </a:rPr>
              <a:t>            of </a:t>
            </a:r>
            <a:r>
              <a:rPr lang="en-US" sz="1200" kern="1200" baseline="0" dirty="0" err="1" smtClean="0">
                <a:solidFill>
                  <a:schemeClr val="tx1"/>
                </a:solidFill>
                <a:latin typeface="+mn-lt"/>
                <a:ea typeface="+mn-ea"/>
                <a:cs typeface="+mn-cs"/>
              </a:rPr>
              <a:t>PeriAnesthesia</a:t>
            </a:r>
            <a:r>
              <a:rPr lang="en-US" sz="1200" kern="1200" baseline="0" dirty="0" smtClean="0">
                <a:solidFill>
                  <a:schemeClr val="tx1"/>
                </a:solidFill>
                <a:latin typeface="+mn-lt"/>
                <a:ea typeface="+mn-ea"/>
                <a:cs typeface="+mn-cs"/>
              </a:rPr>
              <a:t> Nursing, 21(4), 251-258.</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1F605F0-074C-8F4E-BB29-63013D8DB204}"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2A2628-D51D-4646-99E6-4BB6AE00F840}"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2A2628-D51D-4646-99E6-4BB6AE00F840}" type="datetimeFigureOut">
              <a:rPr lang="en-US" smtClean="0"/>
              <a:pPr/>
              <a:t>6/9/11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2A2628-D51D-4646-99E6-4BB6AE00F840}" type="datetimeFigureOut">
              <a:rPr lang="en-US" smtClean="0"/>
              <a:pPr/>
              <a:t>6/9/11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2A2628-D51D-4646-99E6-4BB6AE00F840}" type="datetimeFigureOut">
              <a:rPr lang="en-US" smtClean="0"/>
              <a:pPr/>
              <a:t>6/9/11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2A2628-D51D-4646-99E6-4BB6AE00F840}" type="datetimeFigureOut">
              <a:rPr lang="en-US" smtClean="0"/>
              <a:pPr/>
              <a:t>6/9/11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2A2628-D51D-4646-99E6-4BB6AE00F840}" type="datetimeFigureOut">
              <a:rPr lang="en-US" smtClean="0"/>
              <a:pPr/>
              <a:t>6/9/11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2A2628-D51D-4646-99E6-4BB6AE00F840}" type="datetimeFigureOut">
              <a:rPr lang="en-US" smtClean="0"/>
              <a:pPr/>
              <a:t>6/9/11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2A2628-D51D-4646-99E6-4BB6AE00F840}" type="datetimeFigureOut">
              <a:rPr lang="en-US" smtClean="0"/>
              <a:pPr/>
              <a:t>6/9/11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CCC898-2DA2-1A4D-BF15-E64E0844DB7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2A2628-D51D-4646-99E6-4BB6AE00F840}" type="datetimeFigureOut">
              <a:rPr lang="en-US" smtClean="0"/>
              <a:pPr/>
              <a:t>6/9/11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CC898-2DA2-1A4D-BF15-E64E0844DB7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latin typeface="Times New Roman"/>
              </a:rPr>
              <a:t>Secondary sources </a:t>
            </a:r>
            <a:r>
              <a:rPr lang="en-US" sz="3600" dirty="0">
                <a:latin typeface="Times New Roman"/>
              </a:rPr>
              <a:t>that are relevant and current</a:t>
            </a:r>
            <a:r>
              <a:rPr lang="en-US" sz="3600" dirty="0" smtClean="0">
                <a:latin typeface="Times New Roman"/>
              </a:rPr>
              <a:t> </a:t>
            </a:r>
            <a:endParaRPr lang="en-US" sz="3600" dirty="0">
              <a:latin typeface="Times New Roman"/>
            </a:endParaRPr>
          </a:p>
        </p:txBody>
      </p:sp>
      <p:sp>
        <p:nvSpPr>
          <p:cNvPr id="5" name="Content Placeholder 4"/>
          <p:cNvSpPr>
            <a:spLocks noGrp="1"/>
          </p:cNvSpPr>
          <p:nvPr>
            <p:ph idx="1"/>
          </p:nvPr>
        </p:nvSpPr>
        <p:spPr>
          <a:xfrm>
            <a:off x="457200" y="1417638"/>
            <a:ext cx="8229600" cy="4525963"/>
          </a:xfrm>
        </p:spPr>
        <p:txBody>
          <a:bodyPr>
            <a:normAutofit/>
          </a:bodyPr>
          <a:lstStyle/>
          <a:p>
            <a:endParaRPr lang="en-US" sz="2800" dirty="0" smtClean="0">
              <a:latin typeface="Times New Roman"/>
            </a:endParaRPr>
          </a:p>
          <a:p>
            <a:r>
              <a:rPr lang="en-US" sz="2800" dirty="0" err="1" smtClean="0">
                <a:latin typeface="Times New Roman"/>
              </a:rPr>
              <a:t>Bacteriostatic</a:t>
            </a:r>
            <a:r>
              <a:rPr lang="en-US" sz="2800" dirty="0" smtClean="0">
                <a:latin typeface="Times New Roman"/>
              </a:rPr>
              <a:t> </a:t>
            </a:r>
            <a:r>
              <a:rPr lang="en-US" sz="2800" dirty="0">
                <a:latin typeface="Times New Roman"/>
              </a:rPr>
              <a:t>normal saline (BNS) is cost effective</a:t>
            </a:r>
            <a:r>
              <a:rPr lang="en-US" sz="2800" dirty="0" smtClean="0">
                <a:latin typeface="Times New Roman"/>
              </a:rPr>
              <a:t>  </a:t>
            </a:r>
          </a:p>
          <a:p>
            <a:endParaRPr lang="en-US" sz="2800" dirty="0" smtClean="0">
              <a:latin typeface="Times New Roman"/>
            </a:endParaRPr>
          </a:p>
          <a:p>
            <a:r>
              <a:rPr lang="en-US" sz="2800" dirty="0" smtClean="0">
                <a:latin typeface="Times New Roman"/>
              </a:rPr>
              <a:t>BNS also has </a:t>
            </a:r>
            <a:r>
              <a:rPr lang="en-US" sz="2800" dirty="0" smtClean="0">
                <a:latin typeface="Times New Roman"/>
              </a:rPr>
              <a:t>less </a:t>
            </a:r>
            <a:r>
              <a:rPr lang="en-US" sz="2800" dirty="0">
                <a:latin typeface="Times New Roman"/>
              </a:rPr>
              <a:t>adverse effects</a:t>
            </a:r>
            <a:r>
              <a:rPr lang="en-US" sz="2800" dirty="0" smtClean="0">
                <a:latin typeface="Times New Roman"/>
              </a:rPr>
              <a:t> </a:t>
            </a:r>
            <a:r>
              <a:rPr lang="en-US" sz="2800" dirty="0" smtClean="0">
                <a:latin typeface="Times New Roman"/>
              </a:rPr>
              <a:t>than </a:t>
            </a:r>
            <a:r>
              <a:rPr lang="en-US" sz="2800" dirty="0" err="1" smtClean="0">
                <a:latin typeface="Times New Roman"/>
              </a:rPr>
              <a:t>Lidocaine</a:t>
            </a:r>
            <a:endParaRPr lang="en-US" sz="2800" dirty="0" smtClean="0">
              <a:latin typeface="Times New Roman"/>
            </a:endParaRPr>
          </a:p>
          <a:p>
            <a:endParaRPr lang="en-US" sz="2800" dirty="0" smtClean="0">
              <a:latin typeface="Times New Roman"/>
            </a:endParaRPr>
          </a:p>
          <a:p>
            <a:r>
              <a:rPr lang="en-US" sz="2800" dirty="0" smtClean="0">
                <a:latin typeface="Times New Roman"/>
              </a:rPr>
              <a:t>This </a:t>
            </a:r>
            <a:r>
              <a:rPr lang="en-US" sz="2800" dirty="0">
                <a:latin typeface="Times New Roman"/>
              </a:rPr>
              <a:t>will improve patient satisfaction and improve hospital outcomes as well (</a:t>
            </a:r>
            <a:r>
              <a:rPr lang="en-US" sz="2800" dirty="0" err="1">
                <a:latin typeface="Times New Roman"/>
              </a:rPr>
              <a:t>Windle</a:t>
            </a:r>
            <a:r>
              <a:rPr lang="en-US" sz="2800" dirty="0">
                <a:latin typeface="Times New Roman"/>
              </a:rPr>
              <a:t>, 2006).</a:t>
            </a:r>
            <a:r>
              <a:rPr lang="en-US" sz="2800" dirty="0" smtClean="0">
                <a:latin typeface="Times New Roman"/>
              </a:rPr>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Secondary sources cont.</a:t>
            </a:r>
            <a:endParaRPr lang="en-US" sz="3600" dirty="0">
              <a:latin typeface="Times New Roman"/>
            </a:endParaRPr>
          </a:p>
        </p:txBody>
      </p:sp>
      <p:sp>
        <p:nvSpPr>
          <p:cNvPr id="3" name="Content Placeholder 2"/>
          <p:cNvSpPr>
            <a:spLocks noGrp="1"/>
          </p:cNvSpPr>
          <p:nvPr>
            <p:ph idx="1"/>
          </p:nvPr>
        </p:nvSpPr>
        <p:spPr/>
        <p:txBody>
          <a:bodyPr>
            <a:normAutofit fontScale="92500"/>
          </a:bodyPr>
          <a:lstStyle/>
          <a:p>
            <a:r>
              <a:rPr lang="en-US" sz="2800" dirty="0" smtClean="0">
                <a:latin typeface="Times New Roman"/>
              </a:rPr>
              <a:t>Nurses are forced to be in the middle of decisions sometimes when physicians should have been there to help out.</a:t>
            </a:r>
          </a:p>
          <a:p>
            <a:endParaRPr lang="en-US" sz="2800" dirty="0" smtClean="0">
              <a:latin typeface="Times New Roman"/>
            </a:endParaRPr>
          </a:p>
          <a:p>
            <a:r>
              <a:rPr lang="en-US" sz="2800" dirty="0" smtClean="0">
                <a:latin typeface="Times New Roman"/>
              </a:rPr>
              <a:t>Nurses should be involved in patient care and planning because they are the ones who know the patient the best and can help them make an educated and ethical decision.</a:t>
            </a:r>
            <a:r>
              <a:rPr lang="en-US" sz="2800" dirty="0" smtClean="0">
                <a:latin typeface="Times New Roman"/>
              </a:rPr>
              <a:t> </a:t>
            </a:r>
          </a:p>
          <a:p>
            <a:endParaRPr lang="en-US" sz="2800" dirty="0" smtClean="0">
              <a:latin typeface="Times New Roman"/>
            </a:endParaRPr>
          </a:p>
          <a:p>
            <a:r>
              <a:rPr lang="en-US" sz="2800" dirty="0" smtClean="0">
                <a:latin typeface="Times New Roman"/>
              </a:rPr>
              <a:t>E</a:t>
            </a:r>
            <a:r>
              <a:rPr lang="en-US" sz="2800" dirty="0" smtClean="0">
                <a:latin typeface="Times New Roman"/>
              </a:rPr>
              <a:t>thical </a:t>
            </a:r>
            <a:r>
              <a:rPr lang="en-US" sz="2800" dirty="0">
                <a:latin typeface="Times New Roman"/>
              </a:rPr>
              <a:t>issues may arise</a:t>
            </a:r>
            <a:r>
              <a:rPr lang="en-US" sz="2800" dirty="0" smtClean="0">
                <a:latin typeface="Times New Roman"/>
              </a:rPr>
              <a:t> </a:t>
            </a:r>
            <a:r>
              <a:rPr lang="en-US" sz="2800" dirty="0" smtClean="0">
                <a:latin typeface="Times New Roman"/>
              </a:rPr>
              <a:t>with the</a:t>
            </a:r>
            <a:r>
              <a:rPr lang="en-US" sz="2800" dirty="0" smtClean="0">
                <a:latin typeface="Times New Roman"/>
              </a:rPr>
              <a:t> </a:t>
            </a:r>
            <a:r>
              <a:rPr lang="en-US" sz="2800" dirty="0">
                <a:latin typeface="Times New Roman"/>
              </a:rPr>
              <a:t>physician</a:t>
            </a:r>
            <a:r>
              <a:rPr lang="en-US" sz="2800" dirty="0" smtClean="0">
                <a:latin typeface="Times New Roman"/>
              </a:rPr>
              <a:t> </a:t>
            </a:r>
            <a:r>
              <a:rPr lang="en-US" sz="2800" dirty="0" smtClean="0">
                <a:latin typeface="Times New Roman"/>
              </a:rPr>
              <a:t>and the</a:t>
            </a:r>
            <a:r>
              <a:rPr lang="en-US" sz="2800" dirty="0" smtClean="0">
                <a:latin typeface="Times New Roman"/>
              </a:rPr>
              <a:t> nurse</a:t>
            </a:r>
            <a:r>
              <a:rPr lang="en-US" sz="2800" dirty="0" smtClean="0">
                <a:latin typeface="Times New Roman"/>
              </a:rPr>
              <a:t>.</a:t>
            </a:r>
            <a:r>
              <a:rPr lang="en-US" sz="2400" dirty="0" smtClean="0">
                <a:latin typeface="Times New Roman"/>
              </a:rPr>
              <a:t> </a:t>
            </a:r>
            <a:endParaRPr lang="en-US" sz="2400" dirty="0">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Times New Roman"/>
              </a:rPr>
              <a:t>Relevance of both research articles to the nursing practice</a:t>
            </a:r>
            <a:r>
              <a:rPr lang="en-US" sz="3600" dirty="0" smtClean="0">
                <a:latin typeface="Times New Roman"/>
              </a:rPr>
              <a:t> </a:t>
            </a:r>
            <a:endParaRPr lang="en-US" sz="3600" dirty="0">
              <a:latin typeface="Times New Roman"/>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Times New Roman"/>
              </a:rPr>
              <a:t>F</a:t>
            </a:r>
            <a:r>
              <a:rPr lang="en-US" dirty="0" smtClean="0">
                <a:latin typeface="Times New Roman"/>
              </a:rPr>
              <a:t>utile </a:t>
            </a:r>
            <a:r>
              <a:rPr lang="en-US" dirty="0" smtClean="0">
                <a:latin typeface="Times New Roman"/>
              </a:rPr>
              <a:t>treatment can be identified and related </a:t>
            </a:r>
            <a:r>
              <a:rPr lang="en-US" dirty="0">
                <a:latin typeface="Times New Roman"/>
              </a:rPr>
              <a:t>to nursing </a:t>
            </a:r>
            <a:r>
              <a:rPr lang="en-US" dirty="0" smtClean="0">
                <a:latin typeface="Times New Roman"/>
              </a:rPr>
              <a:t>practice.</a:t>
            </a:r>
            <a:r>
              <a:rPr lang="en-US" dirty="0" smtClean="0">
                <a:latin typeface="Times New Roman"/>
              </a:rPr>
              <a:t> </a:t>
            </a:r>
          </a:p>
          <a:p>
            <a:r>
              <a:rPr lang="en-US" dirty="0" smtClean="0">
                <a:latin typeface="Times New Roman"/>
              </a:rPr>
              <a:t>There </a:t>
            </a:r>
            <a:r>
              <a:rPr lang="en-US" dirty="0">
                <a:latin typeface="Times New Roman"/>
              </a:rPr>
              <a:t>are a few surveys that </a:t>
            </a:r>
            <a:r>
              <a:rPr lang="en-US" dirty="0" smtClean="0">
                <a:latin typeface="Times New Roman"/>
              </a:rPr>
              <a:t>involve</a:t>
            </a:r>
            <a:r>
              <a:rPr lang="en-US" dirty="0" smtClean="0">
                <a:latin typeface="Times New Roman"/>
              </a:rPr>
              <a:t>d</a:t>
            </a:r>
            <a:r>
              <a:rPr lang="en-US" dirty="0" smtClean="0">
                <a:latin typeface="Times New Roman"/>
              </a:rPr>
              <a:t> </a:t>
            </a:r>
            <a:r>
              <a:rPr lang="en-US" dirty="0">
                <a:latin typeface="Times New Roman"/>
              </a:rPr>
              <a:t>critical care nurses and how </a:t>
            </a:r>
            <a:r>
              <a:rPr lang="en-US" dirty="0" smtClean="0">
                <a:latin typeface="Times New Roman"/>
              </a:rPr>
              <a:t>they </a:t>
            </a:r>
            <a:r>
              <a:rPr lang="en-US" dirty="0">
                <a:latin typeface="Times New Roman"/>
              </a:rPr>
              <a:t>had to go against their conscience.</a:t>
            </a:r>
            <a:r>
              <a:rPr lang="en-US" dirty="0" smtClean="0">
                <a:latin typeface="Times New Roman"/>
              </a:rPr>
              <a:t> </a:t>
            </a:r>
          </a:p>
          <a:p>
            <a:r>
              <a:rPr lang="en-US" dirty="0" smtClean="0">
                <a:latin typeface="Times New Roman"/>
              </a:rPr>
              <a:t>C</a:t>
            </a:r>
            <a:r>
              <a:rPr lang="en-US" dirty="0" smtClean="0">
                <a:latin typeface="Times New Roman"/>
              </a:rPr>
              <a:t>ritical </a:t>
            </a:r>
            <a:r>
              <a:rPr lang="en-US" dirty="0">
                <a:latin typeface="Times New Roman"/>
              </a:rPr>
              <a:t>care </a:t>
            </a:r>
            <a:r>
              <a:rPr lang="en-US" dirty="0" smtClean="0">
                <a:latin typeface="Times New Roman"/>
              </a:rPr>
              <a:t>nurses </a:t>
            </a:r>
            <a:r>
              <a:rPr lang="en-US" dirty="0" smtClean="0">
                <a:latin typeface="Times New Roman"/>
              </a:rPr>
              <a:t>had</a:t>
            </a:r>
            <a:r>
              <a:rPr lang="en-US" dirty="0" smtClean="0">
                <a:latin typeface="Times New Roman"/>
              </a:rPr>
              <a:t> </a:t>
            </a:r>
            <a:r>
              <a:rPr lang="en-US" dirty="0">
                <a:latin typeface="Times New Roman"/>
              </a:rPr>
              <a:t>tough end of life</a:t>
            </a:r>
            <a:r>
              <a:rPr lang="en-US" dirty="0" smtClean="0">
                <a:latin typeface="Times New Roman"/>
              </a:rPr>
              <a:t> </a:t>
            </a:r>
            <a:r>
              <a:rPr lang="en-US" dirty="0" smtClean="0">
                <a:latin typeface="Times New Roman"/>
              </a:rPr>
              <a:t>choices to make with patients and their families.</a:t>
            </a:r>
            <a:r>
              <a:rPr lang="en-US" dirty="0" smtClean="0">
                <a:latin typeface="Times New Roman"/>
              </a:rPr>
              <a:t> </a:t>
            </a:r>
          </a:p>
          <a:p>
            <a:r>
              <a:rPr lang="en-US" dirty="0" smtClean="0">
                <a:latin typeface="Times New Roman"/>
              </a:rPr>
              <a:t>D</a:t>
            </a:r>
            <a:r>
              <a:rPr lang="en-US" dirty="0" smtClean="0">
                <a:latin typeface="Times New Roman"/>
              </a:rPr>
              <a:t>isagreements </a:t>
            </a:r>
            <a:r>
              <a:rPr lang="en-US" dirty="0" err="1" smtClean="0">
                <a:latin typeface="Times New Roman"/>
              </a:rPr>
              <a:t>occured</a:t>
            </a:r>
            <a:r>
              <a:rPr lang="en-US" dirty="0" smtClean="0">
                <a:latin typeface="Times New Roman"/>
              </a:rPr>
              <a:t> </a:t>
            </a:r>
            <a:r>
              <a:rPr lang="en-US" dirty="0">
                <a:latin typeface="Times New Roman"/>
              </a:rPr>
              <a:t>when the patient is dying and it’s in the hands of the physician and they’re avoiding the patient’s family members (Ferrell, 2006).</a:t>
            </a:r>
            <a:r>
              <a:rPr lang="en-US" dirty="0" smtClean="0">
                <a:latin typeface="Times New Roman"/>
              </a:rPr>
              <a:t> Many nurses didn’t understand situations like this.</a:t>
            </a:r>
            <a:endParaRPr lang="en-US" dirty="0">
              <a:latin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Relevance of both articles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smtClean="0">
                <a:latin typeface="Times New Roman"/>
              </a:rPr>
              <a:t>N</a:t>
            </a:r>
            <a:r>
              <a:rPr lang="en-US" sz="2800" dirty="0" smtClean="0">
                <a:latin typeface="Times New Roman"/>
              </a:rPr>
              <a:t>urses </a:t>
            </a:r>
            <a:r>
              <a:rPr lang="en-US" sz="2800" dirty="0">
                <a:latin typeface="Times New Roman"/>
              </a:rPr>
              <a:t>are stuck in the middle to help the patient, the family, and also take orders from the doctor.</a:t>
            </a:r>
            <a:r>
              <a:rPr lang="en-US" sz="2800" dirty="0" smtClean="0">
                <a:latin typeface="Times New Roman"/>
              </a:rPr>
              <a:t> </a:t>
            </a:r>
          </a:p>
          <a:p>
            <a:endParaRPr lang="en-US" sz="2800" dirty="0" smtClean="0">
              <a:latin typeface="Times New Roman"/>
            </a:endParaRPr>
          </a:p>
          <a:p>
            <a:r>
              <a:rPr lang="en-US" sz="2800" dirty="0" smtClean="0">
                <a:latin typeface="Times New Roman"/>
              </a:rPr>
              <a:t>The </a:t>
            </a:r>
            <a:r>
              <a:rPr lang="en-US" sz="2800" dirty="0">
                <a:latin typeface="Times New Roman"/>
              </a:rPr>
              <a:t>nurse needs to make sure the patient is </a:t>
            </a:r>
            <a:r>
              <a:rPr lang="en-US" sz="2800" dirty="0" smtClean="0">
                <a:latin typeface="Times New Roman"/>
              </a:rPr>
              <a:t>comfortable.  </a:t>
            </a:r>
            <a:endParaRPr lang="en-US" sz="2800" dirty="0" smtClean="0">
              <a:latin typeface="Times New Roman"/>
            </a:endParaRPr>
          </a:p>
          <a:p>
            <a:endParaRPr lang="en-US" sz="2800" dirty="0" smtClean="0">
              <a:latin typeface="Times New Roman"/>
            </a:endParaRPr>
          </a:p>
          <a:p>
            <a:r>
              <a:rPr lang="en-US" sz="2800" dirty="0" smtClean="0">
                <a:latin typeface="Times New Roman"/>
              </a:rPr>
              <a:t>C</a:t>
            </a:r>
            <a:r>
              <a:rPr lang="en-US" sz="2800" dirty="0" smtClean="0">
                <a:latin typeface="Times New Roman"/>
              </a:rPr>
              <a:t>onducting </a:t>
            </a:r>
            <a:r>
              <a:rPr lang="en-US" sz="2800" dirty="0">
                <a:latin typeface="Times New Roman"/>
              </a:rPr>
              <a:t>research and surveys about</a:t>
            </a:r>
            <a:r>
              <a:rPr lang="en-US" sz="2800" dirty="0" smtClean="0">
                <a:latin typeface="Times New Roman"/>
              </a:rPr>
              <a:t> </a:t>
            </a:r>
            <a:r>
              <a:rPr lang="en-US" sz="2800" dirty="0" smtClean="0">
                <a:latin typeface="Times New Roman"/>
              </a:rPr>
              <a:t>this</a:t>
            </a:r>
            <a:r>
              <a:rPr lang="en-US" sz="2800" dirty="0" smtClean="0">
                <a:latin typeface="Times New Roman"/>
              </a:rPr>
              <a:t> </a:t>
            </a:r>
            <a:r>
              <a:rPr lang="en-US" sz="2800" dirty="0">
                <a:latin typeface="Times New Roman"/>
              </a:rPr>
              <a:t>can help nurses learn the best ways to help patients and their </a:t>
            </a:r>
            <a:r>
              <a:rPr lang="en-US" sz="2800" dirty="0" smtClean="0">
                <a:latin typeface="Times New Roman"/>
              </a:rPr>
              <a:t>families.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Relevance of both articles cont.</a:t>
            </a:r>
            <a:endParaRPr lang="en-US" sz="3600" dirty="0">
              <a:latin typeface="Times New Roman"/>
            </a:endParaRPr>
          </a:p>
        </p:txBody>
      </p:sp>
      <p:sp>
        <p:nvSpPr>
          <p:cNvPr id="3" name="Content Placeholder 2"/>
          <p:cNvSpPr>
            <a:spLocks noGrp="1"/>
          </p:cNvSpPr>
          <p:nvPr>
            <p:ph idx="1"/>
          </p:nvPr>
        </p:nvSpPr>
        <p:spPr/>
        <p:txBody>
          <a:bodyPr>
            <a:normAutofit/>
          </a:bodyPr>
          <a:lstStyle/>
          <a:p>
            <a:r>
              <a:rPr lang="en-US" sz="2800" dirty="0" err="1" smtClean="0">
                <a:latin typeface="Times New Roman"/>
              </a:rPr>
              <a:t>Bacteriostatic</a:t>
            </a:r>
            <a:r>
              <a:rPr lang="en-US" sz="2800" dirty="0" smtClean="0">
                <a:latin typeface="Times New Roman"/>
              </a:rPr>
              <a:t> </a:t>
            </a:r>
            <a:r>
              <a:rPr lang="en-US" sz="2800" dirty="0" smtClean="0">
                <a:latin typeface="Times New Roman"/>
              </a:rPr>
              <a:t>normal saline and </a:t>
            </a:r>
            <a:r>
              <a:rPr lang="en-US" sz="2800" dirty="0" err="1" smtClean="0">
                <a:latin typeface="Times New Roman"/>
              </a:rPr>
              <a:t>Lidocaine</a:t>
            </a:r>
            <a:r>
              <a:rPr lang="en-US" sz="2800" dirty="0" smtClean="0">
                <a:latin typeface="Times New Roman"/>
              </a:rPr>
              <a:t> </a:t>
            </a:r>
            <a:r>
              <a:rPr lang="en-US" sz="2800" dirty="0" smtClean="0">
                <a:latin typeface="Times New Roman"/>
              </a:rPr>
              <a:t>have different effects for patients</a:t>
            </a:r>
            <a:r>
              <a:rPr lang="en-US" sz="2800" dirty="0" smtClean="0">
                <a:latin typeface="Times New Roman"/>
              </a:rPr>
              <a:t>. </a:t>
            </a:r>
          </a:p>
          <a:p>
            <a:endParaRPr lang="en-US" sz="2800" dirty="0" smtClean="0">
              <a:latin typeface="Times New Roman"/>
            </a:endParaRPr>
          </a:p>
          <a:p>
            <a:r>
              <a:rPr lang="en-US" sz="2800" dirty="0" err="1" smtClean="0">
                <a:latin typeface="Times New Roman"/>
              </a:rPr>
              <a:t>L</a:t>
            </a:r>
            <a:r>
              <a:rPr lang="en-US" sz="2800" dirty="0" err="1" smtClean="0">
                <a:latin typeface="Times New Roman"/>
              </a:rPr>
              <a:t>idocaine</a:t>
            </a:r>
            <a:r>
              <a:rPr lang="en-US" sz="2800" dirty="0" smtClean="0">
                <a:latin typeface="Times New Roman"/>
              </a:rPr>
              <a:t> </a:t>
            </a:r>
            <a:r>
              <a:rPr lang="en-US" sz="2800" dirty="0">
                <a:latin typeface="Times New Roman"/>
              </a:rPr>
              <a:t>group reported less pain after IV insertion than the BNS </a:t>
            </a:r>
            <a:r>
              <a:rPr lang="en-US" sz="2800" dirty="0" smtClean="0">
                <a:latin typeface="Times New Roman"/>
              </a:rPr>
              <a:t>group (</a:t>
            </a:r>
            <a:r>
              <a:rPr lang="en-US" sz="2800" dirty="0" err="1" smtClean="0">
                <a:latin typeface="Times New Roman"/>
              </a:rPr>
              <a:t>Windle</a:t>
            </a:r>
            <a:r>
              <a:rPr lang="en-US" sz="2800" dirty="0" smtClean="0">
                <a:latin typeface="Times New Roman"/>
              </a:rPr>
              <a:t> et al, 2006).</a:t>
            </a:r>
            <a:r>
              <a:rPr lang="en-US" sz="2800" dirty="0" smtClean="0">
                <a:latin typeface="Times New Roman"/>
              </a:rPr>
              <a:t> </a:t>
            </a:r>
            <a:endParaRPr lang="en-US" sz="2800" dirty="0" smtClean="0">
              <a:latin typeface="Times New Roman"/>
            </a:endParaRPr>
          </a:p>
          <a:p>
            <a:endParaRPr lang="en-US" sz="2800" dirty="0" smtClean="0">
              <a:latin typeface="Times New Roman"/>
            </a:endParaRPr>
          </a:p>
          <a:p>
            <a:r>
              <a:rPr lang="en-US" sz="2800" dirty="0" smtClean="0">
                <a:latin typeface="Times New Roman"/>
              </a:rPr>
              <a:t>BNS </a:t>
            </a:r>
            <a:r>
              <a:rPr lang="en-US" sz="2800" dirty="0">
                <a:latin typeface="Times New Roman"/>
              </a:rPr>
              <a:t>group reported less pain on </a:t>
            </a:r>
            <a:r>
              <a:rPr lang="en-US" sz="2800" dirty="0" err="1">
                <a:latin typeface="Times New Roman"/>
              </a:rPr>
              <a:t>intradermal</a:t>
            </a:r>
            <a:r>
              <a:rPr lang="en-US" sz="2800" dirty="0">
                <a:latin typeface="Times New Roman"/>
              </a:rPr>
              <a:t> injection than </a:t>
            </a:r>
            <a:r>
              <a:rPr lang="en-US" sz="2800" dirty="0" err="1">
                <a:latin typeface="Times New Roman"/>
              </a:rPr>
              <a:t>lidocaine</a:t>
            </a:r>
            <a:r>
              <a:rPr lang="en-US" dirty="0"/>
              <a:t>.</a:t>
            </a:r>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a:rPr>
              <a:t>Relevance of both articles cont.</a:t>
            </a:r>
            <a:endParaRPr lang="en-US" sz="3600" dirty="0"/>
          </a:p>
        </p:txBody>
      </p:sp>
      <p:sp>
        <p:nvSpPr>
          <p:cNvPr id="3" name="Content Placeholder 2"/>
          <p:cNvSpPr>
            <a:spLocks noGrp="1"/>
          </p:cNvSpPr>
          <p:nvPr>
            <p:ph idx="1"/>
          </p:nvPr>
        </p:nvSpPr>
        <p:spPr/>
        <p:txBody>
          <a:bodyPr>
            <a:normAutofit/>
          </a:bodyPr>
          <a:lstStyle/>
          <a:p>
            <a:r>
              <a:rPr lang="en-US" sz="2800" dirty="0" smtClean="0">
                <a:latin typeface="Times New Roman"/>
              </a:rPr>
              <a:t>BNS </a:t>
            </a:r>
            <a:r>
              <a:rPr lang="en-US" sz="2800" dirty="0" smtClean="0">
                <a:latin typeface="Times New Roman"/>
              </a:rPr>
              <a:t>is less expensive than </a:t>
            </a:r>
            <a:r>
              <a:rPr lang="en-US" sz="2800" dirty="0" err="1" smtClean="0">
                <a:latin typeface="Times New Roman"/>
              </a:rPr>
              <a:t>lidocaine</a:t>
            </a:r>
            <a:r>
              <a:rPr lang="en-US" sz="2800" dirty="0" smtClean="0">
                <a:latin typeface="Times New Roman"/>
              </a:rPr>
              <a:t> and has lower adverse </a:t>
            </a:r>
            <a:r>
              <a:rPr lang="en-US" sz="2800" dirty="0" smtClean="0">
                <a:latin typeface="Times New Roman"/>
              </a:rPr>
              <a:t>effects. </a:t>
            </a:r>
            <a:endParaRPr lang="en-US" sz="2800" dirty="0" smtClean="0">
              <a:latin typeface="Times New Roman"/>
            </a:endParaRPr>
          </a:p>
          <a:p>
            <a:endParaRPr lang="en-US" sz="2800" dirty="0" smtClean="0">
              <a:latin typeface="Times New Roman"/>
            </a:endParaRPr>
          </a:p>
          <a:p>
            <a:r>
              <a:rPr lang="en-US" sz="2800" dirty="0" smtClean="0">
                <a:latin typeface="Times New Roman"/>
              </a:rPr>
              <a:t>This </a:t>
            </a:r>
            <a:r>
              <a:rPr lang="en-US" sz="2800" dirty="0" smtClean="0">
                <a:latin typeface="Times New Roman"/>
              </a:rPr>
              <a:t>can change how IVs are started in preoperative </a:t>
            </a:r>
            <a:r>
              <a:rPr lang="en-US" sz="2800" dirty="0" smtClean="0">
                <a:latin typeface="Times New Roman"/>
              </a:rPr>
              <a:t>areas. </a:t>
            </a:r>
            <a:endParaRPr lang="en-US" sz="2800" dirty="0" smtClean="0">
              <a:latin typeface="Times New Roman"/>
            </a:endParaRPr>
          </a:p>
          <a:p>
            <a:pPr>
              <a:buNone/>
            </a:pPr>
            <a:r>
              <a:rPr lang="en-US" sz="2800" dirty="0" smtClean="0">
                <a:latin typeface="Times New Roman"/>
              </a:rPr>
              <a:t> </a:t>
            </a:r>
          </a:p>
          <a:p>
            <a:r>
              <a:rPr lang="en-US" sz="2800" dirty="0" smtClean="0">
                <a:latin typeface="Times New Roman"/>
              </a:rPr>
              <a:t>An </a:t>
            </a:r>
            <a:r>
              <a:rPr lang="en-US" sz="2800" dirty="0" err="1" smtClean="0">
                <a:latin typeface="Times New Roman"/>
              </a:rPr>
              <a:t>intradermal</a:t>
            </a:r>
            <a:r>
              <a:rPr lang="en-US" sz="2800" dirty="0" smtClean="0">
                <a:latin typeface="Times New Roman"/>
              </a:rPr>
              <a:t> medication for an IV line insertion should improve overall satisfaction quality of care</a:t>
            </a:r>
            <a:r>
              <a:rPr lang="en-US" sz="2800" dirty="0" smtClean="0">
                <a:latin typeface="Times New Roman"/>
              </a:rPr>
              <a:t> for </a:t>
            </a:r>
            <a:r>
              <a:rPr lang="en-US" sz="2800" dirty="0" smtClean="0">
                <a:latin typeface="Times New Roman"/>
              </a:rPr>
              <a:t>all patients.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1403</Words>
  <Application>Microsoft Macintosh PowerPoint</Application>
  <PresentationFormat>On-screen Show (4:3)</PresentationFormat>
  <Paragraphs>89</Paragraphs>
  <Slides>6</Slides>
  <Notes>6</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Secondary sources that are relevant and current </vt:lpstr>
      <vt:lpstr>Secondary sources cont.</vt:lpstr>
      <vt:lpstr>Relevance of both research articles to the nursing practice </vt:lpstr>
      <vt:lpstr>Relevance of both articles cont.</vt:lpstr>
      <vt:lpstr>Relevance of both articles cont.</vt:lpstr>
      <vt:lpstr>Relevance of both articles cont.</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sources that are relevant and current </dc:title>
  <dc:creator>LaShawnna Tyler</dc:creator>
  <cp:lastModifiedBy>LaShawnna Tyler</cp:lastModifiedBy>
  <cp:revision>14</cp:revision>
  <dcterms:created xsi:type="dcterms:W3CDTF">2011-06-09T16:15:18Z</dcterms:created>
  <dcterms:modified xsi:type="dcterms:W3CDTF">2011-06-09T18:27:26Z</dcterms:modified>
</cp:coreProperties>
</file>