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9" r:id="rId11"/>
    <p:sldId id="265"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5333" autoAdjust="0"/>
  </p:normalViewPr>
  <p:slideViewPr>
    <p:cSldViewPr>
      <p:cViewPr varScale="1">
        <p:scale>
          <a:sx n="58" d="100"/>
          <a:sy n="58" d="100"/>
        </p:scale>
        <p:origin x="-1494" y="-9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EF50B3E-7A45-4701-8DBE-C311DE43C3DD}" type="datetimeFigureOut">
              <a:rPr lang="en-US" smtClean="0"/>
              <a:pPr/>
              <a:t>9/25/2011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47AE6C6-A56C-40E6-A282-2E4E7BAE0AEF}" type="slidenum">
              <a:rPr lang="en-US" smtClean="0"/>
              <a:pPr/>
              <a:t>‹#›</a:t>
            </a:fld>
            <a:endParaRPr lang="en-US" dirty="0"/>
          </a:p>
        </p:txBody>
      </p:sp>
    </p:spTree>
    <p:extLst>
      <p:ext uri="{BB962C8B-B14F-4D97-AF65-F5344CB8AC3E}">
        <p14:creationId xmlns="" xmlns:p14="http://schemas.microsoft.com/office/powerpoint/2010/main" val="24493186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Performed </a:t>
            </a:r>
            <a:r>
              <a:rPr lang="en-US" sz="1200" kern="1200" dirty="0" smtClean="0">
                <a:solidFill>
                  <a:schemeClr val="tx1"/>
                </a:solidFill>
                <a:effectLst/>
                <a:latin typeface="+mn-lt"/>
                <a:ea typeface="+mn-ea"/>
                <a:cs typeface="+mn-cs"/>
              </a:rPr>
              <a:t>by Florida </a:t>
            </a:r>
            <a:r>
              <a:rPr lang="en-US" sz="1200" kern="1200" dirty="0" smtClean="0">
                <a:solidFill>
                  <a:schemeClr val="tx1"/>
                </a:solidFill>
                <a:effectLst/>
                <a:latin typeface="+mn-lt"/>
                <a:ea typeface="+mn-ea"/>
                <a:cs typeface="+mn-cs"/>
              </a:rPr>
              <a:t>Atlantic University, “this study was conducted to explore how students come to know persons as caring and how caring is expressed using a high-fidelity human simulator in emergent nursing situations” (Eggenberger, Keller, &amp; Locsin, 2010, p. 23).  The researchers wanted to explore how nursing students get to know their patients as caring people and how students show caring toward their patient.  They wanted to find out how current nursing educators can teach the students of this generation to be caring, using the simulation environment. (Eggenberger et al., 2010, p. 23-25)</a:t>
            </a:r>
          </a:p>
          <a:p>
            <a:r>
              <a:rPr lang="en-US" sz="1200" kern="1200" dirty="0" smtClean="0">
                <a:solidFill>
                  <a:schemeClr val="tx1"/>
                </a:solidFill>
                <a:effectLst/>
                <a:latin typeface="+mn-lt"/>
                <a:ea typeface="+mn-ea"/>
                <a:cs typeface="+mn-cs"/>
              </a:rPr>
              <a:t> </a:t>
            </a:r>
          </a:p>
          <a:p>
            <a:pPr lvl="0"/>
            <a:r>
              <a:rPr lang="en-US" sz="1200" kern="1200" dirty="0" smtClean="0">
                <a:solidFill>
                  <a:schemeClr val="tx1"/>
                </a:solidFill>
                <a:effectLst/>
                <a:latin typeface="+mn-lt"/>
                <a:ea typeface="+mn-ea"/>
                <a:cs typeface="+mn-cs"/>
              </a:rPr>
              <a:t>Conducted by the American Society of PeriAnesthesia Nurses, “the purpose of this study was to determine whether a difference existed in pain with intradermal injection and pain with venipuncture when intradermal anesthesia was used” (Windle et al., 2006, p. 251).  The researchers used bacteriostatic normal saline (BNS), lidocaine, and no local anesthesia as their three test groups.  They wanted to find out if anesthesia reduced pain during venipuncture and which of the two local anesthetics displayed less pain and more patient comfort. (Windle et al., 2006, p. 251)</a:t>
            </a:r>
          </a:p>
          <a:p>
            <a:r>
              <a:rPr lang="en-US" sz="1200" u="none" strike="noStrike"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947AE6C6-A56C-40E6-A282-2E4E7BAE0AEF}" type="slidenum">
              <a:rPr lang="en-US" smtClean="0"/>
              <a:pPr/>
              <a:t>3</a:t>
            </a:fld>
            <a:endParaRPr lang="en-US"/>
          </a:p>
        </p:txBody>
      </p:sp>
    </p:spTree>
    <p:extLst>
      <p:ext uri="{BB962C8B-B14F-4D97-AF65-F5344CB8AC3E}">
        <p14:creationId xmlns="" xmlns:p14="http://schemas.microsoft.com/office/powerpoint/2010/main" val="37170781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According to Burns &amp; Grove, “the independent variable is a stimulus or activity that the researcher manipulates or varies to create an effect on the dependent variable” (Burns &amp; Grove, 2009, p. 177). In the study conducted by the American Society of PeriAnesthesia Nurses, the independent variables are the BNS, lidocaine, and no local anesthesia.   “A dependent variable is the response, behavior, or outcome that the researcher wants to predict or explain” (Burns &amp; Grove, 2009, p. 177).  In the same study, the dependent variable is the amount of pain experienced by the patients. (Windle et al., 2006, p. 251)</a:t>
            </a:r>
          </a:p>
          <a:p>
            <a:r>
              <a:rPr lang="en-US" sz="1200" kern="1200" dirty="0" smtClean="0">
                <a:solidFill>
                  <a:schemeClr val="tx1"/>
                </a:solidFill>
                <a:effectLst/>
                <a:latin typeface="+mn-lt"/>
                <a:ea typeface="+mn-ea"/>
                <a:cs typeface="+mn-cs"/>
              </a:rPr>
              <a:t> </a:t>
            </a:r>
          </a:p>
          <a:p>
            <a:pPr lvl="0"/>
            <a:r>
              <a:rPr lang="en-US" sz="1200" kern="1200" dirty="0" smtClean="0">
                <a:solidFill>
                  <a:schemeClr val="tx1"/>
                </a:solidFill>
                <a:effectLst/>
                <a:latin typeface="+mn-lt"/>
                <a:ea typeface="+mn-ea"/>
                <a:cs typeface="+mn-cs"/>
              </a:rPr>
              <a:t>“Researchers identify the elements of the study as concepts” (Burns &amp; Grove, 2009, p. 177).  In the study conducted by Florida Atlantic University previously described, Eggenberger et al. (2010) investigated the concept of assuring the quality of teaching and learning caring within simulated nursing scenarios.  “Nurses must focus on caring and knowing person, so that they can see beyond the technological competencies” (Eggenberger, Keller, &amp; Locsin, 2010, p. 24).  If simulated environments are presented in a humanistic manner, they will be more appreciated and understood to demonstrate caring nursing.  (Eggenberger et al., 2010, p. 24)</a:t>
            </a:r>
          </a:p>
          <a:p>
            <a:endParaRPr lang="en-US" dirty="0"/>
          </a:p>
        </p:txBody>
      </p:sp>
      <p:sp>
        <p:nvSpPr>
          <p:cNvPr id="4" name="Slide Number Placeholder 3"/>
          <p:cNvSpPr>
            <a:spLocks noGrp="1"/>
          </p:cNvSpPr>
          <p:nvPr>
            <p:ph type="sldNum" sz="quarter" idx="10"/>
          </p:nvPr>
        </p:nvSpPr>
        <p:spPr/>
        <p:txBody>
          <a:bodyPr/>
          <a:lstStyle/>
          <a:p>
            <a:fld id="{947AE6C6-A56C-40E6-A282-2E4E7BAE0AEF}" type="slidenum">
              <a:rPr lang="en-US" smtClean="0"/>
              <a:pPr/>
              <a:t>4</a:t>
            </a:fld>
            <a:endParaRPr lang="en-US"/>
          </a:p>
        </p:txBody>
      </p:sp>
    </p:spTree>
    <p:extLst>
      <p:ext uri="{BB962C8B-B14F-4D97-AF65-F5344CB8AC3E}">
        <p14:creationId xmlns="" xmlns:p14="http://schemas.microsoft.com/office/powerpoint/2010/main" val="24680447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According to Burns and Grove (2009), study samples can be chosen based on random probability or non-probability. In the study by Windle et al. (2006), the study sample was chosen using random probability which is known as random simple sampling (Burns &amp; Groove, 2009). The subjects were selected through a lottery considering the fact that they had met certain criteria like being 18 years and older. Based on the method of selection, the study is considered a quantitative study. Thus because of the sampling method, the sample size must contain at least 30 subjects to qualify it as a quantitative study. (Burns &amp; Groove, 2009)</a:t>
            </a:r>
            <a:r>
              <a:rPr lang="en-US" sz="1200" kern="1200" dirty="0" smtClean="0">
                <a:solidFill>
                  <a:schemeClr val="tx1"/>
                </a:solidFill>
                <a:latin typeface="+mn-lt"/>
                <a:ea typeface="+mn-ea"/>
                <a:cs typeface="+mn-cs"/>
              </a:rPr>
              <a:t>  Data in this study was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used to identify relationship amongst variables or to determine</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differences between groups.  (Windle et al.,</a:t>
            </a:r>
            <a:r>
              <a:rPr lang="en-US" sz="1200" kern="1200" baseline="0" dirty="0" smtClean="0">
                <a:solidFill>
                  <a:schemeClr val="tx1"/>
                </a:solidFill>
                <a:latin typeface="+mn-lt"/>
                <a:ea typeface="+mn-ea"/>
                <a:cs typeface="+mn-cs"/>
              </a:rPr>
              <a:t> 2006)</a:t>
            </a:r>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In </a:t>
            </a:r>
            <a:r>
              <a:rPr lang="en-US" sz="1200" kern="1200" dirty="0" smtClean="0">
                <a:solidFill>
                  <a:schemeClr val="tx1"/>
                </a:solidFill>
                <a:effectLst/>
                <a:latin typeface="+mn-lt"/>
                <a:ea typeface="+mn-ea"/>
                <a:cs typeface="+mn-cs"/>
              </a:rPr>
              <a:t>the study by Eggenberger, Keller and Locsin (2010), study samples were chosen using purposive sampling. The subjects were further screened using questionnaire. According to Burns and Grove (2009), this method is of sampling is for qualitative study. In a qualitative research, the size of the sample depends on the quality of information obtained. The size therefore determines the depth of the information needed to gain and insight into the study. (Burns &amp; Grove, 2009)</a:t>
            </a:r>
            <a:r>
              <a:rPr lang="en-US" sz="1200" kern="1200" dirty="0" smtClean="0">
                <a:solidFill>
                  <a:schemeClr val="tx1"/>
                </a:solidFill>
                <a:latin typeface="+mn-lt"/>
                <a:ea typeface="+mn-ea"/>
                <a:cs typeface="+mn-cs"/>
              </a:rPr>
              <a:t>  In their study, data was collected using questions and answers, verbal script, briefing, encountering, debriefing, unstructured questions, and videotaping. (Eggenberger, Keller, &amp; Locsin, 2010)</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In the </a:t>
            </a:r>
            <a:r>
              <a:rPr lang="en-US" sz="1200" kern="1200" baseline="0" dirty="0" smtClean="0">
                <a:solidFill>
                  <a:schemeClr val="tx1"/>
                </a:solidFill>
                <a:effectLst/>
                <a:latin typeface="+mn-lt"/>
                <a:ea typeface="+mn-ea"/>
                <a:cs typeface="+mn-cs"/>
              </a:rPr>
              <a:t>Windle et al. article researchers</a:t>
            </a:r>
            <a:r>
              <a:rPr lang="en-US" sz="1200" kern="1200" dirty="0" smtClean="0">
                <a:solidFill>
                  <a:schemeClr val="tx1"/>
                </a:solidFill>
                <a:effectLst/>
                <a:latin typeface="+mn-lt"/>
                <a:ea typeface="+mn-ea"/>
                <a:cs typeface="+mn-cs"/>
              </a:rPr>
              <a:t> randomly chose 221 participants which does seem to be sufficient</a:t>
            </a:r>
            <a:r>
              <a:rPr lang="en-US" sz="1200" kern="1200" baseline="0" dirty="0" smtClean="0">
                <a:solidFill>
                  <a:schemeClr val="tx1"/>
                </a:solidFill>
                <a:effectLst/>
                <a:latin typeface="+mn-lt"/>
                <a:ea typeface="+mn-ea"/>
                <a:cs typeface="+mn-cs"/>
              </a:rPr>
              <a:t> to conduct an accurate quantitative research study. (</a:t>
            </a:r>
            <a:r>
              <a:rPr lang="en-US" sz="1200" dirty="0" smtClean="0"/>
              <a:t>Windle et al.,</a:t>
            </a:r>
            <a:r>
              <a:rPr lang="en-US" sz="1200" baseline="0" dirty="0" smtClean="0"/>
              <a:t> </a:t>
            </a:r>
            <a:r>
              <a:rPr lang="en-US" sz="1200" dirty="0" smtClean="0"/>
              <a:t>2006) </a:t>
            </a:r>
            <a:r>
              <a:rPr lang="en-US" sz="1200" kern="1200" baseline="0" dirty="0" smtClean="0">
                <a:solidFill>
                  <a:schemeClr val="tx1"/>
                </a:solidFill>
                <a:effectLst/>
                <a:latin typeface="+mn-lt"/>
                <a:ea typeface="+mn-ea"/>
                <a:cs typeface="+mn-cs"/>
              </a:rPr>
              <a:t> However, in the Eggenberger, Keller, &amp; Locsin study only 77 participants were </a:t>
            </a:r>
            <a:r>
              <a:rPr lang="en-US" sz="1200" kern="1200" baseline="0" dirty="0" smtClean="0">
                <a:solidFill>
                  <a:schemeClr val="tx1"/>
                </a:solidFill>
                <a:effectLst/>
                <a:latin typeface="+mn-lt"/>
                <a:ea typeface="+mn-ea"/>
                <a:cs typeface="+mn-cs"/>
              </a:rPr>
              <a:t>selected, </a:t>
            </a:r>
            <a:r>
              <a:rPr lang="en-US" sz="1200" kern="1200" baseline="0" dirty="0" smtClean="0">
                <a:solidFill>
                  <a:schemeClr val="tx1"/>
                </a:solidFill>
                <a:effectLst/>
                <a:latin typeface="+mn-lt"/>
                <a:ea typeface="+mn-ea"/>
                <a:cs typeface="+mn-cs"/>
              </a:rPr>
              <a:t>but this </a:t>
            </a:r>
            <a:r>
              <a:rPr lang="en-US" sz="1200" kern="1200" baseline="0" dirty="0" smtClean="0">
                <a:solidFill>
                  <a:schemeClr val="tx1"/>
                </a:solidFill>
                <a:effectLst/>
                <a:latin typeface="+mn-lt"/>
                <a:ea typeface="+mn-ea"/>
                <a:cs typeface="+mn-cs"/>
              </a:rPr>
              <a:t>is also </a:t>
            </a:r>
            <a:r>
              <a:rPr lang="en-US" sz="1200" kern="1200" baseline="0" dirty="0" smtClean="0">
                <a:solidFill>
                  <a:schemeClr val="tx1"/>
                </a:solidFill>
                <a:effectLst/>
                <a:latin typeface="+mn-lt"/>
                <a:ea typeface="+mn-ea"/>
                <a:cs typeface="+mn-cs"/>
              </a:rPr>
              <a:t>adequate to obtain accurate data for a qualitative research study. (Eggenberger, Keller, &amp; Locsin, 2010)</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47AE6C6-A56C-40E6-A282-2E4E7BAE0AEF}" type="slidenum">
              <a:rPr lang="en-US" smtClean="0"/>
              <a:pPr/>
              <a:t>5</a:t>
            </a:fld>
            <a:endParaRPr lang="en-US"/>
          </a:p>
        </p:txBody>
      </p:sp>
    </p:spTree>
    <p:extLst>
      <p:ext uri="{BB962C8B-B14F-4D97-AF65-F5344CB8AC3E}">
        <p14:creationId xmlns="" xmlns:p14="http://schemas.microsoft.com/office/powerpoint/2010/main" val="36411958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In the Eggenberger article, the researchers found that it is possible to value caring behaviors in emergent situations and that there is the possibility of evaluating these caring behaviors.  Researchers also found that the simulations used are a great tool to study caring exhibited by nurses in a number of settings. The researchers were able to answer their research question in that they were able to detail how nurses understood that their nursing skills were considered caring as well as document how caring is expressed in emergent situations. (Eggenberger, Keller, Locsin, 2010)</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As for the Windle et al., 2006 study, the researchers found that patients receiving the bacteriostatic normal saline (BNS) reported less pain than those who received lidocaine, but both BNS and lidocaine were effective agents for pain relief during IV insertion.  They also reported that there was no significant main effect of anesthesia on a particular gender.  The researchers were able to answer their research question which asked if there was a difference between pain with intradermal and venipuncture when an intradermal anesthetic was used. (Windle et al., 2006)</a:t>
            </a:r>
          </a:p>
          <a:p>
            <a:endParaRPr lang="en-US" dirty="0"/>
          </a:p>
        </p:txBody>
      </p:sp>
      <p:sp>
        <p:nvSpPr>
          <p:cNvPr id="4" name="Slide Number Placeholder 3"/>
          <p:cNvSpPr>
            <a:spLocks noGrp="1"/>
          </p:cNvSpPr>
          <p:nvPr>
            <p:ph type="sldNum" sz="quarter" idx="10"/>
          </p:nvPr>
        </p:nvSpPr>
        <p:spPr/>
        <p:txBody>
          <a:bodyPr/>
          <a:lstStyle/>
          <a:p>
            <a:fld id="{947AE6C6-A56C-40E6-A282-2E4E7BAE0AEF}" type="slidenum">
              <a:rPr lang="en-US" smtClean="0"/>
              <a:pPr/>
              <a:t>6</a:t>
            </a:fld>
            <a:endParaRPr lang="en-US"/>
          </a:p>
        </p:txBody>
      </p:sp>
    </p:spTree>
    <p:extLst>
      <p:ext uri="{BB962C8B-B14F-4D97-AF65-F5344CB8AC3E}">
        <p14:creationId xmlns="" xmlns:p14="http://schemas.microsoft.com/office/powerpoint/2010/main" val="31611769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Eggenberger, Keller, and Locsin concluded that if a nurse exhibits caring behaviors in one situation than those behaviors are subsequently displayed in another nursing response.  The researchers were able to come to this conclusion by briefing, encountering, and debriefing these subjects and analyzing the data. (Eggenberger, Keller, &amp; Locsin, 2010)</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Windle et al. concluded that BNS would prove beneficial to the hospital because of its low cost, risks, and side effects and that it would benefit the patient because</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of its anesthetic effect which reduces the anxiety of IV starts.  These findings are significant in that they are sufficient evidence for causing change in current nursing practice which will benefit the hospital and patients alike. (Windle et al., 2006)</a:t>
            </a:r>
            <a:endParaRPr lang="en-US" dirty="0"/>
          </a:p>
        </p:txBody>
      </p:sp>
      <p:sp>
        <p:nvSpPr>
          <p:cNvPr id="4" name="Slide Number Placeholder 3"/>
          <p:cNvSpPr>
            <a:spLocks noGrp="1"/>
          </p:cNvSpPr>
          <p:nvPr>
            <p:ph type="sldNum" sz="quarter" idx="10"/>
          </p:nvPr>
        </p:nvSpPr>
        <p:spPr/>
        <p:txBody>
          <a:bodyPr/>
          <a:lstStyle/>
          <a:p>
            <a:fld id="{947AE6C6-A56C-40E6-A282-2E4E7BAE0AEF}" type="slidenum">
              <a:rPr lang="en-US" smtClean="0"/>
              <a:pPr/>
              <a:t>7</a:t>
            </a:fld>
            <a:endParaRPr lang="en-US"/>
          </a:p>
        </p:txBody>
      </p:sp>
    </p:spTree>
    <p:extLst>
      <p:ext uri="{BB962C8B-B14F-4D97-AF65-F5344CB8AC3E}">
        <p14:creationId xmlns="" xmlns:p14="http://schemas.microsoft.com/office/powerpoint/2010/main" val="17658072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Windle</a:t>
            </a:r>
            <a:r>
              <a:rPr lang="en-US" sz="1200" kern="1200" baseline="0" dirty="0" smtClean="0">
                <a:solidFill>
                  <a:schemeClr val="tx1"/>
                </a:solidFill>
                <a:effectLst/>
                <a:latin typeface="+mn-lt"/>
                <a:ea typeface="+mn-ea"/>
                <a:cs typeface="+mn-cs"/>
              </a:rPr>
              <a:t> et al. (2006), </a:t>
            </a:r>
            <a:r>
              <a:rPr lang="en-US" sz="1200" kern="1200" dirty="0" smtClean="0">
                <a:solidFill>
                  <a:schemeClr val="tx1"/>
                </a:solidFill>
                <a:effectLst/>
                <a:latin typeface="+mn-lt"/>
                <a:ea typeface="+mn-ea"/>
                <a:cs typeface="+mn-cs"/>
              </a:rPr>
              <a:t>cites the </a:t>
            </a:r>
            <a:r>
              <a:rPr lang="en-US" sz="1200" kern="1200" dirty="0" err="1" smtClean="0">
                <a:solidFill>
                  <a:schemeClr val="tx1"/>
                </a:solidFill>
                <a:effectLst/>
                <a:latin typeface="+mn-lt"/>
                <a:ea typeface="+mn-ea"/>
                <a:cs typeface="+mn-cs"/>
              </a:rPr>
              <a:t>Galinkin</a:t>
            </a:r>
            <a:r>
              <a:rPr lang="en-US" sz="1200" kern="1200" dirty="0" smtClean="0">
                <a:solidFill>
                  <a:schemeClr val="tx1"/>
                </a:solidFill>
                <a:effectLst/>
                <a:latin typeface="+mn-lt"/>
                <a:ea typeface="+mn-ea"/>
                <a:cs typeface="+mn-cs"/>
              </a:rPr>
              <a:t> study which found that the use of Lidocaine as a dermatological anesthetic before IV catheter insertion is an effective way to promote pain relief during the procedure.  This is a current study that was published in 2002 and presents relevance to the article because it gives scientific proof that the pain of an IV insertion can be diminished with the use of medications.  The authors also cited studies from Patterson, Brown, and Minogue.  </a:t>
            </a:r>
            <a:r>
              <a:rPr lang="en-US" sz="1200" kern="1200" dirty="0" smtClean="0">
                <a:solidFill>
                  <a:schemeClr val="tx1"/>
                </a:solidFill>
                <a:effectLst/>
                <a:latin typeface="+mn-lt"/>
                <a:ea typeface="+mn-ea"/>
                <a:cs typeface="+mn-cs"/>
              </a:rPr>
              <a:t>These </a:t>
            </a:r>
            <a:r>
              <a:rPr lang="en-US" sz="1200" kern="1200" dirty="0" smtClean="0">
                <a:solidFill>
                  <a:schemeClr val="tx1"/>
                </a:solidFill>
                <a:effectLst/>
                <a:latin typeface="+mn-lt"/>
                <a:ea typeface="+mn-ea"/>
                <a:cs typeface="+mn-cs"/>
              </a:rPr>
              <a:t>three </a:t>
            </a:r>
            <a:r>
              <a:rPr lang="en-US" sz="1200" kern="1200" dirty="0" smtClean="0">
                <a:solidFill>
                  <a:schemeClr val="tx1"/>
                </a:solidFill>
                <a:effectLst/>
                <a:latin typeface="+mn-lt"/>
                <a:ea typeface="+mn-ea"/>
                <a:cs typeface="+mn-cs"/>
              </a:rPr>
              <a:t>articles are </a:t>
            </a:r>
            <a:r>
              <a:rPr lang="en-US" sz="1200" kern="1200" dirty="0" smtClean="0">
                <a:solidFill>
                  <a:schemeClr val="tx1"/>
                </a:solidFill>
                <a:effectLst/>
                <a:latin typeface="+mn-lt"/>
                <a:ea typeface="+mn-ea"/>
                <a:cs typeface="+mn-cs"/>
              </a:rPr>
              <a:t>separate studies that were conducted to </a:t>
            </a:r>
            <a:r>
              <a:rPr lang="en-US" sz="1200" kern="1200" dirty="0" smtClean="0">
                <a:solidFill>
                  <a:schemeClr val="tx1"/>
                </a:solidFill>
                <a:effectLst/>
                <a:latin typeface="+mn-lt"/>
                <a:ea typeface="+mn-ea"/>
                <a:cs typeface="+mn-cs"/>
              </a:rPr>
              <a:t>determine </a:t>
            </a:r>
            <a:r>
              <a:rPr lang="en-US" sz="1200" kern="1200" dirty="0" smtClean="0">
                <a:solidFill>
                  <a:schemeClr val="tx1"/>
                </a:solidFill>
                <a:effectLst/>
                <a:latin typeface="+mn-lt"/>
                <a:ea typeface="+mn-ea"/>
                <a:cs typeface="+mn-cs"/>
              </a:rPr>
              <a:t>cost, pain relief felt by the patient, and pain of application of medication which drug would be most ideal in use for both the company, the person who is administering the </a:t>
            </a:r>
            <a:r>
              <a:rPr lang="en-US" sz="1200" kern="1200" dirty="0" smtClean="0">
                <a:solidFill>
                  <a:schemeClr val="tx1"/>
                </a:solidFill>
                <a:effectLst/>
                <a:latin typeface="+mn-lt"/>
                <a:ea typeface="+mn-ea"/>
                <a:cs typeface="+mn-cs"/>
              </a:rPr>
              <a:t>drug, </a:t>
            </a:r>
            <a:r>
              <a:rPr lang="en-US" sz="1200" kern="1200" dirty="0" smtClean="0">
                <a:solidFill>
                  <a:schemeClr val="tx1"/>
                </a:solidFill>
                <a:effectLst/>
                <a:latin typeface="+mn-lt"/>
                <a:ea typeface="+mn-ea"/>
                <a:cs typeface="+mn-cs"/>
              </a:rPr>
              <a:t>and most of all the patient </a:t>
            </a:r>
            <a:r>
              <a:rPr lang="en-US" sz="1200" kern="1200" dirty="0" smtClean="0">
                <a:solidFill>
                  <a:schemeClr val="tx1"/>
                </a:solidFill>
                <a:effectLst/>
                <a:latin typeface="+mn-lt"/>
                <a:ea typeface="+mn-ea"/>
                <a:cs typeface="+mn-cs"/>
              </a:rPr>
              <a:t>whom </a:t>
            </a:r>
            <a:r>
              <a:rPr lang="en-US" sz="1200" kern="1200" dirty="0" smtClean="0">
                <a:solidFill>
                  <a:schemeClr val="tx1"/>
                </a:solidFill>
                <a:effectLst/>
                <a:latin typeface="+mn-lt"/>
                <a:ea typeface="+mn-ea"/>
                <a:cs typeface="+mn-cs"/>
              </a:rPr>
              <a:t>is being given the drug.  The author uses all three of these studies to conclude that BSN is an effective drug that is cheaper and produces the same effects, as Lidocaine does and requires the same amount of time and effort from the care provider as Lidocaine.  From this the reader can conclude that BSN is the better choice for both the patient and the medical companies.  With Patterson being published in 2000, Brown in  2004, and Minogue in 2003, all three studies are current and show their relevance in aiding the authors with documented backing that BSN is the best choice when wanting to use a dermatological anesthetic before IV catheter insertion.  (Windle et al. 2006)</a:t>
            </a:r>
          </a:p>
          <a:p>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Eggenberger,</a:t>
            </a:r>
            <a:r>
              <a:rPr lang="en-US" sz="1200" kern="1200" baseline="0" dirty="0" smtClean="0">
                <a:solidFill>
                  <a:schemeClr val="tx1"/>
                </a:solidFill>
                <a:effectLst/>
                <a:latin typeface="+mn-lt"/>
                <a:ea typeface="+mn-ea"/>
                <a:cs typeface="+mn-cs"/>
              </a:rPr>
              <a:t> Keller, &amp; Locsin (2010),</a:t>
            </a:r>
            <a:r>
              <a:rPr lang="en-US" sz="1200" kern="1200" dirty="0" smtClean="0">
                <a:solidFill>
                  <a:schemeClr val="tx1"/>
                </a:solidFill>
                <a:effectLst/>
                <a:latin typeface="+mn-lt"/>
                <a:ea typeface="+mn-ea"/>
                <a:cs typeface="+mn-cs"/>
              </a:rPr>
              <a:t> spoke about Todd, </a:t>
            </a:r>
            <a:r>
              <a:rPr lang="en-US" sz="1200" kern="1200" dirty="0" err="1" smtClean="0">
                <a:solidFill>
                  <a:schemeClr val="tx1"/>
                </a:solidFill>
                <a:effectLst/>
                <a:latin typeface="+mn-lt"/>
                <a:ea typeface="+mn-ea"/>
                <a:cs typeface="+mn-cs"/>
              </a:rPr>
              <a:t>Manz</a:t>
            </a:r>
            <a:r>
              <a:rPr lang="en-US" sz="1200" kern="1200" dirty="0" smtClean="0">
                <a:solidFill>
                  <a:schemeClr val="tx1"/>
                </a:solidFill>
                <a:effectLst/>
                <a:latin typeface="+mn-lt"/>
                <a:ea typeface="+mn-ea"/>
                <a:cs typeface="+mn-cs"/>
              </a:rPr>
              <a:t>, Hawkins, Parsons, and Hercinger who developed and tested an evaluation tool on students.  This tool utilized the categories of assessment, communication, critical thinking, and technical skills.  This test was designed to evaluate all of these qualities within the communication between the provider of care and the client.  However the study does not include information regarding whether the students who participated were able to engage the client in conversation and does not provide information as to whether adequate communication was achieved.  While this source is a current source being published in 2008, the study cited was not complete in its findings and therefore displays little relevance to the subject of communication and offers little to the article written by Eggenberger. (Eggenberger,</a:t>
            </a:r>
            <a:r>
              <a:rPr lang="en-US" sz="1200" kern="1200" baseline="0" dirty="0" smtClean="0">
                <a:solidFill>
                  <a:schemeClr val="tx1"/>
                </a:solidFill>
                <a:effectLst/>
                <a:latin typeface="+mn-lt"/>
                <a:ea typeface="+mn-ea"/>
                <a:cs typeface="+mn-cs"/>
              </a:rPr>
              <a:t> Keller, &amp; Locsin, 2010)</a:t>
            </a:r>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47AE6C6-A56C-40E6-A282-2E4E7BAE0AEF}" type="slidenum">
              <a:rPr lang="en-US" smtClean="0"/>
              <a:pPr/>
              <a:t>8</a:t>
            </a:fld>
            <a:endParaRPr lang="en-US"/>
          </a:p>
        </p:txBody>
      </p:sp>
    </p:spTree>
    <p:extLst>
      <p:ext uri="{BB962C8B-B14F-4D97-AF65-F5344CB8AC3E}">
        <p14:creationId xmlns="" xmlns:p14="http://schemas.microsoft.com/office/powerpoint/2010/main" val="15261079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Informed consent according to Burns</a:t>
            </a:r>
            <a:r>
              <a:rPr lang="en-US" sz="1200" kern="1200" baseline="0" dirty="0" smtClean="0">
                <a:solidFill>
                  <a:schemeClr val="tx1"/>
                </a:solidFill>
                <a:effectLst/>
                <a:latin typeface="+mn-lt"/>
                <a:ea typeface="+mn-ea"/>
                <a:cs typeface="+mn-cs"/>
              </a:rPr>
              <a:t> &amp; Grove</a:t>
            </a:r>
            <a:r>
              <a:rPr lang="en-US" sz="1200" kern="1200" dirty="0" smtClean="0">
                <a:solidFill>
                  <a:schemeClr val="tx1"/>
                </a:solidFill>
                <a:effectLst/>
                <a:latin typeface="+mn-lt"/>
                <a:ea typeface="+mn-ea"/>
                <a:cs typeface="+mn-cs"/>
              </a:rPr>
              <a:t> is a “prospective subject’s agreement to voluntarily participate in a study, which is reached after the subject assimilates essential information about the study” (Burns &amp; Grove,</a:t>
            </a:r>
            <a:r>
              <a:rPr lang="en-US" sz="1200" kern="1200" baseline="0" dirty="0" smtClean="0">
                <a:solidFill>
                  <a:schemeClr val="tx1"/>
                </a:solidFill>
                <a:effectLst/>
                <a:latin typeface="+mn-lt"/>
                <a:ea typeface="+mn-ea"/>
                <a:cs typeface="+mn-cs"/>
              </a:rPr>
              <a:t> 2009, </a:t>
            </a:r>
            <a:r>
              <a:rPr lang="en-US" sz="1200" kern="1200" dirty="0" smtClean="0">
                <a:solidFill>
                  <a:schemeClr val="tx1"/>
                </a:solidFill>
                <a:effectLst/>
                <a:latin typeface="+mn-lt"/>
                <a:ea typeface="+mn-ea"/>
                <a:cs typeface="+mn-cs"/>
              </a:rPr>
              <a:t>p. 704).  In both articles, the authors choose to only speak about the consent process as it relates to only a few of the studies that they have cited. </a:t>
            </a:r>
            <a:r>
              <a:rPr lang="en-US" sz="1200" kern="1200" dirty="0" smtClean="0">
                <a:solidFill>
                  <a:schemeClr val="tx1"/>
                </a:solidFill>
                <a:effectLst/>
                <a:latin typeface="+mn-lt"/>
                <a:ea typeface="+mn-ea"/>
                <a:cs typeface="+mn-cs"/>
              </a:rPr>
              <a:t>However, </a:t>
            </a:r>
            <a:r>
              <a:rPr lang="en-US" sz="1200" kern="1200" dirty="0" smtClean="0">
                <a:solidFill>
                  <a:schemeClr val="tx1"/>
                </a:solidFill>
                <a:effectLst/>
                <a:latin typeface="+mn-lt"/>
                <a:ea typeface="+mn-ea"/>
                <a:cs typeface="+mn-cs"/>
              </a:rPr>
              <a:t>in those studies in which informed consent is </a:t>
            </a:r>
            <a:r>
              <a:rPr lang="en-US" sz="1200" kern="1200" dirty="0" smtClean="0">
                <a:solidFill>
                  <a:schemeClr val="tx1"/>
                </a:solidFill>
                <a:effectLst/>
                <a:latin typeface="+mn-lt"/>
                <a:ea typeface="+mn-ea"/>
                <a:cs typeface="+mn-cs"/>
              </a:rPr>
              <a:t>mentioned, </a:t>
            </a:r>
            <a:r>
              <a:rPr lang="en-US" sz="1200" kern="1200" dirty="0" smtClean="0">
                <a:solidFill>
                  <a:schemeClr val="tx1"/>
                </a:solidFill>
                <a:effectLst/>
                <a:latin typeface="+mn-lt"/>
                <a:ea typeface="+mn-ea"/>
                <a:cs typeface="+mn-cs"/>
              </a:rPr>
              <a:t>the creators of the studies did follow proper consent process.  The candidates were informed that a study would be taking </a:t>
            </a:r>
            <a:r>
              <a:rPr lang="en-US" sz="1200" kern="1200" dirty="0" smtClean="0">
                <a:solidFill>
                  <a:schemeClr val="tx1"/>
                </a:solidFill>
                <a:effectLst/>
                <a:latin typeface="+mn-lt"/>
                <a:ea typeface="+mn-ea"/>
                <a:cs typeface="+mn-cs"/>
              </a:rPr>
              <a:t>place.  All </a:t>
            </a:r>
            <a:r>
              <a:rPr lang="en-US" sz="1200" kern="1200" dirty="0" smtClean="0">
                <a:solidFill>
                  <a:schemeClr val="tx1"/>
                </a:solidFill>
                <a:effectLst/>
                <a:latin typeface="+mn-lt"/>
                <a:ea typeface="+mn-ea"/>
                <a:cs typeface="+mn-cs"/>
              </a:rPr>
              <a:t>participants were involved in the studies voluntarily, and findings were concluded based on the opinion of those who were involved in the study.    </a:t>
            </a:r>
          </a:p>
          <a:p>
            <a:endParaRPr lang="en-US" dirty="0"/>
          </a:p>
        </p:txBody>
      </p:sp>
      <p:sp>
        <p:nvSpPr>
          <p:cNvPr id="4" name="Slide Number Placeholder 3"/>
          <p:cNvSpPr>
            <a:spLocks noGrp="1"/>
          </p:cNvSpPr>
          <p:nvPr>
            <p:ph type="sldNum" sz="quarter" idx="10"/>
          </p:nvPr>
        </p:nvSpPr>
        <p:spPr/>
        <p:txBody>
          <a:bodyPr/>
          <a:lstStyle/>
          <a:p>
            <a:fld id="{947AE6C6-A56C-40E6-A282-2E4E7BAE0AEF}" type="slidenum">
              <a:rPr lang="en-US" smtClean="0"/>
              <a:pPr/>
              <a:t>9</a:t>
            </a:fld>
            <a:endParaRPr lang="en-US"/>
          </a:p>
        </p:txBody>
      </p:sp>
    </p:spTree>
    <p:extLst>
      <p:ext uri="{BB962C8B-B14F-4D97-AF65-F5344CB8AC3E}">
        <p14:creationId xmlns="" xmlns:p14="http://schemas.microsoft.com/office/powerpoint/2010/main" val="36565583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According</a:t>
            </a:r>
            <a:r>
              <a:rPr lang="en-US" baseline="0" dirty="0" smtClean="0"/>
              <a:t> to Burns &amp; Grove, “qualitative research is a systematic, interactive, subjective approach used to describe life experiences and give them meaning” (Burns &amp; Grove, 2009, p. 22).  This type of research is seen in the article by Eggenberger, Keller, &amp; Locsin (2010).</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Burns &amp; Grove also states, “quantitative research is a formal, objective, systematic process in which numerical data are used to obtain information about the world” (Burns &amp; Grove, 2009, p. 22).  Quantitative research is displayed in the article by Windle et al. (2006).</a:t>
            </a:r>
          </a:p>
          <a:p>
            <a:endParaRPr lang="en-US" dirty="0"/>
          </a:p>
        </p:txBody>
      </p:sp>
      <p:sp>
        <p:nvSpPr>
          <p:cNvPr id="4" name="Slide Number Placeholder 3"/>
          <p:cNvSpPr>
            <a:spLocks noGrp="1"/>
          </p:cNvSpPr>
          <p:nvPr>
            <p:ph type="sldNum" sz="quarter" idx="10"/>
          </p:nvPr>
        </p:nvSpPr>
        <p:spPr/>
        <p:txBody>
          <a:bodyPr/>
          <a:lstStyle/>
          <a:p>
            <a:fld id="{947AE6C6-A56C-40E6-A282-2E4E7BAE0AEF}" type="slidenum">
              <a:rPr lang="en-US" smtClean="0"/>
              <a:pPr/>
              <a:t>10</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According to Burns and Grove (2009), there are four major types of research methodology and these are: descriptive, correlational, quasi-experimental, and experimental. There are usually no interventions for descriptive and correlation; however there are interventions or applications for quasi-experimental and experimental methodology.  The research study by Eggerberger, Keller, and </a:t>
            </a:r>
            <a:r>
              <a:rPr lang="en-US" sz="1200" kern="1200" dirty="0" err="1" smtClean="0">
                <a:solidFill>
                  <a:schemeClr val="tx1"/>
                </a:solidFill>
                <a:effectLst/>
                <a:latin typeface="+mn-lt"/>
                <a:ea typeface="+mn-ea"/>
                <a:cs typeface="+mn-cs"/>
              </a:rPr>
              <a:t>Loscin</a:t>
            </a:r>
            <a:r>
              <a:rPr lang="en-US" sz="1200" kern="1200" dirty="0" smtClean="0">
                <a:solidFill>
                  <a:schemeClr val="tx1"/>
                </a:solidFill>
                <a:effectLst/>
                <a:latin typeface="+mn-lt"/>
                <a:ea typeface="+mn-ea"/>
                <a:cs typeface="+mn-cs"/>
              </a:rPr>
              <a:t> (2010) and the other study by Windle et al. (2006) are similar in that they are geared at improving patients’ conditions in the health care system.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methodology used in the</a:t>
            </a:r>
            <a:r>
              <a:rPr lang="en-US" sz="1200" kern="1200" baseline="0" dirty="0" smtClean="0">
                <a:solidFill>
                  <a:schemeClr val="tx1"/>
                </a:solidFill>
                <a:effectLst/>
                <a:latin typeface="+mn-lt"/>
                <a:ea typeface="+mn-ea"/>
                <a:cs typeface="+mn-cs"/>
              </a:rPr>
              <a:t> Windle et al. (2006) was a</a:t>
            </a:r>
            <a:r>
              <a:rPr lang="en-US" sz="1200" kern="1200" dirty="0" smtClean="0">
                <a:solidFill>
                  <a:schemeClr val="tx1"/>
                </a:solidFill>
                <a:effectLst/>
                <a:latin typeface="+mn-lt"/>
                <a:ea typeface="+mn-ea"/>
                <a:cs typeface="+mn-cs"/>
              </a:rPr>
              <a:t> qualitative study. “</a:t>
            </a:r>
            <a:r>
              <a:rPr lang="en-US" baseline="0" dirty="0" smtClean="0"/>
              <a:t>This technique uses a semi-structured group session, moderated by a group leader, with the purpose of obtaining opinions, beliefs, and attitudes about a designated topic” (</a:t>
            </a:r>
            <a:r>
              <a:rPr lang="en-US" dirty="0" smtClean="0"/>
              <a:t>Eggenberger et al., 2010, p. 24</a:t>
            </a:r>
            <a:r>
              <a:rPr lang="en-US" baseline="0" dirty="0" smtClean="0"/>
              <a:t>). </a:t>
            </a:r>
            <a:r>
              <a:rPr lang="en-US" sz="1200" kern="1200" dirty="0" smtClean="0">
                <a:solidFill>
                  <a:schemeClr val="tx1"/>
                </a:solidFill>
                <a:effectLst/>
                <a:latin typeface="+mn-lt"/>
                <a:ea typeface="+mn-ea"/>
                <a:cs typeface="+mn-cs"/>
              </a:rPr>
              <a:t> The study by </a:t>
            </a:r>
            <a:r>
              <a:rPr lang="en-US" sz="1200" kern="1200" dirty="0" err="1" smtClean="0">
                <a:solidFill>
                  <a:schemeClr val="tx1"/>
                </a:solidFill>
                <a:effectLst/>
                <a:latin typeface="+mn-lt"/>
                <a:ea typeface="+mn-ea"/>
                <a:cs typeface="+mn-cs"/>
              </a:rPr>
              <a:t>Eggerberger</a:t>
            </a:r>
            <a:r>
              <a:rPr lang="en-US" sz="1200" kern="1200" baseline="0" dirty="0" smtClean="0">
                <a:solidFill>
                  <a:schemeClr val="tx1"/>
                </a:solidFill>
                <a:effectLst/>
                <a:latin typeface="+mn-lt"/>
                <a:ea typeface="+mn-ea"/>
                <a:cs typeface="+mn-cs"/>
              </a:rPr>
              <a:t>, Keller, </a:t>
            </a:r>
            <a:r>
              <a:rPr lang="en-US" sz="1200" kern="1200" baseline="0" dirty="0" err="1" smtClean="0">
                <a:solidFill>
                  <a:schemeClr val="tx1"/>
                </a:solidFill>
                <a:effectLst/>
                <a:latin typeface="+mn-lt"/>
                <a:ea typeface="+mn-ea"/>
                <a:cs typeface="+mn-cs"/>
              </a:rPr>
              <a:t>Loscin</a:t>
            </a:r>
            <a:r>
              <a:rPr lang="en-US" sz="1200" kern="1200" baseline="0" dirty="0" smtClean="0">
                <a:solidFill>
                  <a:schemeClr val="tx1"/>
                </a:solidFill>
                <a:effectLst/>
                <a:latin typeface="+mn-lt"/>
                <a:ea typeface="+mn-ea"/>
                <a:cs typeface="+mn-cs"/>
              </a:rPr>
              <a:t> (2010) was a quantitative study.  </a:t>
            </a:r>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In the study by </a:t>
            </a:r>
            <a:r>
              <a:rPr lang="en-US" sz="1200" kern="1200" dirty="0" err="1" smtClean="0">
                <a:solidFill>
                  <a:schemeClr val="tx1"/>
                </a:solidFill>
                <a:effectLst/>
                <a:latin typeface="+mn-lt"/>
                <a:ea typeface="+mn-ea"/>
                <a:cs typeface="+mn-cs"/>
              </a:rPr>
              <a:t>Eggerberger</a:t>
            </a:r>
            <a:r>
              <a:rPr lang="en-US" sz="1200" kern="1200" dirty="0" smtClean="0">
                <a:solidFill>
                  <a:schemeClr val="tx1"/>
                </a:solidFill>
                <a:effectLst/>
                <a:latin typeface="+mn-lt"/>
                <a:ea typeface="+mn-ea"/>
                <a:cs typeface="+mn-cs"/>
              </a:rPr>
              <a:t> et al. (2010), the methodology used was descriptive of correlational design which explores relationships among study variables. “</a:t>
            </a:r>
            <a:r>
              <a:rPr lang="en-US" sz="1200" kern="1200" dirty="0" err="1" smtClean="0">
                <a:solidFill>
                  <a:schemeClr val="tx1"/>
                </a:solidFill>
                <a:effectLst/>
                <a:latin typeface="+mn-lt"/>
                <a:ea typeface="+mn-ea"/>
                <a:cs typeface="+mn-cs"/>
              </a:rPr>
              <a:t>Correlational</a:t>
            </a:r>
            <a:r>
              <a:rPr lang="en-US" sz="1200" kern="1200" dirty="0" smtClean="0">
                <a:solidFill>
                  <a:schemeClr val="tx1"/>
                </a:solidFill>
                <a:effectLst/>
                <a:latin typeface="+mn-lt"/>
                <a:ea typeface="+mn-ea"/>
                <a:cs typeface="+mn-cs"/>
              </a:rPr>
              <a:t> research involves</a:t>
            </a:r>
            <a:r>
              <a:rPr lang="en-US" sz="1200" kern="1200" baseline="0" dirty="0" smtClean="0">
                <a:solidFill>
                  <a:schemeClr val="tx1"/>
                </a:solidFill>
                <a:effectLst/>
                <a:latin typeface="+mn-lt"/>
                <a:ea typeface="+mn-ea"/>
                <a:cs typeface="+mn-cs"/>
              </a:rPr>
              <a:t> the systematic investigation of relationships between or among two or more variables that have been identified in theories, observed in practice, or both” (Burns &amp; Grove, 2009, p. 25).  </a:t>
            </a:r>
          </a:p>
          <a:p>
            <a:endParaRPr lang="en-US" sz="1200" kern="1200" baseline="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a:t>
            </a:r>
            <a:r>
              <a:rPr lang="en-US" sz="1200" kern="1200" dirty="0" smtClean="0">
                <a:solidFill>
                  <a:schemeClr val="tx1"/>
                </a:solidFill>
                <a:effectLst/>
                <a:latin typeface="+mn-lt"/>
                <a:ea typeface="+mn-ea"/>
                <a:cs typeface="+mn-cs"/>
              </a:rPr>
              <a:t>methodology used by Windle et al. (2006) was experimental. “Experimental research is an</a:t>
            </a:r>
            <a:r>
              <a:rPr lang="en-US" sz="1200" kern="1200" baseline="0" dirty="0" smtClean="0">
                <a:solidFill>
                  <a:schemeClr val="tx1"/>
                </a:solidFill>
                <a:effectLst/>
                <a:latin typeface="+mn-lt"/>
                <a:ea typeface="+mn-ea"/>
                <a:cs typeface="+mn-cs"/>
              </a:rPr>
              <a:t> objective, systematic, controlled investigation conducted for the purpose of predicting and controlling phenomena” (Burns &amp; Grove, 2009, p.25).  </a:t>
            </a:r>
            <a:r>
              <a:rPr lang="en-US" sz="1200" kern="1200" dirty="0" smtClean="0">
                <a:solidFill>
                  <a:schemeClr val="tx1"/>
                </a:solidFill>
                <a:effectLst/>
                <a:latin typeface="+mn-lt"/>
                <a:ea typeface="+mn-ea"/>
                <a:cs typeface="+mn-cs"/>
              </a:rPr>
              <a:t>Hence in this study there was a placebo group whereas there was none in the study by </a:t>
            </a:r>
            <a:r>
              <a:rPr lang="en-US" sz="1200" kern="1200" dirty="0" err="1" smtClean="0">
                <a:solidFill>
                  <a:schemeClr val="tx1"/>
                </a:solidFill>
                <a:effectLst/>
                <a:latin typeface="+mn-lt"/>
                <a:ea typeface="+mn-ea"/>
                <a:cs typeface="+mn-cs"/>
              </a:rPr>
              <a:t>Eggerberger</a:t>
            </a:r>
            <a:r>
              <a:rPr lang="en-US" sz="1200" kern="1200" dirty="0" smtClean="0">
                <a:solidFill>
                  <a:schemeClr val="tx1"/>
                </a:solidFill>
                <a:effectLst/>
                <a:latin typeface="+mn-lt"/>
                <a:ea typeface="+mn-ea"/>
                <a:cs typeface="+mn-cs"/>
              </a:rPr>
              <a:t>,</a:t>
            </a:r>
            <a:r>
              <a:rPr lang="en-US" sz="1200" kern="1200" baseline="0" dirty="0" smtClean="0">
                <a:solidFill>
                  <a:schemeClr val="tx1"/>
                </a:solidFill>
                <a:effectLst/>
                <a:latin typeface="+mn-lt"/>
                <a:ea typeface="+mn-ea"/>
                <a:cs typeface="+mn-cs"/>
              </a:rPr>
              <a:t> Keller, and </a:t>
            </a:r>
            <a:r>
              <a:rPr lang="en-US" sz="1200" kern="1200" baseline="0" dirty="0" err="1" smtClean="0">
                <a:solidFill>
                  <a:schemeClr val="tx1"/>
                </a:solidFill>
                <a:effectLst/>
                <a:latin typeface="+mn-lt"/>
                <a:ea typeface="+mn-ea"/>
                <a:cs typeface="+mn-cs"/>
              </a:rPr>
              <a:t>Loscin</a:t>
            </a:r>
            <a:r>
              <a:rPr lang="en-US" sz="1200" kern="1200" baseline="0" dirty="0" smtClean="0">
                <a:solidFill>
                  <a:schemeClr val="tx1"/>
                </a:solidFill>
                <a:effectLst/>
                <a:latin typeface="+mn-lt"/>
                <a:ea typeface="+mn-ea"/>
                <a:cs typeface="+mn-cs"/>
              </a:rPr>
              <a:t>.</a:t>
            </a:r>
            <a:r>
              <a:rPr lang="en-US" sz="1200" kern="1200" dirty="0" smtClean="0">
                <a:solidFill>
                  <a:schemeClr val="tx1"/>
                </a:solidFill>
                <a:effectLst/>
                <a:latin typeface="+mn-lt"/>
                <a:ea typeface="+mn-ea"/>
                <a:cs typeface="+mn-cs"/>
              </a:rPr>
              <a:t> At the end of the day, the study by Windle et al. (2006) will be applied since interventions are needed, whereas that by </a:t>
            </a:r>
            <a:r>
              <a:rPr lang="en-US" sz="1200" kern="1200" dirty="0" err="1" smtClean="0">
                <a:solidFill>
                  <a:schemeClr val="tx1"/>
                </a:solidFill>
                <a:effectLst/>
                <a:latin typeface="+mn-lt"/>
                <a:ea typeface="+mn-ea"/>
                <a:cs typeface="+mn-cs"/>
              </a:rPr>
              <a:t>Eggerberger</a:t>
            </a:r>
            <a:r>
              <a:rPr lang="en-US" sz="1200" kern="1200" dirty="0" smtClean="0">
                <a:solidFill>
                  <a:schemeClr val="tx1"/>
                </a:solidFill>
                <a:effectLst/>
                <a:latin typeface="+mn-lt"/>
                <a:ea typeface="+mn-ea"/>
                <a:cs typeface="+mn-cs"/>
              </a:rPr>
              <a:t> et al. (2010) can be used to shape policy since no interventions are needed. </a:t>
            </a:r>
          </a:p>
          <a:p>
            <a:r>
              <a:rPr lang="en-US"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947AE6C6-A56C-40E6-A282-2E4E7BAE0AEF}" type="slidenum">
              <a:rPr lang="en-US" smtClean="0"/>
              <a:pPr/>
              <a:t>11</a:t>
            </a:fld>
            <a:endParaRPr lang="en-US"/>
          </a:p>
        </p:txBody>
      </p:sp>
    </p:spTree>
    <p:extLst>
      <p:ext uri="{BB962C8B-B14F-4D97-AF65-F5344CB8AC3E}">
        <p14:creationId xmlns="" xmlns:p14="http://schemas.microsoft.com/office/powerpoint/2010/main" val="15103949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009960BE-144C-420F-962B-BF0ECAF487F1}" type="datetimeFigureOut">
              <a:rPr lang="en-US" smtClean="0"/>
              <a:pPr/>
              <a:t>9/25/2011</a:t>
            </a:fld>
            <a:endParaRPr lang="en-US" dirty="0"/>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dirty="0"/>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70AF1CC6-BDA6-447F-974D-275B14F712B0}" type="slidenum">
              <a:rPr lang="en-US" smtClean="0"/>
              <a:pPr/>
              <a:t>‹#›</a:t>
            </a:fld>
            <a:endParaRPr lang="en-US" dirty="0"/>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9960BE-144C-420F-962B-BF0ECAF487F1}" type="datetimeFigureOut">
              <a:rPr lang="en-US" smtClean="0"/>
              <a:pPr/>
              <a:t>9/25/2011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AF1CC6-BDA6-447F-974D-275B14F712B0}"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9960BE-144C-420F-962B-BF0ECAF487F1}" type="datetimeFigureOut">
              <a:rPr lang="en-US" smtClean="0"/>
              <a:pPr/>
              <a:t>9/25/2011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AF1CC6-BDA6-447F-974D-275B14F712B0}"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09960BE-144C-420F-962B-BF0ECAF487F1}" type="datetimeFigureOut">
              <a:rPr lang="en-US" smtClean="0"/>
              <a:pPr/>
              <a:t>9/25/2011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AF1CC6-BDA6-447F-974D-275B14F712B0}"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09960BE-144C-420F-962B-BF0ECAF487F1}" type="datetimeFigureOut">
              <a:rPr lang="en-US" smtClean="0"/>
              <a:pPr/>
              <a:t>9/25/2011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AF1CC6-BDA6-447F-974D-275B14F712B0}"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009960BE-144C-420F-962B-BF0ECAF487F1}" type="datetimeFigureOut">
              <a:rPr lang="en-US" smtClean="0"/>
              <a:pPr/>
              <a:t>9/25/2011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0AF1CC6-BDA6-447F-974D-275B14F712B0}" type="slidenum">
              <a:rPr lang="en-US" smtClean="0"/>
              <a:pPr/>
              <a:t>‹#›</a:t>
            </a:fld>
            <a:endParaRPr lang="en-US" dirty="0"/>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09960BE-144C-420F-962B-BF0ECAF487F1}" type="datetimeFigureOut">
              <a:rPr lang="en-US" smtClean="0"/>
              <a:pPr/>
              <a:t>9/25/2011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0AF1CC6-BDA6-447F-974D-275B14F712B0}"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09960BE-144C-420F-962B-BF0ECAF487F1}" type="datetimeFigureOut">
              <a:rPr lang="en-US" smtClean="0"/>
              <a:pPr/>
              <a:t>9/25/2011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0AF1CC6-BDA6-447F-974D-275B14F712B0}"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9960BE-144C-420F-962B-BF0ECAF487F1}" type="datetimeFigureOut">
              <a:rPr lang="en-US" smtClean="0"/>
              <a:pPr/>
              <a:t>9/25/2011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0AF1CC6-BDA6-447F-974D-275B14F712B0}"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009960BE-144C-420F-962B-BF0ECAF487F1}" type="datetimeFigureOut">
              <a:rPr lang="en-US" smtClean="0"/>
              <a:pPr/>
              <a:t>9/25/2011</a:t>
            </a:fld>
            <a:endParaRPr lang="en-US" dirty="0"/>
          </a:p>
        </p:txBody>
      </p:sp>
      <p:sp>
        <p:nvSpPr>
          <p:cNvPr id="7" name="Slide Number Placeholder 6"/>
          <p:cNvSpPr>
            <a:spLocks noGrp="1"/>
          </p:cNvSpPr>
          <p:nvPr>
            <p:ph type="sldNum" sz="quarter" idx="12"/>
          </p:nvPr>
        </p:nvSpPr>
        <p:spPr/>
        <p:txBody>
          <a:bodyPr/>
          <a:lstStyle/>
          <a:p>
            <a:fld id="{70AF1CC6-BDA6-447F-974D-275B14F712B0}" type="slidenum">
              <a:rPr lang="en-US" smtClean="0"/>
              <a:pPr/>
              <a:t>‹#›</a:t>
            </a:fld>
            <a:endParaRPr lang="en-US" dirty="0"/>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dirty="0"/>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9960BE-144C-420F-962B-BF0ECAF487F1}" type="datetimeFigureOut">
              <a:rPr lang="en-US" smtClean="0"/>
              <a:pPr/>
              <a:t>9/25/2011</a:t>
            </a:fld>
            <a:endParaRPr lang="en-US" dirty="0"/>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dirty="0"/>
          </a:p>
        </p:txBody>
      </p:sp>
      <p:sp>
        <p:nvSpPr>
          <p:cNvPr id="7" name="Slide Number Placeholder 6"/>
          <p:cNvSpPr>
            <a:spLocks noGrp="1"/>
          </p:cNvSpPr>
          <p:nvPr>
            <p:ph type="sldNum" sz="quarter" idx="12"/>
          </p:nvPr>
        </p:nvSpPr>
        <p:spPr/>
        <p:txBody>
          <a:bodyPr/>
          <a:lstStyle/>
          <a:p>
            <a:fld id="{70AF1CC6-BDA6-447F-974D-275B14F712B0}"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009960BE-144C-420F-962B-BF0ECAF487F1}" type="datetimeFigureOut">
              <a:rPr lang="en-US" smtClean="0"/>
              <a:pPr/>
              <a:t>9/25/2011</a:t>
            </a:fld>
            <a:endParaRPr lang="en-US" dirty="0"/>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dirty="0"/>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70AF1CC6-BDA6-447F-974D-275B14F712B0}"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1" y="2708476"/>
            <a:ext cx="3581400" cy="1702160"/>
          </a:xfrm>
        </p:spPr>
        <p:txBody>
          <a:bodyPr>
            <a:normAutofit fontScale="90000"/>
          </a:bodyPr>
          <a:lstStyle/>
          <a:p>
            <a:pPr algn="ctr"/>
            <a:r>
              <a:rPr lang="en-US" dirty="0" smtClean="0"/>
              <a:t>Analyzing and Critiquing Research Articles</a:t>
            </a:r>
            <a:endParaRPr lang="en-US" dirty="0"/>
          </a:p>
        </p:txBody>
      </p:sp>
      <p:sp>
        <p:nvSpPr>
          <p:cNvPr id="3" name="Subtitle 2"/>
          <p:cNvSpPr>
            <a:spLocks noGrp="1"/>
          </p:cNvSpPr>
          <p:nvPr>
            <p:ph type="subTitle" idx="1"/>
          </p:nvPr>
        </p:nvSpPr>
        <p:spPr>
          <a:xfrm>
            <a:off x="4343400" y="4876800"/>
            <a:ext cx="4114800" cy="1262109"/>
          </a:xfrm>
        </p:spPr>
        <p:txBody>
          <a:bodyPr>
            <a:normAutofit fontScale="85000" lnSpcReduction="20000"/>
          </a:bodyPr>
          <a:lstStyle/>
          <a:p>
            <a:pPr algn="ctr"/>
            <a:r>
              <a:rPr lang="en-US" dirty="0" smtClean="0"/>
              <a:t>Peter </a:t>
            </a:r>
            <a:r>
              <a:rPr lang="en-US" dirty="0" err="1" smtClean="0"/>
              <a:t>Mbinglo</a:t>
            </a:r>
            <a:r>
              <a:rPr lang="en-US" dirty="0" smtClean="0"/>
              <a:t>, Amanda Mills, </a:t>
            </a:r>
          </a:p>
          <a:p>
            <a:pPr algn="ctr"/>
            <a:r>
              <a:rPr lang="en-US" dirty="0" smtClean="0"/>
              <a:t>Adam Moon, &amp; Erin Nicholson</a:t>
            </a:r>
          </a:p>
          <a:p>
            <a:pPr algn="ctr"/>
            <a:r>
              <a:rPr lang="en-US" dirty="0" smtClean="0"/>
              <a:t>Lakeview College of Nursing</a:t>
            </a:r>
          </a:p>
          <a:p>
            <a:pPr algn="ctr"/>
            <a:r>
              <a:rPr lang="en-US" dirty="0" smtClean="0"/>
              <a:t>N302</a:t>
            </a:r>
          </a:p>
          <a:p>
            <a:pPr algn="ctr"/>
            <a:r>
              <a:rPr lang="en-US" dirty="0" smtClean="0"/>
              <a:t>Fall, 2011</a:t>
            </a:r>
          </a:p>
          <a:p>
            <a:endParaRPr lang="en-US" dirty="0"/>
          </a:p>
        </p:txBody>
      </p:sp>
    </p:spTree>
    <p:extLst>
      <p:ext uri="{BB962C8B-B14F-4D97-AF65-F5344CB8AC3E}">
        <p14:creationId xmlns="" xmlns:p14="http://schemas.microsoft.com/office/powerpoint/2010/main" val="20242379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Quantitative vs. </a:t>
            </a:r>
            <a:r>
              <a:rPr lang="en-US" dirty="0" err="1" smtClean="0"/>
              <a:t>Qualititative</a:t>
            </a:r>
            <a:endParaRPr lang="en-US" dirty="0"/>
          </a:p>
        </p:txBody>
      </p:sp>
      <p:sp>
        <p:nvSpPr>
          <p:cNvPr id="3" name="Text Placeholder 2"/>
          <p:cNvSpPr>
            <a:spLocks noGrp="1"/>
          </p:cNvSpPr>
          <p:nvPr>
            <p:ph type="body" idx="1"/>
          </p:nvPr>
        </p:nvSpPr>
        <p:spPr>
          <a:xfrm>
            <a:off x="990600" y="3048000"/>
            <a:ext cx="3057148" cy="639762"/>
          </a:xfrm>
        </p:spPr>
        <p:txBody>
          <a:bodyPr>
            <a:normAutofit fontScale="92500" lnSpcReduction="20000"/>
          </a:bodyPr>
          <a:lstStyle/>
          <a:p>
            <a:r>
              <a:rPr lang="en-US" dirty="0" smtClean="0"/>
              <a:t>Eggenberger, Keller, &amp; Locsin (2010)</a:t>
            </a:r>
          </a:p>
          <a:p>
            <a:endParaRPr lang="en-US" dirty="0"/>
          </a:p>
        </p:txBody>
      </p:sp>
      <p:sp>
        <p:nvSpPr>
          <p:cNvPr id="4" name="Content Placeholder 3"/>
          <p:cNvSpPr>
            <a:spLocks noGrp="1"/>
          </p:cNvSpPr>
          <p:nvPr>
            <p:ph sz="half" idx="2"/>
          </p:nvPr>
        </p:nvSpPr>
        <p:spPr>
          <a:xfrm>
            <a:off x="990600" y="3429000"/>
            <a:ext cx="3419856" cy="2835797"/>
          </a:xfrm>
        </p:spPr>
        <p:txBody>
          <a:bodyPr/>
          <a:lstStyle/>
          <a:p>
            <a:r>
              <a:rPr lang="en-US" dirty="0" smtClean="0"/>
              <a:t>Qualitative research</a:t>
            </a:r>
            <a:endParaRPr lang="en-US" dirty="0"/>
          </a:p>
        </p:txBody>
      </p:sp>
      <p:sp>
        <p:nvSpPr>
          <p:cNvPr id="5" name="Text Placeholder 4"/>
          <p:cNvSpPr>
            <a:spLocks noGrp="1"/>
          </p:cNvSpPr>
          <p:nvPr>
            <p:ph type="body" sz="quarter" idx="3"/>
          </p:nvPr>
        </p:nvSpPr>
        <p:spPr>
          <a:xfrm>
            <a:off x="4953000" y="2971800"/>
            <a:ext cx="3055717" cy="639762"/>
          </a:xfrm>
        </p:spPr>
        <p:txBody>
          <a:bodyPr/>
          <a:lstStyle/>
          <a:p>
            <a:r>
              <a:rPr lang="en-US" dirty="0" smtClean="0"/>
              <a:t>Windle et al. (2006)</a:t>
            </a:r>
          </a:p>
          <a:p>
            <a:endParaRPr lang="en-US" dirty="0"/>
          </a:p>
        </p:txBody>
      </p:sp>
      <p:sp>
        <p:nvSpPr>
          <p:cNvPr id="6" name="Content Placeholder 5"/>
          <p:cNvSpPr>
            <a:spLocks noGrp="1"/>
          </p:cNvSpPr>
          <p:nvPr>
            <p:ph sz="quarter" idx="4"/>
          </p:nvPr>
        </p:nvSpPr>
        <p:spPr>
          <a:xfrm>
            <a:off x="4648200" y="3352800"/>
            <a:ext cx="3419856" cy="2835797"/>
          </a:xfrm>
        </p:spPr>
        <p:txBody>
          <a:bodyPr/>
          <a:lstStyle/>
          <a:p>
            <a:r>
              <a:rPr lang="en-US" dirty="0" smtClean="0"/>
              <a:t>Quantitative research</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838200"/>
            <a:ext cx="7024744" cy="1143000"/>
          </a:xfrm>
        </p:spPr>
        <p:txBody>
          <a:bodyPr>
            <a:normAutofit fontScale="90000"/>
          </a:bodyPr>
          <a:lstStyle/>
          <a:p>
            <a:pPr algn="ctr"/>
            <a:r>
              <a:rPr lang="en-US" b="1" dirty="0" smtClean="0"/>
              <a:t>Comparison</a:t>
            </a:r>
            <a:r>
              <a:rPr lang="en-US" dirty="0" smtClean="0"/>
              <a:t>: Assigned Articles</a:t>
            </a:r>
            <a:endParaRPr lang="en-US" dirty="0"/>
          </a:p>
        </p:txBody>
      </p:sp>
      <p:sp>
        <p:nvSpPr>
          <p:cNvPr id="3" name="Text Placeholder 2"/>
          <p:cNvSpPr>
            <a:spLocks noGrp="1"/>
          </p:cNvSpPr>
          <p:nvPr>
            <p:ph type="body" idx="1"/>
          </p:nvPr>
        </p:nvSpPr>
        <p:spPr>
          <a:xfrm>
            <a:off x="1143000" y="2743200"/>
            <a:ext cx="3057148" cy="639762"/>
          </a:xfrm>
        </p:spPr>
        <p:txBody>
          <a:bodyPr>
            <a:normAutofit fontScale="92500" lnSpcReduction="20000"/>
          </a:bodyPr>
          <a:lstStyle/>
          <a:p>
            <a:pPr algn="ctr"/>
            <a:r>
              <a:rPr lang="en-US" dirty="0" smtClean="0"/>
              <a:t>Eggenberger, Keller, &amp; Locsin (2010)</a:t>
            </a:r>
            <a:endParaRPr lang="en-US" dirty="0"/>
          </a:p>
        </p:txBody>
      </p:sp>
      <p:sp>
        <p:nvSpPr>
          <p:cNvPr id="4" name="Content Placeholder 3"/>
          <p:cNvSpPr>
            <a:spLocks noGrp="1"/>
          </p:cNvSpPr>
          <p:nvPr>
            <p:ph sz="half" idx="2"/>
          </p:nvPr>
        </p:nvSpPr>
        <p:spPr>
          <a:xfrm>
            <a:off x="838200" y="3733800"/>
            <a:ext cx="3623377" cy="2835797"/>
          </a:xfrm>
        </p:spPr>
        <p:txBody>
          <a:bodyPr/>
          <a:lstStyle/>
          <a:p>
            <a:r>
              <a:rPr lang="en-US" dirty="0" smtClean="0"/>
              <a:t>Descriptive correlational design</a:t>
            </a:r>
          </a:p>
          <a:p>
            <a:r>
              <a:rPr lang="en-US" dirty="0" smtClean="0"/>
              <a:t>No placebo</a:t>
            </a:r>
          </a:p>
          <a:p>
            <a:r>
              <a:rPr lang="en-US" dirty="0" smtClean="0"/>
              <a:t>Study may shape policies</a:t>
            </a:r>
            <a:endParaRPr lang="en-US" dirty="0"/>
          </a:p>
        </p:txBody>
      </p:sp>
      <p:sp>
        <p:nvSpPr>
          <p:cNvPr id="5" name="Text Placeholder 4"/>
          <p:cNvSpPr>
            <a:spLocks noGrp="1"/>
          </p:cNvSpPr>
          <p:nvPr>
            <p:ph type="body" sz="quarter" idx="3"/>
          </p:nvPr>
        </p:nvSpPr>
        <p:spPr>
          <a:xfrm>
            <a:off x="5105400" y="2514600"/>
            <a:ext cx="3055717" cy="639762"/>
          </a:xfrm>
        </p:spPr>
        <p:txBody>
          <a:bodyPr>
            <a:normAutofit/>
          </a:bodyPr>
          <a:lstStyle/>
          <a:p>
            <a:r>
              <a:rPr lang="en-US" sz="2200" dirty="0" smtClean="0"/>
              <a:t>Windle et al. (2006)</a:t>
            </a:r>
            <a:endParaRPr lang="en-US" sz="2200" dirty="0"/>
          </a:p>
        </p:txBody>
      </p:sp>
      <p:sp>
        <p:nvSpPr>
          <p:cNvPr id="6" name="Content Placeholder 5"/>
          <p:cNvSpPr>
            <a:spLocks noGrp="1"/>
          </p:cNvSpPr>
          <p:nvPr>
            <p:ph sz="quarter" idx="4"/>
          </p:nvPr>
        </p:nvSpPr>
        <p:spPr>
          <a:xfrm>
            <a:off x="4953000" y="3733800"/>
            <a:ext cx="3419856" cy="2835797"/>
          </a:xfrm>
        </p:spPr>
        <p:txBody>
          <a:bodyPr/>
          <a:lstStyle/>
          <a:p>
            <a:r>
              <a:rPr lang="en-US" dirty="0" smtClean="0"/>
              <a:t>Experimental</a:t>
            </a:r>
          </a:p>
          <a:p>
            <a:r>
              <a:rPr lang="en-US" dirty="0" smtClean="0"/>
              <a:t>Placebo</a:t>
            </a:r>
          </a:p>
          <a:p>
            <a:r>
              <a:rPr lang="en-US" dirty="0" smtClean="0"/>
              <a:t>Study may shape interventions</a:t>
            </a:r>
            <a:endParaRPr lang="en-US" dirty="0"/>
          </a:p>
        </p:txBody>
      </p:sp>
    </p:spTree>
    <p:extLst>
      <p:ext uri="{BB962C8B-B14F-4D97-AF65-F5344CB8AC3E}">
        <p14:creationId xmlns="" xmlns:p14="http://schemas.microsoft.com/office/powerpoint/2010/main" val="18142777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762000"/>
            <a:ext cx="7024744" cy="1143000"/>
          </a:xfrm>
        </p:spPr>
        <p:txBody>
          <a:bodyPr/>
          <a:lstStyle/>
          <a:p>
            <a:r>
              <a:rPr lang="en-US" b="1" dirty="0" smtClean="0"/>
              <a:t>Summary</a:t>
            </a:r>
            <a:endParaRPr lang="en-US" b="1" dirty="0"/>
          </a:p>
        </p:txBody>
      </p:sp>
      <p:sp>
        <p:nvSpPr>
          <p:cNvPr id="3" name="Text Placeholder 2"/>
          <p:cNvSpPr>
            <a:spLocks noGrp="1"/>
          </p:cNvSpPr>
          <p:nvPr>
            <p:ph type="body" idx="1"/>
          </p:nvPr>
        </p:nvSpPr>
        <p:spPr>
          <a:xfrm>
            <a:off x="1066800" y="2362200"/>
            <a:ext cx="3057148" cy="639762"/>
          </a:xfrm>
        </p:spPr>
        <p:txBody>
          <a:bodyPr>
            <a:normAutofit fontScale="92500" lnSpcReduction="20000"/>
          </a:bodyPr>
          <a:lstStyle/>
          <a:p>
            <a:pPr algn="ctr"/>
            <a:r>
              <a:rPr lang="en-US" dirty="0" smtClean="0"/>
              <a:t>Eggenberger, Keller, &amp; Locsin (2010)</a:t>
            </a:r>
            <a:endParaRPr lang="en-US" dirty="0"/>
          </a:p>
        </p:txBody>
      </p:sp>
      <p:sp>
        <p:nvSpPr>
          <p:cNvPr id="4" name="Content Placeholder 3"/>
          <p:cNvSpPr>
            <a:spLocks noGrp="1"/>
          </p:cNvSpPr>
          <p:nvPr>
            <p:ph sz="half" idx="2"/>
          </p:nvPr>
        </p:nvSpPr>
        <p:spPr/>
        <p:txBody>
          <a:bodyPr/>
          <a:lstStyle/>
          <a:p>
            <a:r>
              <a:rPr lang="en-US" dirty="0" smtClean="0"/>
              <a:t>Qualitative Research</a:t>
            </a:r>
          </a:p>
          <a:p>
            <a:r>
              <a:rPr lang="en-US" dirty="0" smtClean="0"/>
              <a:t>Purposive sampling</a:t>
            </a:r>
          </a:p>
          <a:p>
            <a:r>
              <a:rPr lang="en-US" dirty="0" smtClean="0"/>
              <a:t>Object: Value caring in emergent situations</a:t>
            </a:r>
          </a:p>
          <a:p>
            <a:endParaRPr lang="en-US" dirty="0"/>
          </a:p>
        </p:txBody>
      </p:sp>
      <p:sp>
        <p:nvSpPr>
          <p:cNvPr id="5" name="Text Placeholder 4"/>
          <p:cNvSpPr>
            <a:spLocks noGrp="1"/>
          </p:cNvSpPr>
          <p:nvPr>
            <p:ph type="body" sz="quarter" idx="3"/>
          </p:nvPr>
        </p:nvSpPr>
        <p:spPr>
          <a:xfrm>
            <a:off x="4800600" y="2286000"/>
            <a:ext cx="3055717" cy="639762"/>
          </a:xfrm>
        </p:spPr>
        <p:txBody>
          <a:bodyPr/>
          <a:lstStyle/>
          <a:p>
            <a:r>
              <a:rPr lang="en-US" dirty="0" smtClean="0"/>
              <a:t>Windle et al. (2006)</a:t>
            </a:r>
            <a:endParaRPr lang="en-US" dirty="0"/>
          </a:p>
        </p:txBody>
      </p:sp>
      <p:sp>
        <p:nvSpPr>
          <p:cNvPr id="6" name="Content Placeholder 5"/>
          <p:cNvSpPr>
            <a:spLocks noGrp="1"/>
          </p:cNvSpPr>
          <p:nvPr>
            <p:ph sz="quarter" idx="4"/>
          </p:nvPr>
        </p:nvSpPr>
        <p:spPr/>
        <p:txBody>
          <a:bodyPr/>
          <a:lstStyle/>
          <a:p>
            <a:r>
              <a:rPr lang="en-US" dirty="0" smtClean="0"/>
              <a:t>Quantitative Research</a:t>
            </a:r>
          </a:p>
          <a:p>
            <a:r>
              <a:rPr lang="en-US" dirty="0" smtClean="0"/>
              <a:t>Random simple sampling</a:t>
            </a:r>
          </a:p>
          <a:p>
            <a:r>
              <a:rPr lang="en-US" dirty="0" smtClean="0"/>
              <a:t>Object: BNS and Lidocaine for venipuncture</a:t>
            </a:r>
          </a:p>
          <a:p>
            <a:endParaRPr lang="en-US" dirty="0" smtClean="0"/>
          </a:p>
          <a:p>
            <a:endParaRPr lang="en-US" dirty="0"/>
          </a:p>
        </p:txBody>
      </p:sp>
    </p:spTree>
    <p:extLst>
      <p:ext uri="{BB962C8B-B14F-4D97-AF65-F5344CB8AC3E}">
        <p14:creationId xmlns="" xmlns:p14="http://schemas.microsoft.com/office/powerpoint/2010/main" val="28861071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7024744" cy="1143000"/>
          </a:xfrm>
        </p:spPr>
        <p:txBody>
          <a:bodyPr/>
          <a:lstStyle/>
          <a:p>
            <a:r>
              <a:rPr lang="en-US" dirty="0" smtClean="0"/>
              <a:t>References:</a:t>
            </a:r>
            <a:endParaRPr lang="en-US" dirty="0"/>
          </a:p>
        </p:txBody>
      </p:sp>
      <p:sp>
        <p:nvSpPr>
          <p:cNvPr id="3" name="Content Placeholder 2"/>
          <p:cNvSpPr>
            <a:spLocks noGrp="1"/>
          </p:cNvSpPr>
          <p:nvPr>
            <p:ph idx="1"/>
          </p:nvPr>
        </p:nvSpPr>
        <p:spPr>
          <a:xfrm>
            <a:off x="1043492" y="1447800"/>
            <a:ext cx="7643308" cy="5029200"/>
          </a:xfrm>
        </p:spPr>
        <p:txBody>
          <a:bodyPr>
            <a:normAutofit fontScale="85000" lnSpcReduction="10000"/>
          </a:bodyPr>
          <a:lstStyle/>
          <a:p>
            <a:r>
              <a:rPr lang="en-US" dirty="0" smtClean="0"/>
              <a:t>Burns, N., &amp; Grove, S. (2009). </a:t>
            </a:r>
            <a:r>
              <a:rPr lang="en-US" i="1" dirty="0" smtClean="0"/>
              <a:t>The practice of nursing 	research: Appraisal, synthesis, and generation of 	evidence. </a:t>
            </a:r>
            <a:r>
              <a:rPr lang="en-US" dirty="0" smtClean="0"/>
              <a:t>St. Louis, MO: Elsevier Saunders</a:t>
            </a:r>
            <a:br>
              <a:rPr lang="en-US" dirty="0" smtClean="0"/>
            </a:br>
            <a:endParaRPr lang="en-US" dirty="0" smtClean="0"/>
          </a:p>
          <a:p>
            <a:r>
              <a:rPr lang="en-US" dirty="0" smtClean="0"/>
              <a:t>Eggenberger, T., Keller, K., &amp; Locsin, R., (2010). Valuing 	caring behaviors within simulated emergent 	nursing 	situations. In </a:t>
            </a:r>
            <a:r>
              <a:rPr lang="en-US" i="1" dirty="0" smtClean="0"/>
              <a:t>International Journal of Human Caring, 	4</a:t>
            </a:r>
            <a:r>
              <a:rPr lang="en-US" dirty="0" smtClean="0"/>
              <a:t>(2), 23-29. Retrieved from EBSCOhost. </a:t>
            </a:r>
          </a:p>
          <a:p>
            <a:pPr>
              <a:buNone/>
            </a:pPr>
            <a:r>
              <a:rPr lang="en-US" dirty="0" smtClean="0"/>
              <a:t/>
            </a:r>
            <a:br>
              <a:rPr lang="en-US" dirty="0" smtClean="0"/>
            </a:br>
            <a:endParaRPr lang="en-US" dirty="0" smtClean="0"/>
          </a:p>
          <a:p>
            <a:r>
              <a:rPr lang="en-US" dirty="0" smtClean="0"/>
              <a:t>Windle, P., Kwan, M., Warwick, H., Sibayan, A., Espiritu, 	C., &amp; Vergara, J. (2006). Comparison of 	bacteriostatic normal saline and lidocaine used as 	intradermal anesthesia for the placement of 	intravenous lines. In </a:t>
            </a:r>
            <a:r>
              <a:rPr lang="en-US" i="1" dirty="0" smtClean="0"/>
              <a:t>Journal of PeriAnesthesia 	Nursing,21</a:t>
            </a:r>
            <a:r>
              <a:rPr lang="en-US" dirty="0" smtClean="0"/>
              <a:t>(4), 251-258. doi: 0.1016/j.jopan.2006.05.007</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r>
              <a:rPr lang="en-US" dirty="0" smtClean="0"/>
              <a:t>Analyze assigned articles: </a:t>
            </a:r>
          </a:p>
          <a:p>
            <a:r>
              <a:rPr lang="en-US" dirty="0" smtClean="0"/>
              <a:t>Critique assigned articles</a:t>
            </a:r>
          </a:p>
          <a:p>
            <a:r>
              <a:rPr lang="en-US" dirty="0" smtClean="0"/>
              <a:t>Compare methodologies of quantitative &amp; qualitative articles</a:t>
            </a:r>
          </a:p>
          <a:p>
            <a:r>
              <a:rPr lang="en-US" dirty="0" smtClean="0"/>
              <a:t>Summarize articles</a:t>
            </a:r>
            <a:endParaRPr lang="en-US" dirty="0"/>
          </a:p>
        </p:txBody>
      </p:sp>
    </p:spTree>
    <p:extLst>
      <p:ext uri="{BB962C8B-B14F-4D97-AF65-F5344CB8AC3E}">
        <p14:creationId xmlns="" xmlns:p14="http://schemas.microsoft.com/office/powerpoint/2010/main" val="19791757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Analysis</a:t>
            </a:r>
            <a:r>
              <a:rPr lang="en-US" dirty="0" smtClean="0"/>
              <a:t>: Research Question</a:t>
            </a:r>
            <a:endParaRPr lang="en-US" dirty="0"/>
          </a:p>
        </p:txBody>
      </p:sp>
      <p:sp>
        <p:nvSpPr>
          <p:cNvPr id="4" name="Text Placeholder 3"/>
          <p:cNvSpPr>
            <a:spLocks noGrp="1"/>
          </p:cNvSpPr>
          <p:nvPr>
            <p:ph type="body" idx="1"/>
          </p:nvPr>
        </p:nvSpPr>
        <p:spPr>
          <a:xfrm>
            <a:off x="762000" y="2743200"/>
            <a:ext cx="3581400" cy="639762"/>
          </a:xfrm>
        </p:spPr>
        <p:txBody>
          <a:bodyPr>
            <a:normAutofit fontScale="77500" lnSpcReduction="20000"/>
          </a:bodyPr>
          <a:lstStyle/>
          <a:p>
            <a:pPr algn="ctr"/>
            <a:r>
              <a:rPr lang="en-US" dirty="0" smtClean="0"/>
              <a:t>Eggenberger, Keller, </a:t>
            </a:r>
          </a:p>
          <a:p>
            <a:pPr algn="ctr"/>
            <a:r>
              <a:rPr lang="en-US" dirty="0" smtClean="0"/>
              <a:t>&amp; Locsin (2010)</a:t>
            </a:r>
            <a:endParaRPr lang="en-US" dirty="0"/>
          </a:p>
        </p:txBody>
      </p:sp>
      <p:sp>
        <p:nvSpPr>
          <p:cNvPr id="5" name="Content Placeholder 4"/>
          <p:cNvSpPr>
            <a:spLocks noGrp="1"/>
          </p:cNvSpPr>
          <p:nvPr>
            <p:ph sz="half" idx="2"/>
          </p:nvPr>
        </p:nvSpPr>
        <p:spPr/>
        <p:txBody>
          <a:bodyPr/>
          <a:lstStyle/>
          <a:p>
            <a:endParaRPr lang="en-US" dirty="0" smtClean="0"/>
          </a:p>
          <a:p>
            <a:r>
              <a:rPr lang="en-US" dirty="0" smtClean="0"/>
              <a:t>How do nurses exhibit caring?</a:t>
            </a:r>
          </a:p>
          <a:p>
            <a:r>
              <a:rPr lang="en-US" dirty="0" smtClean="0"/>
              <a:t>How to teach caring?</a:t>
            </a:r>
            <a:endParaRPr lang="en-US" dirty="0"/>
          </a:p>
        </p:txBody>
      </p:sp>
      <p:sp>
        <p:nvSpPr>
          <p:cNvPr id="6" name="Text Placeholder 5"/>
          <p:cNvSpPr>
            <a:spLocks noGrp="1"/>
          </p:cNvSpPr>
          <p:nvPr>
            <p:ph type="body" sz="quarter" idx="3"/>
          </p:nvPr>
        </p:nvSpPr>
        <p:spPr>
          <a:xfrm>
            <a:off x="4876800" y="2667000"/>
            <a:ext cx="3055717" cy="639762"/>
          </a:xfrm>
        </p:spPr>
        <p:txBody>
          <a:bodyPr>
            <a:normAutofit/>
          </a:bodyPr>
          <a:lstStyle/>
          <a:p>
            <a:r>
              <a:rPr lang="en-US" sz="2200" dirty="0" smtClean="0"/>
              <a:t>Windle et al. (2006)</a:t>
            </a:r>
            <a:endParaRPr lang="en-US" sz="2200" dirty="0"/>
          </a:p>
        </p:txBody>
      </p:sp>
      <p:sp>
        <p:nvSpPr>
          <p:cNvPr id="7" name="Content Placeholder 6"/>
          <p:cNvSpPr>
            <a:spLocks noGrp="1"/>
          </p:cNvSpPr>
          <p:nvPr>
            <p:ph sz="quarter" idx="4"/>
          </p:nvPr>
        </p:nvSpPr>
        <p:spPr/>
        <p:txBody>
          <a:bodyPr/>
          <a:lstStyle/>
          <a:p>
            <a:pPr marL="68580" indent="0">
              <a:buNone/>
            </a:pPr>
            <a:endParaRPr lang="en-US" dirty="0"/>
          </a:p>
          <a:p>
            <a:r>
              <a:rPr lang="en-US" dirty="0" smtClean="0"/>
              <a:t>Does anesthesia reduce pain during venipuncture?</a:t>
            </a:r>
            <a:endParaRPr lang="en-US" dirty="0"/>
          </a:p>
        </p:txBody>
      </p:sp>
    </p:spTree>
    <p:extLst>
      <p:ext uri="{BB962C8B-B14F-4D97-AF65-F5344CB8AC3E}">
        <p14:creationId xmlns="" xmlns:p14="http://schemas.microsoft.com/office/powerpoint/2010/main" val="38231121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t>Analysis</a:t>
            </a:r>
            <a:r>
              <a:rPr lang="en-US" dirty="0" smtClean="0"/>
              <a:t>: Independent and Dependent Variables</a:t>
            </a:r>
            <a:endParaRPr lang="en-US" dirty="0"/>
          </a:p>
        </p:txBody>
      </p:sp>
      <p:sp>
        <p:nvSpPr>
          <p:cNvPr id="4" name="Text Placeholder 3"/>
          <p:cNvSpPr>
            <a:spLocks noGrp="1"/>
          </p:cNvSpPr>
          <p:nvPr>
            <p:ph type="body" idx="1"/>
          </p:nvPr>
        </p:nvSpPr>
        <p:spPr>
          <a:xfrm>
            <a:off x="990600" y="2743200"/>
            <a:ext cx="3505200" cy="822171"/>
          </a:xfrm>
        </p:spPr>
        <p:txBody>
          <a:bodyPr>
            <a:normAutofit fontScale="92500" lnSpcReduction="10000"/>
          </a:bodyPr>
          <a:lstStyle/>
          <a:p>
            <a:pPr algn="ctr"/>
            <a:r>
              <a:rPr lang="en-US" dirty="0" smtClean="0"/>
              <a:t>Eggenberger, Keller, </a:t>
            </a:r>
          </a:p>
          <a:p>
            <a:pPr algn="ctr"/>
            <a:r>
              <a:rPr lang="en-US" dirty="0" smtClean="0"/>
              <a:t>&amp; Locsin (2010)</a:t>
            </a:r>
          </a:p>
        </p:txBody>
      </p:sp>
      <p:sp>
        <p:nvSpPr>
          <p:cNvPr id="5" name="Content Placeholder 4"/>
          <p:cNvSpPr>
            <a:spLocks noGrp="1"/>
          </p:cNvSpPr>
          <p:nvPr>
            <p:ph sz="half" idx="2"/>
          </p:nvPr>
        </p:nvSpPr>
        <p:spPr>
          <a:xfrm>
            <a:off x="1066800" y="3657600"/>
            <a:ext cx="3419856" cy="2835797"/>
          </a:xfrm>
        </p:spPr>
        <p:txBody>
          <a:bodyPr/>
          <a:lstStyle/>
          <a:p>
            <a:r>
              <a:rPr lang="en-US" b="1" dirty="0" smtClean="0"/>
              <a:t>Independent variable</a:t>
            </a:r>
            <a:r>
              <a:rPr lang="en-US" dirty="0" smtClean="0"/>
              <a:t>= Quality of teaching</a:t>
            </a:r>
          </a:p>
          <a:p>
            <a:r>
              <a:rPr lang="en-US" b="1" dirty="0" smtClean="0"/>
              <a:t>Dependent variable</a:t>
            </a:r>
            <a:r>
              <a:rPr lang="en-US" dirty="0" smtClean="0"/>
              <a:t>= Realistic simulations</a:t>
            </a:r>
            <a:endParaRPr lang="en-US" dirty="0"/>
          </a:p>
        </p:txBody>
      </p:sp>
      <p:sp>
        <p:nvSpPr>
          <p:cNvPr id="6" name="Text Placeholder 5"/>
          <p:cNvSpPr>
            <a:spLocks noGrp="1"/>
          </p:cNvSpPr>
          <p:nvPr>
            <p:ph type="body" sz="quarter" idx="3"/>
          </p:nvPr>
        </p:nvSpPr>
        <p:spPr>
          <a:xfrm>
            <a:off x="5029200" y="2667000"/>
            <a:ext cx="3055717" cy="639762"/>
          </a:xfrm>
        </p:spPr>
        <p:txBody>
          <a:bodyPr>
            <a:normAutofit/>
          </a:bodyPr>
          <a:lstStyle/>
          <a:p>
            <a:r>
              <a:rPr lang="en-US" sz="2200" dirty="0" smtClean="0"/>
              <a:t>Windle</a:t>
            </a:r>
            <a:r>
              <a:rPr lang="en-US" sz="2200" dirty="0"/>
              <a:t> </a:t>
            </a:r>
            <a:r>
              <a:rPr lang="en-US" sz="2200" dirty="0" smtClean="0"/>
              <a:t>et al. (2006)</a:t>
            </a:r>
            <a:endParaRPr lang="en-US" sz="2200" dirty="0"/>
          </a:p>
        </p:txBody>
      </p:sp>
      <p:sp>
        <p:nvSpPr>
          <p:cNvPr id="7" name="Content Placeholder 6"/>
          <p:cNvSpPr>
            <a:spLocks noGrp="1"/>
          </p:cNvSpPr>
          <p:nvPr>
            <p:ph sz="quarter" idx="4"/>
          </p:nvPr>
        </p:nvSpPr>
        <p:spPr>
          <a:xfrm>
            <a:off x="4648200" y="3581400"/>
            <a:ext cx="3660648" cy="2835797"/>
          </a:xfrm>
        </p:spPr>
        <p:txBody>
          <a:bodyPr>
            <a:normAutofit/>
          </a:bodyPr>
          <a:lstStyle/>
          <a:p>
            <a:r>
              <a:rPr lang="en-US" b="1" dirty="0" smtClean="0"/>
              <a:t>Independent variable</a:t>
            </a:r>
            <a:r>
              <a:rPr lang="en-US" dirty="0" smtClean="0"/>
              <a:t>= BNS, lidocaine, and no local anesthetic</a:t>
            </a:r>
          </a:p>
          <a:p>
            <a:r>
              <a:rPr lang="en-US" b="1" dirty="0" smtClean="0"/>
              <a:t>Dependent variable</a:t>
            </a:r>
            <a:r>
              <a:rPr lang="en-US" dirty="0" smtClean="0"/>
              <a:t>= amount of pain experienced</a:t>
            </a:r>
            <a:endParaRPr lang="en-US" dirty="0"/>
          </a:p>
        </p:txBody>
      </p:sp>
    </p:spTree>
    <p:extLst>
      <p:ext uri="{BB962C8B-B14F-4D97-AF65-F5344CB8AC3E}">
        <p14:creationId xmlns="" xmlns:p14="http://schemas.microsoft.com/office/powerpoint/2010/main" val="37464178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143000"/>
            <a:ext cx="7024744" cy="1143000"/>
          </a:xfrm>
        </p:spPr>
        <p:txBody>
          <a:bodyPr>
            <a:normAutofit fontScale="90000"/>
          </a:bodyPr>
          <a:lstStyle/>
          <a:p>
            <a:pPr algn="ctr"/>
            <a:r>
              <a:rPr lang="en-US" b="1" dirty="0" smtClean="0"/>
              <a:t>Analysis</a:t>
            </a:r>
            <a:r>
              <a:rPr lang="en-US" dirty="0" smtClean="0"/>
              <a:t>: Study Samples &amp; Data Collection</a:t>
            </a:r>
            <a:endParaRPr lang="en-US" dirty="0"/>
          </a:p>
        </p:txBody>
      </p:sp>
      <p:sp>
        <p:nvSpPr>
          <p:cNvPr id="4" name="Text Placeholder 3"/>
          <p:cNvSpPr>
            <a:spLocks noGrp="1"/>
          </p:cNvSpPr>
          <p:nvPr>
            <p:ph type="body" idx="1"/>
          </p:nvPr>
        </p:nvSpPr>
        <p:spPr>
          <a:xfrm>
            <a:off x="762000" y="2895600"/>
            <a:ext cx="3402459" cy="639762"/>
          </a:xfrm>
        </p:spPr>
        <p:txBody>
          <a:bodyPr>
            <a:noAutofit/>
          </a:bodyPr>
          <a:lstStyle/>
          <a:p>
            <a:pPr algn="ctr"/>
            <a:r>
              <a:rPr lang="en-US" sz="2200" dirty="0" smtClean="0"/>
              <a:t>Eggenberger, Keller,</a:t>
            </a:r>
          </a:p>
          <a:p>
            <a:pPr algn="ctr"/>
            <a:r>
              <a:rPr lang="en-US" sz="2200" dirty="0" smtClean="0"/>
              <a:t>&amp; Locsin (2010)</a:t>
            </a:r>
            <a:endParaRPr lang="en-US" sz="2200" dirty="0"/>
          </a:p>
        </p:txBody>
      </p:sp>
      <p:sp>
        <p:nvSpPr>
          <p:cNvPr id="5" name="Content Placeholder 4"/>
          <p:cNvSpPr>
            <a:spLocks noGrp="1"/>
          </p:cNvSpPr>
          <p:nvPr>
            <p:ph sz="half" idx="2"/>
          </p:nvPr>
        </p:nvSpPr>
        <p:spPr>
          <a:xfrm>
            <a:off x="762000" y="3733800"/>
            <a:ext cx="3419856" cy="2835797"/>
          </a:xfrm>
        </p:spPr>
        <p:txBody>
          <a:bodyPr>
            <a:normAutofit/>
          </a:bodyPr>
          <a:lstStyle/>
          <a:p>
            <a:r>
              <a:rPr lang="en-US" dirty="0" smtClean="0"/>
              <a:t>Purposive sampling</a:t>
            </a:r>
          </a:p>
          <a:p>
            <a:r>
              <a:rPr lang="en-US" dirty="0" smtClean="0"/>
              <a:t>Qualitative Study</a:t>
            </a:r>
          </a:p>
          <a:p>
            <a:r>
              <a:rPr lang="en-US" dirty="0" smtClean="0"/>
              <a:t>Number of subjects = quality of info</a:t>
            </a:r>
          </a:p>
          <a:p>
            <a:r>
              <a:rPr lang="en-US" dirty="0" smtClean="0"/>
              <a:t>Sufficient sample size</a:t>
            </a:r>
          </a:p>
          <a:p>
            <a:endParaRPr lang="en-US" dirty="0" smtClean="0"/>
          </a:p>
          <a:p>
            <a:endParaRPr lang="en-US" dirty="0"/>
          </a:p>
        </p:txBody>
      </p:sp>
      <p:sp>
        <p:nvSpPr>
          <p:cNvPr id="6" name="Text Placeholder 5"/>
          <p:cNvSpPr>
            <a:spLocks noGrp="1"/>
          </p:cNvSpPr>
          <p:nvPr>
            <p:ph type="body" sz="quarter" idx="3"/>
          </p:nvPr>
        </p:nvSpPr>
        <p:spPr>
          <a:xfrm>
            <a:off x="4953000" y="2514600"/>
            <a:ext cx="3055717" cy="639762"/>
          </a:xfrm>
        </p:spPr>
        <p:txBody>
          <a:bodyPr>
            <a:normAutofit/>
          </a:bodyPr>
          <a:lstStyle/>
          <a:p>
            <a:r>
              <a:rPr lang="en-US" sz="2200" dirty="0" smtClean="0"/>
              <a:t>Windle et al. (2006)</a:t>
            </a:r>
            <a:endParaRPr lang="en-US" sz="2200" dirty="0"/>
          </a:p>
        </p:txBody>
      </p:sp>
      <p:sp>
        <p:nvSpPr>
          <p:cNvPr id="7" name="Content Placeholder 6"/>
          <p:cNvSpPr>
            <a:spLocks noGrp="1"/>
          </p:cNvSpPr>
          <p:nvPr>
            <p:ph sz="quarter" idx="4"/>
          </p:nvPr>
        </p:nvSpPr>
        <p:spPr>
          <a:xfrm>
            <a:off x="4800600" y="3657600"/>
            <a:ext cx="3419856" cy="2835797"/>
          </a:xfrm>
        </p:spPr>
        <p:txBody>
          <a:bodyPr>
            <a:normAutofit lnSpcReduction="10000"/>
          </a:bodyPr>
          <a:lstStyle/>
          <a:p>
            <a:r>
              <a:rPr lang="en-US" dirty="0" smtClean="0"/>
              <a:t>Random simple sampling</a:t>
            </a:r>
          </a:p>
          <a:p>
            <a:r>
              <a:rPr lang="en-US" dirty="0" smtClean="0"/>
              <a:t>Quantitative Study</a:t>
            </a:r>
          </a:p>
          <a:p>
            <a:r>
              <a:rPr lang="en-US" dirty="0" smtClean="0"/>
              <a:t>At least 30 test subjects</a:t>
            </a:r>
          </a:p>
          <a:p>
            <a:r>
              <a:rPr lang="en-US" dirty="0" smtClean="0"/>
              <a:t>Sufficient sample size</a:t>
            </a:r>
            <a:endParaRPr lang="en-US" dirty="0"/>
          </a:p>
        </p:txBody>
      </p:sp>
    </p:spTree>
    <p:extLst>
      <p:ext uri="{BB962C8B-B14F-4D97-AF65-F5344CB8AC3E}">
        <p14:creationId xmlns="" xmlns:p14="http://schemas.microsoft.com/office/powerpoint/2010/main" val="26112110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Analysis</a:t>
            </a:r>
            <a:r>
              <a:rPr lang="en-US" dirty="0" smtClean="0"/>
              <a:t>: Findings</a:t>
            </a:r>
            <a:endParaRPr lang="en-US" dirty="0"/>
          </a:p>
        </p:txBody>
      </p:sp>
      <p:sp>
        <p:nvSpPr>
          <p:cNvPr id="4" name="Text Placeholder 3"/>
          <p:cNvSpPr>
            <a:spLocks noGrp="1"/>
          </p:cNvSpPr>
          <p:nvPr>
            <p:ph type="body" idx="1"/>
          </p:nvPr>
        </p:nvSpPr>
        <p:spPr>
          <a:xfrm>
            <a:off x="914400" y="2743200"/>
            <a:ext cx="3554859" cy="639762"/>
          </a:xfrm>
        </p:spPr>
        <p:txBody>
          <a:bodyPr>
            <a:noAutofit/>
          </a:bodyPr>
          <a:lstStyle/>
          <a:p>
            <a:pPr algn="ctr"/>
            <a:r>
              <a:rPr lang="en-US" sz="2200" dirty="0" smtClean="0"/>
              <a:t>Eggenberger, Keller, </a:t>
            </a:r>
          </a:p>
          <a:p>
            <a:pPr algn="ctr"/>
            <a:r>
              <a:rPr lang="en-US" sz="2200" dirty="0" smtClean="0"/>
              <a:t>&amp; Locsin (2010)</a:t>
            </a:r>
            <a:endParaRPr lang="en-US" sz="2200" dirty="0"/>
          </a:p>
        </p:txBody>
      </p:sp>
      <p:sp>
        <p:nvSpPr>
          <p:cNvPr id="5" name="Content Placeholder 4"/>
          <p:cNvSpPr>
            <a:spLocks noGrp="1"/>
          </p:cNvSpPr>
          <p:nvPr>
            <p:ph sz="half" idx="2"/>
          </p:nvPr>
        </p:nvSpPr>
        <p:spPr>
          <a:xfrm>
            <a:off x="762000" y="3505200"/>
            <a:ext cx="3699577" cy="2835797"/>
          </a:xfrm>
        </p:spPr>
        <p:txBody>
          <a:bodyPr>
            <a:normAutofit fontScale="92500" lnSpcReduction="10000"/>
          </a:bodyPr>
          <a:lstStyle/>
          <a:p>
            <a:r>
              <a:rPr lang="en-US" dirty="0" smtClean="0"/>
              <a:t>Value caring in emergent situations</a:t>
            </a:r>
          </a:p>
          <a:p>
            <a:r>
              <a:rPr lang="en-US" dirty="0" smtClean="0"/>
              <a:t>Evaluation of caring behaviors</a:t>
            </a:r>
          </a:p>
          <a:p>
            <a:r>
              <a:rPr lang="en-US" dirty="0" smtClean="0"/>
              <a:t>Simulations are a great tool</a:t>
            </a:r>
          </a:p>
          <a:p>
            <a:r>
              <a:rPr lang="en-US" dirty="0" smtClean="0"/>
              <a:t>Research question answered? Yes</a:t>
            </a:r>
            <a:endParaRPr lang="en-US" dirty="0"/>
          </a:p>
        </p:txBody>
      </p:sp>
      <p:sp>
        <p:nvSpPr>
          <p:cNvPr id="6" name="Text Placeholder 5"/>
          <p:cNvSpPr>
            <a:spLocks noGrp="1"/>
          </p:cNvSpPr>
          <p:nvPr>
            <p:ph type="body" sz="quarter" idx="3"/>
          </p:nvPr>
        </p:nvSpPr>
        <p:spPr>
          <a:xfrm>
            <a:off x="5029200" y="2667000"/>
            <a:ext cx="3055717" cy="639762"/>
          </a:xfrm>
        </p:spPr>
        <p:txBody>
          <a:bodyPr>
            <a:normAutofit/>
          </a:bodyPr>
          <a:lstStyle/>
          <a:p>
            <a:r>
              <a:rPr lang="en-US" sz="2200" dirty="0" smtClean="0"/>
              <a:t>Windle et al. (2006)</a:t>
            </a:r>
            <a:endParaRPr lang="en-US" sz="2200" dirty="0"/>
          </a:p>
        </p:txBody>
      </p:sp>
      <p:sp>
        <p:nvSpPr>
          <p:cNvPr id="7" name="Content Placeholder 6"/>
          <p:cNvSpPr>
            <a:spLocks noGrp="1"/>
          </p:cNvSpPr>
          <p:nvPr>
            <p:ph sz="quarter" idx="4"/>
          </p:nvPr>
        </p:nvSpPr>
        <p:spPr>
          <a:xfrm>
            <a:off x="4648200" y="3657600"/>
            <a:ext cx="3419856" cy="2835797"/>
          </a:xfrm>
        </p:spPr>
        <p:txBody>
          <a:bodyPr/>
          <a:lstStyle/>
          <a:p>
            <a:r>
              <a:rPr lang="en-US" dirty="0" smtClean="0"/>
              <a:t>BNS and Lidocaine are effective</a:t>
            </a:r>
          </a:p>
          <a:p>
            <a:r>
              <a:rPr lang="en-US" dirty="0" smtClean="0"/>
              <a:t>Gender not a factor</a:t>
            </a:r>
          </a:p>
          <a:p>
            <a:r>
              <a:rPr lang="en-US" dirty="0" smtClean="0"/>
              <a:t>Research question answered? Yes</a:t>
            </a:r>
            <a:endParaRPr lang="en-US" dirty="0"/>
          </a:p>
        </p:txBody>
      </p:sp>
    </p:spTree>
    <p:extLst>
      <p:ext uri="{BB962C8B-B14F-4D97-AF65-F5344CB8AC3E}">
        <p14:creationId xmlns="" xmlns:p14="http://schemas.microsoft.com/office/powerpoint/2010/main" val="40668940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Analysis</a:t>
            </a:r>
            <a:r>
              <a:rPr lang="en-US" dirty="0" smtClean="0"/>
              <a:t>: Conclusion</a:t>
            </a:r>
            <a:endParaRPr lang="en-US" dirty="0"/>
          </a:p>
        </p:txBody>
      </p:sp>
      <p:sp>
        <p:nvSpPr>
          <p:cNvPr id="3" name="Text Placeholder 2"/>
          <p:cNvSpPr>
            <a:spLocks noGrp="1"/>
          </p:cNvSpPr>
          <p:nvPr>
            <p:ph type="body" idx="1"/>
          </p:nvPr>
        </p:nvSpPr>
        <p:spPr>
          <a:xfrm>
            <a:off x="762000" y="3124200"/>
            <a:ext cx="3402459" cy="639762"/>
          </a:xfrm>
        </p:spPr>
        <p:txBody>
          <a:bodyPr>
            <a:noAutofit/>
          </a:bodyPr>
          <a:lstStyle/>
          <a:p>
            <a:pPr algn="ctr"/>
            <a:r>
              <a:rPr lang="en-US" sz="2200" dirty="0" smtClean="0"/>
              <a:t>Eggenberger, Keller, </a:t>
            </a:r>
          </a:p>
          <a:p>
            <a:pPr algn="ctr"/>
            <a:r>
              <a:rPr lang="en-US" sz="2200" dirty="0" smtClean="0"/>
              <a:t>&amp; Locsin (2010)</a:t>
            </a:r>
            <a:endParaRPr lang="en-US" sz="2200" dirty="0"/>
          </a:p>
        </p:txBody>
      </p:sp>
      <p:sp>
        <p:nvSpPr>
          <p:cNvPr id="4" name="Content Placeholder 3"/>
          <p:cNvSpPr>
            <a:spLocks noGrp="1"/>
          </p:cNvSpPr>
          <p:nvPr>
            <p:ph sz="half" idx="2"/>
          </p:nvPr>
        </p:nvSpPr>
        <p:spPr>
          <a:xfrm>
            <a:off x="762000" y="3962400"/>
            <a:ext cx="3419856" cy="2835797"/>
          </a:xfrm>
        </p:spPr>
        <p:txBody>
          <a:bodyPr/>
          <a:lstStyle/>
          <a:p>
            <a:r>
              <a:rPr lang="en-US" dirty="0" smtClean="0"/>
              <a:t>Caring behaviors subsequent effect</a:t>
            </a:r>
          </a:p>
          <a:p>
            <a:r>
              <a:rPr lang="en-US" dirty="0" smtClean="0"/>
              <a:t>Briefing, encountering, and debriefing</a:t>
            </a:r>
            <a:endParaRPr lang="en-US" dirty="0"/>
          </a:p>
        </p:txBody>
      </p:sp>
      <p:sp>
        <p:nvSpPr>
          <p:cNvPr id="5" name="Text Placeholder 4"/>
          <p:cNvSpPr>
            <a:spLocks noGrp="1"/>
          </p:cNvSpPr>
          <p:nvPr>
            <p:ph type="body" sz="quarter" idx="3"/>
          </p:nvPr>
        </p:nvSpPr>
        <p:spPr>
          <a:xfrm>
            <a:off x="5257800" y="3048000"/>
            <a:ext cx="3055717" cy="639762"/>
          </a:xfrm>
        </p:spPr>
        <p:txBody>
          <a:bodyPr>
            <a:normAutofit/>
          </a:bodyPr>
          <a:lstStyle/>
          <a:p>
            <a:r>
              <a:rPr lang="en-US" sz="2200" dirty="0" smtClean="0"/>
              <a:t>Windle et al. (2006)</a:t>
            </a:r>
            <a:endParaRPr lang="en-US" sz="2200" dirty="0"/>
          </a:p>
        </p:txBody>
      </p:sp>
      <p:sp>
        <p:nvSpPr>
          <p:cNvPr id="6" name="Content Placeholder 5"/>
          <p:cNvSpPr>
            <a:spLocks noGrp="1"/>
          </p:cNvSpPr>
          <p:nvPr>
            <p:ph sz="quarter" idx="4"/>
          </p:nvPr>
        </p:nvSpPr>
        <p:spPr>
          <a:xfrm>
            <a:off x="5029200" y="3962400"/>
            <a:ext cx="3419856" cy="2835797"/>
          </a:xfrm>
        </p:spPr>
        <p:txBody>
          <a:bodyPr/>
          <a:lstStyle/>
          <a:p>
            <a:r>
              <a:rPr lang="en-US" dirty="0" smtClean="0"/>
              <a:t>BNS: low cost, risk, &amp; side effects</a:t>
            </a:r>
          </a:p>
          <a:p>
            <a:r>
              <a:rPr lang="en-US" dirty="0" smtClean="0"/>
              <a:t>Changing nursing practice?</a:t>
            </a:r>
            <a:endParaRPr lang="en-US" dirty="0"/>
          </a:p>
        </p:txBody>
      </p:sp>
    </p:spTree>
    <p:extLst>
      <p:ext uri="{BB962C8B-B14F-4D97-AF65-F5344CB8AC3E}">
        <p14:creationId xmlns="" xmlns:p14="http://schemas.microsoft.com/office/powerpoint/2010/main" val="7276869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295400"/>
            <a:ext cx="7024744" cy="1143000"/>
          </a:xfrm>
        </p:spPr>
        <p:txBody>
          <a:bodyPr>
            <a:normAutofit fontScale="90000"/>
          </a:bodyPr>
          <a:lstStyle/>
          <a:p>
            <a:pPr algn="ctr"/>
            <a:r>
              <a:rPr lang="en-US" b="1" dirty="0" smtClean="0"/>
              <a:t>Critique</a:t>
            </a:r>
            <a:r>
              <a:rPr lang="en-US" dirty="0" smtClean="0"/>
              <a:t>: Secondary Sources &amp; Relevancy to Nursing</a:t>
            </a:r>
            <a:endParaRPr lang="en-US" dirty="0"/>
          </a:p>
        </p:txBody>
      </p:sp>
      <p:sp>
        <p:nvSpPr>
          <p:cNvPr id="3" name="Text Placeholder 2"/>
          <p:cNvSpPr>
            <a:spLocks noGrp="1"/>
          </p:cNvSpPr>
          <p:nvPr>
            <p:ph type="body" idx="1"/>
          </p:nvPr>
        </p:nvSpPr>
        <p:spPr>
          <a:xfrm>
            <a:off x="685800" y="3124200"/>
            <a:ext cx="3361948" cy="639762"/>
          </a:xfrm>
        </p:spPr>
        <p:txBody>
          <a:bodyPr>
            <a:noAutofit/>
          </a:bodyPr>
          <a:lstStyle/>
          <a:p>
            <a:pPr algn="ctr"/>
            <a:r>
              <a:rPr lang="en-US" sz="2200" dirty="0" smtClean="0"/>
              <a:t>Eggenberger, Keller,</a:t>
            </a:r>
          </a:p>
          <a:p>
            <a:pPr algn="ctr"/>
            <a:r>
              <a:rPr lang="en-US" sz="2200" dirty="0" smtClean="0"/>
              <a:t>    &amp; Locsin (2010)	</a:t>
            </a:r>
            <a:endParaRPr lang="en-US" sz="2200" dirty="0"/>
          </a:p>
        </p:txBody>
      </p:sp>
      <p:sp>
        <p:nvSpPr>
          <p:cNvPr id="4" name="Content Placeholder 3"/>
          <p:cNvSpPr>
            <a:spLocks noGrp="1"/>
          </p:cNvSpPr>
          <p:nvPr>
            <p:ph sz="half" idx="2"/>
          </p:nvPr>
        </p:nvSpPr>
        <p:spPr>
          <a:xfrm>
            <a:off x="609600" y="3886200"/>
            <a:ext cx="3851977" cy="2835797"/>
          </a:xfrm>
        </p:spPr>
        <p:txBody>
          <a:bodyPr/>
          <a:lstStyle/>
          <a:p>
            <a:r>
              <a:rPr lang="en-US" dirty="0" smtClean="0"/>
              <a:t>Todd, </a:t>
            </a:r>
            <a:r>
              <a:rPr lang="en-US" dirty="0" err="1" smtClean="0"/>
              <a:t>Manz</a:t>
            </a:r>
            <a:r>
              <a:rPr lang="en-US" dirty="0" smtClean="0"/>
              <a:t>, Hawkins, Parsons, and </a:t>
            </a:r>
            <a:r>
              <a:rPr lang="en-US" dirty="0" err="1" smtClean="0"/>
              <a:t>Hercinger</a:t>
            </a:r>
            <a:r>
              <a:rPr lang="en-US" dirty="0" smtClean="0"/>
              <a:t> (2008)</a:t>
            </a:r>
          </a:p>
          <a:p>
            <a:r>
              <a:rPr lang="en-US" dirty="0" smtClean="0"/>
              <a:t>Articles insignificance</a:t>
            </a:r>
          </a:p>
          <a:p>
            <a:endParaRPr lang="en-US" dirty="0" smtClean="0"/>
          </a:p>
          <a:p>
            <a:endParaRPr lang="en-US" dirty="0"/>
          </a:p>
        </p:txBody>
      </p:sp>
      <p:sp>
        <p:nvSpPr>
          <p:cNvPr id="5" name="Text Placeholder 4"/>
          <p:cNvSpPr>
            <a:spLocks noGrp="1"/>
          </p:cNvSpPr>
          <p:nvPr>
            <p:ph type="body" sz="quarter" idx="3"/>
          </p:nvPr>
        </p:nvSpPr>
        <p:spPr>
          <a:xfrm>
            <a:off x="4953000" y="2971800"/>
            <a:ext cx="3055717" cy="639762"/>
          </a:xfrm>
        </p:spPr>
        <p:txBody>
          <a:bodyPr>
            <a:normAutofit/>
          </a:bodyPr>
          <a:lstStyle/>
          <a:p>
            <a:r>
              <a:rPr lang="en-US" sz="2200" dirty="0" smtClean="0"/>
              <a:t>Windle et al. (2006)</a:t>
            </a:r>
            <a:endParaRPr lang="en-US" sz="2200" dirty="0"/>
          </a:p>
        </p:txBody>
      </p:sp>
      <p:sp>
        <p:nvSpPr>
          <p:cNvPr id="6" name="Content Placeholder 5"/>
          <p:cNvSpPr>
            <a:spLocks noGrp="1"/>
          </p:cNvSpPr>
          <p:nvPr>
            <p:ph sz="quarter" idx="4"/>
          </p:nvPr>
        </p:nvSpPr>
        <p:spPr>
          <a:xfrm>
            <a:off x="4648200" y="3886200"/>
            <a:ext cx="3736848" cy="2835797"/>
          </a:xfrm>
        </p:spPr>
        <p:txBody>
          <a:bodyPr/>
          <a:lstStyle/>
          <a:p>
            <a:r>
              <a:rPr lang="en-US" dirty="0" err="1"/>
              <a:t>Galakin</a:t>
            </a:r>
            <a:r>
              <a:rPr lang="en-US" dirty="0"/>
              <a:t> Study (2002</a:t>
            </a:r>
            <a:r>
              <a:rPr lang="en-US" dirty="0" smtClean="0"/>
              <a:t>)</a:t>
            </a:r>
          </a:p>
          <a:p>
            <a:r>
              <a:rPr lang="en-US" dirty="0" smtClean="0"/>
              <a:t>Patterson, Brown, and Minogue </a:t>
            </a:r>
          </a:p>
          <a:p>
            <a:r>
              <a:rPr lang="en-US" dirty="0" smtClean="0"/>
              <a:t>Articles proven relevant</a:t>
            </a:r>
            <a:endParaRPr lang="en-US" dirty="0"/>
          </a:p>
          <a:p>
            <a:endParaRPr lang="en-US" dirty="0"/>
          </a:p>
        </p:txBody>
      </p:sp>
    </p:spTree>
    <p:extLst>
      <p:ext uri="{BB962C8B-B14F-4D97-AF65-F5344CB8AC3E}">
        <p14:creationId xmlns="" xmlns:p14="http://schemas.microsoft.com/office/powerpoint/2010/main" val="38705104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1219200"/>
            <a:ext cx="7024744" cy="1143000"/>
          </a:xfrm>
        </p:spPr>
        <p:txBody>
          <a:bodyPr/>
          <a:lstStyle/>
          <a:p>
            <a:r>
              <a:rPr lang="en-US" b="1" dirty="0" smtClean="0"/>
              <a:t>Critique</a:t>
            </a:r>
            <a:r>
              <a:rPr lang="en-US" dirty="0" smtClean="0"/>
              <a:t>: Informed Consent</a:t>
            </a:r>
            <a:endParaRPr lang="en-US" dirty="0"/>
          </a:p>
        </p:txBody>
      </p:sp>
      <p:sp>
        <p:nvSpPr>
          <p:cNvPr id="4" name="Content Placeholder 3"/>
          <p:cNvSpPr>
            <a:spLocks noGrp="1"/>
          </p:cNvSpPr>
          <p:nvPr>
            <p:ph sz="half" idx="2"/>
          </p:nvPr>
        </p:nvSpPr>
        <p:spPr>
          <a:xfrm>
            <a:off x="838200" y="2819400"/>
            <a:ext cx="7239000" cy="2835797"/>
          </a:xfrm>
        </p:spPr>
        <p:txBody>
          <a:bodyPr>
            <a:normAutofit/>
          </a:bodyPr>
          <a:lstStyle/>
          <a:p>
            <a:r>
              <a:rPr lang="en-US" sz="3200" dirty="0" smtClean="0"/>
              <a:t>Informed Consent = voluntary commitment…</a:t>
            </a:r>
          </a:p>
          <a:p>
            <a:r>
              <a:rPr lang="en-US" sz="3200" dirty="0" smtClean="0"/>
              <a:t>Both articles briefly discuss informed consent</a:t>
            </a:r>
            <a:endParaRPr lang="en-US" sz="3200" dirty="0"/>
          </a:p>
        </p:txBody>
      </p:sp>
    </p:spTree>
    <p:extLst>
      <p:ext uri="{BB962C8B-B14F-4D97-AF65-F5344CB8AC3E}">
        <p14:creationId xmlns="" xmlns:p14="http://schemas.microsoft.com/office/powerpoint/2010/main" val="36177014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539</TotalTime>
  <Words>2421</Words>
  <Application>Microsoft Office PowerPoint</Application>
  <PresentationFormat>On-screen Show (4:3)</PresentationFormat>
  <Paragraphs>141</Paragraphs>
  <Slides>13</Slides>
  <Notes>9</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Austin</vt:lpstr>
      <vt:lpstr>Analyzing and Critiquing Research Articles</vt:lpstr>
      <vt:lpstr>Objectives</vt:lpstr>
      <vt:lpstr>Analysis: Research Question</vt:lpstr>
      <vt:lpstr>Analysis: Independent and Dependent Variables</vt:lpstr>
      <vt:lpstr>Analysis: Study Samples &amp; Data Collection</vt:lpstr>
      <vt:lpstr>Analysis: Findings</vt:lpstr>
      <vt:lpstr>Analysis: Conclusion</vt:lpstr>
      <vt:lpstr>Critique: Secondary Sources &amp; Relevancy to Nursing</vt:lpstr>
      <vt:lpstr>Critique: Informed Consent</vt:lpstr>
      <vt:lpstr>Quantitative vs. Qualititative</vt:lpstr>
      <vt:lpstr>Comparison: Assigned Articles</vt:lpstr>
      <vt:lpstr>Summary</vt:lpstr>
      <vt:lpstr>References:</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c:title>
  <dc:creator>Moon</dc:creator>
  <cp:lastModifiedBy>Amanda</cp:lastModifiedBy>
  <cp:revision>51</cp:revision>
  <dcterms:created xsi:type="dcterms:W3CDTF">2011-09-24T17:35:52Z</dcterms:created>
  <dcterms:modified xsi:type="dcterms:W3CDTF">2011-09-25T23:29:16Z</dcterms:modified>
</cp:coreProperties>
</file>