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6"/>
  </p:notesMasterIdLst>
  <p:handoutMasterIdLst>
    <p:handoutMasterId r:id="rId27"/>
  </p:handoutMasterIdLst>
  <p:sldIdLst>
    <p:sldId id="259" r:id="rId2"/>
    <p:sldId id="256" r:id="rId3"/>
    <p:sldId id="257" r:id="rId4"/>
    <p:sldId id="258" r:id="rId5"/>
    <p:sldId id="264" r:id="rId6"/>
    <p:sldId id="265" r:id="rId7"/>
    <p:sldId id="266" r:id="rId8"/>
    <p:sldId id="267" r:id="rId9"/>
    <p:sldId id="280" r:id="rId10"/>
    <p:sldId id="275" r:id="rId11"/>
    <p:sldId id="276" r:id="rId12"/>
    <p:sldId id="277" r:id="rId13"/>
    <p:sldId id="278" r:id="rId14"/>
    <p:sldId id="279" r:id="rId15"/>
    <p:sldId id="268" r:id="rId16"/>
    <p:sldId id="269" r:id="rId17"/>
    <p:sldId id="273" r:id="rId18"/>
    <p:sldId id="270" r:id="rId19"/>
    <p:sldId id="271" r:id="rId20"/>
    <p:sldId id="272" r:id="rId21"/>
    <p:sldId id="261" r:id="rId22"/>
    <p:sldId id="262" r:id="rId23"/>
    <p:sldId id="263" r:id="rId24"/>
    <p:sldId id="260"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73623" autoAdjust="0"/>
  </p:normalViewPr>
  <p:slideViewPr>
    <p:cSldViewPr>
      <p:cViewPr varScale="1">
        <p:scale>
          <a:sx n="57" d="100"/>
          <a:sy n="57" d="100"/>
        </p:scale>
        <p:origin x="-1524"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804FB13-AB39-4759-B791-891F1FB55237}" type="datetimeFigureOut">
              <a:rPr lang="en-US" smtClean="0"/>
              <a:pPr/>
              <a:t>6/8/2011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5D8265FE-9E93-4E77-971A-2B14F832516B}"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228CF2A-C96B-49F3-A272-78C9F700282A}" type="datetimeFigureOut">
              <a:rPr lang="en-US" smtClean="0"/>
              <a:pPr/>
              <a:t>6/8/2011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6474DF8-059A-4CC9-942F-64BF29AE2EC1}"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6474DF8-059A-4CC9-942F-64BF29AE2EC1}"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AE9FEFC-778C-437C-AC9E-EFEF55029442}"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AE9FEFC-778C-437C-AC9E-EFEF55029442}"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AE9FEFC-778C-437C-AC9E-EFEF55029442}"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AE9FEFC-778C-437C-AC9E-EFEF55029442}"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AE9FEFC-778C-437C-AC9E-EFEF55029442}"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6474DF8-059A-4CC9-942F-64BF29AE2EC1}"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6474DF8-059A-4CC9-942F-64BF29AE2EC1}"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6474DF8-059A-4CC9-942F-64BF29AE2EC1}"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6474DF8-059A-4CC9-942F-64BF29AE2EC1}"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6474DF8-059A-4CC9-942F-64BF29AE2EC1}"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0" hangingPunct="0"/>
            <a:r>
              <a:rPr lang="en-US" sz="1200" kern="1200" dirty="0" smtClean="0">
                <a:solidFill>
                  <a:schemeClr val="tx1"/>
                </a:solidFill>
                <a:latin typeface="+mn-lt"/>
                <a:ea typeface="+mn-ea"/>
                <a:cs typeface="+mn-cs"/>
              </a:rPr>
              <a:t>	Most patients undergoing a surgical procedure are required to have an intravenous insertion (IV) for the purpose of obtaining fluids and medications during the procedure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 2006).  Pain and anxiety are two repercussions caused by IV insertion that are commonly seen out of patients from medical professionals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 2006).</a:t>
            </a:r>
          </a:p>
          <a:p>
            <a:pPr lvl="0" hangingPunct="0"/>
            <a:r>
              <a:rPr lang="en-US" sz="1200" kern="1200" dirty="0" smtClean="0">
                <a:solidFill>
                  <a:schemeClr val="tx1"/>
                </a:solidFill>
                <a:latin typeface="+mn-lt"/>
                <a:ea typeface="+mn-ea"/>
                <a:cs typeface="+mn-cs"/>
              </a:rPr>
              <a:t>	Physical reactions can occur to patients from the pain and anxiety they experience when it comes to having an IV inserted.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 (2006) reports that 10% of adults have </a:t>
            </a:r>
            <a:r>
              <a:rPr lang="en-US" sz="1200" i="1" kern="1200" dirty="0" smtClean="0">
                <a:solidFill>
                  <a:schemeClr val="tx1"/>
                </a:solidFill>
                <a:latin typeface="+mn-lt"/>
                <a:ea typeface="+mn-ea"/>
                <a:cs typeface="+mn-cs"/>
              </a:rPr>
              <a:t>needle phobia</a:t>
            </a:r>
            <a:r>
              <a:rPr lang="en-US" sz="1200" kern="1200" dirty="0" smtClean="0">
                <a:solidFill>
                  <a:schemeClr val="tx1"/>
                </a:solidFill>
                <a:latin typeface="+mn-lt"/>
                <a:ea typeface="+mn-ea"/>
                <a:cs typeface="+mn-cs"/>
              </a:rPr>
              <a:t> which can cause a </a:t>
            </a:r>
            <a:r>
              <a:rPr lang="en-US" sz="1200" kern="1200" dirty="0" err="1" smtClean="0">
                <a:solidFill>
                  <a:schemeClr val="tx1"/>
                </a:solidFill>
                <a:latin typeface="+mn-lt"/>
                <a:ea typeface="+mn-ea"/>
                <a:cs typeface="+mn-cs"/>
              </a:rPr>
              <a:t>vasovagal</a:t>
            </a:r>
            <a:r>
              <a:rPr lang="en-US" sz="1200" kern="1200" dirty="0" smtClean="0">
                <a:solidFill>
                  <a:schemeClr val="tx1"/>
                </a:solidFill>
                <a:latin typeface="+mn-lt"/>
                <a:ea typeface="+mn-ea"/>
                <a:cs typeface="+mn-cs"/>
              </a:rPr>
              <a:t> response leading to </a:t>
            </a:r>
            <a:r>
              <a:rPr lang="en-US" sz="1200" kern="1200" dirty="0" err="1" smtClean="0">
                <a:solidFill>
                  <a:schemeClr val="tx1"/>
                </a:solidFill>
                <a:latin typeface="+mn-lt"/>
                <a:ea typeface="+mn-ea"/>
                <a:cs typeface="+mn-cs"/>
              </a:rPr>
              <a:t>bradycardia</a:t>
            </a:r>
            <a:r>
              <a:rPr lang="en-US" sz="1200" kern="1200" dirty="0" smtClean="0">
                <a:solidFill>
                  <a:schemeClr val="tx1"/>
                </a:solidFill>
                <a:latin typeface="+mn-lt"/>
                <a:ea typeface="+mn-ea"/>
                <a:cs typeface="+mn-cs"/>
              </a:rPr>
              <a:t> and </a:t>
            </a:r>
            <a:r>
              <a:rPr lang="en-US" sz="1200" kern="1200" dirty="0" err="1" smtClean="0">
                <a:solidFill>
                  <a:schemeClr val="tx1"/>
                </a:solidFill>
                <a:latin typeface="+mn-lt"/>
                <a:ea typeface="+mn-ea"/>
                <a:cs typeface="+mn-cs"/>
              </a:rPr>
              <a:t>hypotesion</a:t>
            </a:r>
            <a:r>
              <a:rPr lang="en-US" sz="1200" kern="1200" dirty="0" smtClean="0">
                <a:solidFill>
                  <a:schemeClr val="tx1"/>
                </a:solidFill>
                <a:latin typeface="+mn-lt"/>
                <a:ea typeface="+mn-ea"/>
                <a:cs typeface="+mn-cs"/>
              </a:rPr>
              <a:t>.  The fear caused by IV insertion can also lead to vasoconstriction, making an IV insertion much more difficult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 2006).</a:t>
            </a:r>
          </a:p>
          <a:p>
            <a:pPr lvl="0" hangingPunct="0"/>
            <a:r>
              <a:rPr lang="en-US" sz="1200" kern="1200" dirty="0" smtClean="0">
                <a:solidFill>
                  <a:schemeClr val="tx1"/>
                </a:solidFill>
                <a:latin typeface="+mn-lt"/>
                <a:ea typeface="+mn-ea"/>
                <a:cs typeface="+mn-cs"/>
              </a:rPr>
              <a:t>	The article being talked about is</a:t>
            </a:r>
            <a:r>
              <a:rPr lang="en-US" sz="1200" i="1" kern="1200" dirty="0" smtClean="0">
                <a:solidFill>
                  <a:schemeClr val="tx1"/>
                </a:solidFill>
                <a:latin typeface="+mn-lt"/>
                <a:ea typeface="+mn-ea"/>
                <a:cs typeface="+mn-cs"/>
              </a:rPr>
              <a:t> Comparison of </a:t>
            </a:r>
            <a:r>
              <a:rPr lang="en-US" sz="1200" i="1" kern="1200" dirty="0" err="1" smtClean="0">
                <a:solidFill>
                  <a:schemeClr val="tx1"/>
                </a:solidFill>
                <a:latin typeface="+mn-lt"/>
                <a:ea typeface="+mn-ea"/>
                <a:cs typeface="+mn-cs"/>
              </a:rPr>
              <a:t>Bacteriostatic</a:t>
            </a:r>
            <a:r>
              <a:rPr lang="en-US" sz="1200" i="1" kern="1200" dirty="0" smtClean="0">
                <a:solidFill>
                  <a:schemeClr val="tx1"/>
                </a:solidFill>
                <a:latin typeface="+mn-lt"/>
                <a:ea typeface="+mn-ea"/>
                <a:cs typeface="+mn-cs"/>
              </a:rPr>
              <a:t> Normal Saline and </a:t>
            </a:r>
            <a:r>
              <a:rPr lang="en-US" sz="1200" i="1" kern="1200" dirty="0" err="1" smtClean="0">
                <a:solidFill>
                  <a:schemeClr val="tx1"/>
                </a:solidFill>
                <a:latin typeface="+mn-lt"/>
                <a:ea typeface="+mn-ea"/>
                <a:cs typeface="+mn-cs"/>
              </a:rPr>
              <a:t>Lidociane</a:t>
            </a:r>
            <a:r>
              <a:rPr lang="en-US" sz="1200" i="1" kern="1200" dirty="0" smtClean="0">
                <a:solidFill>
                  <a:schemeClr val="tx1"/>
                </a:solidFill>
                <a:latin typeface="+mn-lt"/>
                <a:ea typeface="+mn-ea"/>
                <a:cs typeface="+mn-cs"/>
              </a:rPr>
              <a:t> Used as </a:t>
            </a:r>
            <a:r>
              <a:rPr lang="en-US" sz="1200" i="1" kern="1200" dirty="0" err="1" smtClean="0">
                <a:solidFill>
                  <a:schemeClr val="tx1"/>
                </a:solidFill>
                <a:latin typeface="+mn-lt"/>
                <a:ea typeface="+mn-ea"/>
                <a:cs typeface="+mn-cs"/>
              </a:rPr>
              <a:t>Intradermal</a:t>
            </a:r>
            <a:r>
              <a:rPr lang="en-US" sz="1200" i="1" kern="1200" dirty="0" smtClean="0">
                <a:solidFill>
                  <a:schemeClr val="tx1"/>
                </a:solidFill>
                <a:latin typeface="+mn-lt"/>
                <a:ea typeface="+mn-ea"/>
                <a:cs typeface="+mn-cs"/>
              </a:rPr>
              <a:t> Anesthesia for the Placement of Intravenous Lines</a:t>
            </a:r>
            <a:r>
              <a:rPr lang="en-US" sz="1200" kern="1200" dirty="0" smtClean="0">
                <a:solidFill>
                  <a:schemeClr val="tx1"/>
                </a:solidFill>
                <a:latin typeface="+mn-lt"/>
                <a:ea typeface="+mn-ea"/>
                <a:cs typeface="+mn-cs"/>
              </a:rPr>
              <a:t> by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 (2006).</a:t>
            </a:r>
          </a:p>
          <a:p>
            <a:pPr lvl="0" hangingPunct="0"/>
            <a:r>
              <a:rPr lang="en-US" sz="1200" kern="1200" dirty="0" smtClean="0">
                <a:solidFill>
                  <a:schemeClr val="tx1"/>
                </a:solidFill>
                <a:latin typeface="+mn-lt"/>
                <a:ea typeface="+mn-ea"/>
                <a:cs typeface="+mn-cs"/>
              </a:rPr>
              <a:t>	The purpose of the experiment done by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 (2006) was to determine if the pain levels would lower if anesthetics were used prior to an IV insertion compared to using no anesthetic.  The two anesthetics used were </a:t>
            </a:r>
            <a:r>
              <a:rPr lang="en-US" sz="1200" kern="1200" dirty="0" err="1" smtClean="0">
                <a:solidFill>
                  <a:schemeClr val="tx1"/>
                </a:solidFill>
                <a:latin typeface="+mn-lt"/>
                <a:ea typeface="+mn-ea"/>
                <a:cs typeface="+mn-cs"/>
              </a:rPr>
              <a:t>lidocaine</a:t>
            </a:r>
            <a:r>
              <a:rPr lang="en-US" sz="1200" kern="1200" dirty="0" smtClean="0">
                <a:solidFill>
                  <a:schemeClr val="tx1"/>
                </a:solidFill>
                <a:latin typeface="+mn-lt"/>
                <a:ea typeface="+mn-ea"/>
                <a:cs typeface="+mn-cs"/>
              </a:rPr>
              <a:t>, and </a:t>
            </a:r>
            <a:r>
              <a:rPr lang="en-US" sz="1200" kern="1200" dirty="0" err="1" smtClean="0">
                <a:solidFill>
                  <a:schemeClr val="tx1"/>
                </a:solidFill>
                <a:latin typeface="+mn-lt"/>
                <a:ea typeface="+mn-ea"/>
                <a:cs typeface="+mn-cs"/>
              </a:rPr>
              <a:t>bacteriostatic</a:t>
            </a:r>
            <a:r>
              <a:rPr lang="en-US" sz="1200" kern="1200" dirty="0" smtClean="0">
                <a:solidFill>
                  <a:schemeClr val="tx1"/>
                </a:solidFill>
                <a:latin typeface="+mn-lt"/>
                <a:ea typeface="+mn-ea"/>
                <a:cs typeface="+mn-cs"/>
              </a:rPr>
              <a:t> normal saline (BNS).</a:t>
            </a:r>
          </a:p>
          <a:p>
            <a:pPr hangingPunct="0"/>
            <a:r>
              <a:rPr lang="en-US" sz="1200" kern="1200" dirty="0" smtClean="0">
                <a:solidFill>
                  <a:schemeClr val="tx1"/>
                </a:solidFill>
                <a:latin typeface="+mn-lt"/>
                <a:ea typeface="+mn-ea"/>
                <a:cs typeface="+mn-cs"/>
              </a:rPr>
              <a:t> </a:t>
            </a:r>
          </a:p>
          <a:p>
            <a:pPr hangingPunct="0"/>
            <a:r>
              <a:rPr lang="en-US" sz="1200" kern="1200" dirty="0" smtClean="0">
                <a:solidFill>
                  <a:schemeClr val="tx1"/>
                </a:solidFill>
                <a:latin typeface="+mn-lt"/>
                <a:ea typeface="+mn-ea"/>
                <a:cs typeface="+mn-cs"/>
              </a:rPr>
              <a:t>Source: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 (2006)</a:t>
            </a:r>
          </a:p>
          <a:p>
            <a:endParaRPr lang="en-US" dirty="0"/>
          </a:p>
        </p:txBody>
      </p:sp>
      <p:sp>
        <p:nvSpPr>
          <p:cNvPr id="4" name="Slide Number Placeholder 3"/>
          <p:cNvSpPr>
            <a:spLocks noGrp="1"/>
          </p:cNvSpPr>
          <p:nvPr>
            <p:ph type="sldNum" sz="quarter" idx="10"/>
          </p:nvPr>
        </p:nvSpPr>
        <p:spPr/>
        <p:txBody>
          <a:bodyPr/>
          <a:lstStyle/>
          <a:p>
            <a:fld id="{36474DF8-059A-4CC9-942F-64BF29AE2EC1}"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6474DF8-059A-4CC9-942F-64BF29AE2EC1}" type="slidenum">
              <a:rPr lang="en-US" smtClean="0"/>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	According to Burns and Grove (2009) informed consent consists of disclosure of essential information, comprehension, competency, and voluntarism.  Disclosure of essential information was completed by instructing the voluntary participants to fill out their survey that night and return it the next morning.  This informed the participants of the duration and also the method of the study.  Comprehension of the study was obtained by informing the participants that the survey would be related to ethical issues in end-of-life care with the potential to benefit others by examples in future training programs.  The risks involved in this study were not discussed. </a:t>
            </a:r>
          </a:p>
          <a:p>
            <a:r>
              <a:rPr lang="en-US" sz="1200" kern="1200" dirty="0" smtClean="0">
                <a:solidFill>
                  <a:schemeClr val="tx1"/>
                </a:solidFill>
                <a:latin typeface="+mn-lt"/>
                <a:ea typeface="+mn-ea"/>
                <a:cs typeface="+mn-cs"/>
              </a:rPr>
              <a:t>	 Competency of the participants was not discussed although it was noted that the participants were either associate, baccalaureate, or master’s degree nurses.  It is noted in the article that participants were informed that the survey was voluntary but that they were encouraged to participate as an example of how journaling can express feelings.  The survey contained a space where participants were able to give permission for their survey to be used for research, publications, or examples for training programs</a:t>
            </a:r>
            <a:r>
              <a:rPr lang="en-US" sz="1200" kern="1200" dirty="0" smtClean="0">
                <a:solidFill>
                  <a:schemeClr val="tx1"/>
                </a:solidFill>
                <a:latin typeface="+mn-lt"/>
                <a:ea typeface="+mn-ea"/>
                <a:cs typeface="+mn-cs"/>
              </a:rPr>
              <a:t>.</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Sources</a:t>
            </a:r>
            <a:r>
              <a:rPr lang="en-US" sz="1200" kern="1200" dirty="0" smtClean="0">
                <a:solidFill>
                  <a:schemeClr val="tx1"/>
                </a:solidFill>
                <a:latin typeface="+mn-lt"/>
                <a:ea typeface="+mn-ea"/>
                <a:cs typeface="+mn-cs"/>
                <a:sym typeface="Wingdings" pitchFamily="2" charset="2"/>
              </a:rPr>
              <a:t>:</a:t>
            </a:r>
            <a:r>
              <a:rPr lang="en-US" sz="1200" kern="1200" baseline="0" dirty="0" smtClean="0">
                <a:solidFill>
                  <a:schemeClr val="tx1"/>
                </a:solidFill>
                <a:latin typeface="+mn-lt"/>
                <a:ea typeface="+mn-ea"/>
                <a:cs typeface="+mn-cs"/>
                <a:sym typeface="Wingdings" pitchFamily="2" charset="2"/>
              </a:rPr>
              <a:t> (Burns and Grove, 2009) &amp; </a:t>
            </a:r>
            <a:r>
              <a:rPr lang="en-US" sz="1200" kern="1200" dirty="0" smtClean="0">
                <a:solidFill>
                  <a:schemeClr val="tx1"/>
                </a:solidFill>
                <a:latin typeface="+mn-lt"/>
                <a:ea typeface="+mn-ea"/>
                <a:cs typeface="+mn-cs"/>
              </a:rPr>
              <a:t>(Ferrell, 2006)</a:t>
            </a:r>
            <a:r>
              <a:rPr lang="en-US" sz="1200" kern="1200" baseline="0" dirty="0" smtClean="0">
                <a:solidFill>
                  <a:schemeClr val="tx1"/>
                </a:solidFill>
                <a:latin typeface="+mn-lt"/>
                <a:ea typeface="+mn-ea"/>
                <a:cs typeface="+mn-cs"/>
              </a:rPr>
              <a:t> </a:t>
            </a:r>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 </a:t>
            </a:r>
          </a:p>
          <a:p>
            <a:endParaRPr lang="en-US" dirty="0"/>
          </a:p>
        </p:txBody>
      </p:sp>
      <p:sp>
        <p:nvSpPr>
          <p:cNvPr id="4" name="Slide Number Placeholder 3"/>
          <p:cNvSpPr>
            <a:spLocks noGrp="1"/>
          </p:cNvSpPr>
          <p:nvPr>
            <p:ph type="sldNum" sz="quarter" idx="10"/>
          </p:nvPr>
        </p:nvSpPr>
        <p:spPr/>
        <p:txBody>
          <a:bodyPr/>
          <a:lstStyle/>
          <a:p>
            <a:fld id="{36474DF8-059A-4CC9-942F-64BF29AE2EC1}" type="slidenum">
              <a:rPr lang="en-US" smtClean="0"/>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	Disclosure of essential information was not completed.  The researchers explained to the participants that they would need to evaluate their pain immediately after the </a:t>
            </a:r>
            <a:r>
              <a:rPr lang="en-US" sz="1200" kern="1200" dirty="0" err="1" smtClean="0">
                <a:solidFill>
                  <a:schemeClr val="tx1"/>
                </a:solidFill>
                <a:latin typeface="+mn-lt"/>
                <a:ea typeface="+mn-ea"/>
                <a:cs typeface="+mn-cs"/>
              </a:rPr>
              <a:t>intradermal</a:t>
            </a:r>
            <a:r>
              <a:rPr lang="en-US" sz="1200" kern="1200" dirty="0" smtClean="0">
                <a:solidFill>
                  <a:schemeClr val="tx1"/>
                </a:solidFill>
                <a:latin typeface="+mn-lt"/>
                <a:ea typeface="+mn-ea"/>
                <a:cs typeface="+mn-cs"/>
              </a:rPr>
              <a:t> injection and after IV </a:t>
            </a:r>
            <a:r>
              <a:rPr lang="en-US" sz="1200" kern="1200" dirty="0" err="1" smtClean="0">
                <a:solidFill>
                  <a:schemeClr val="tx1"/>
                </a:solidFill>
                <a:latin typeface="+mn-lt"/>
                <a:ea typeface="+mn-ea"/>
                <a:cs typeface="+mn-cs"/>
              </a:rPr>
              <a:t>cannulation</a:t>
            </a:r>
            <a:r>
              <a:rPr lang="en-US" sz="1200" kern="1200" dirty="0" smtClean="0">
                <a:solidFill>
                  <a:schemeClr val="tx1"/>
                </a:solidFill>
                <a:latin typeface="+mn-lt"/>
                <a:ea typeface="+mn-ea"/>
                <a:cs typeface="+mn-cs"/>
              </a:rPr>
              <a:t> which was informing the participants of the duration of study, other parts of essential information were left out.  There is no evidence of a purpose statement or a statement that the study involves research.  </a:t>
            </a:r>
          </a:p>
          <a:p>
            <a:r>
              <a:rPr lang="en-US" sz="1200" kern="1200" dirty="0" smtClean="0">
                <a:solidFill>
                  <a:schemeClr val="tx1"/>
                </a:solidFill>
                <a:latin typeface="+mn-lt"/>
                <a:ea typeface="+mn-ea"/>
                <a:cs typeface="+mn-cs"/>
              </a:rPr>
              <a:t>	Comprehension of the study was not achieved because the benefits and risks of this study are not discussed with the participants.  The article includes that the participants questions and concerns were addressed and that the participants were counseled regarding this study but no specific benefits are risks are discussed in the article.</a:t>
            </a:r>
          </a:p>
          <a:p>
            <a:r>
              <a:rPr lang="en-US" sz="1200" kern="1200" dirty="0" smtClean="0">
                <a:solidFill>
                  <a:schemeClr val="tx1"/>
                </a:solidFill>
                <a:latin typeface="+mn-lt"/>
                <a:ea typeface="+mn-ea"/>
                <a:cs typeface="+mn-cs"/>
              </a:rPr>
              <a:t>	The criteria to participate in this research study was that subjects had to be at least 18 years old and be able to read and write English.  These 2 criteria are not enough to evaluate the mental capacity of a participant.  According to Burns and Grove (2009) someone who is capable to give consent is able to understand and weigh the benefits and risks of the proposed study.  The ability to read and write English does not make a person autonomous.</a:t>
            </a:r>
          </a:p>
          <a:p>
            <a:r>
              <a:rPr lang="en-US" sz="1200" kern="1200" dirty="0" smtClean="0">
                <a:solidFill>
                  <a:schemeClr val="tx1"/>
                </a:solidFill>
                <a:latin typeface="+mn-lt"/>
                <a:ea typeface="+mn-ea"/>
                <a:cs typeface="+mn-cs"/>
              </a:rPr>
              <a:t>	All patients who meet the research criteria were informed of this study and were given the chance to participate.  It is noted in the article that patients were assured that they would receive the same quality of care whether they participated in the study or not.</a:t>
            </a:r>
          </a:p>
          <a:p>
            <a:r>
              <a:rPr lang="en-US" sz="1200" kern="1200" dirty="0" smtClean="0">
                <a:solidFill>
                  <a:schemeClr val="tx1"/>
                </a:solidFill>
                <a:latin typeface="+mn-lt"/>
                <a:ea typeface="+mn-ea"/>
                <a:cs typeface="+mn-cs"/>
              </a:rPr>
              <a:t> </a:t>
            </a:r>
          </a:p>
          <a:p>
            <a:endParaRPr lang="en-US" dirty="0"/>
          </a:p>
        </p:txBody>
      </p:sp>
      <p:sp>
        <p:nvSpPr>
          <p:cNvPr id="4" name="Slide Number Placeholder 3"/>
          <p:cNvSpPr>
            <a:spLocks noGrp="1"/>
          </p:cNvSpPr>
          <p:nvPr>
            <p:ph type="sldNum" sz="quarter" idx="10"/>
          </p:nvPr>
        </p:nvSpPr>
        <p:spPr/>
        <p:txBody>
          <a:bodyPr/>
          <a:lstStyle/>
          <a:p>
            <a:fld id="{36474DF8-059A-4CC9-942F-64BF29AE2EC1}" type="slidenum">
              <a:rPr lang="en-US" smtClean="0"/>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6474DF8-059A-4CC9-942F-64BF29AE2EC1}" type="slidenum">
              <a:rPr lang="en-US" smtClean="0"/>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6474DF8-059A-4CC9-942F-64BF29AE2EC1}" type="slidenum">
              <a:rPr lang="en-US" smtClean="0"/>
              <a:pPr/>
              <a:t>24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0" hangingPunct="0"/>
            <a:r>
              <a:rPr lang="en-US" sz="1200" kern="1200" dirty="0" smtClean="0">
                <a:solidFill>
                  <a:schemeClr val="tx1"/>
                </a:solidFill>
                <a:latin typeface="+mn-lt"/>
                <a:ea typeface="+mn-ea"/>
                <a:cs typeface="+mn-cs"/>
              </a:rPr>
              <a:t>	According to Burns and Grove (2009) the definition of an independent variable is</a:t>
            </a:r>
            <a:r>
              <a:rPr lang="en-US" sz="1200" i="1"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“a stimulus or activity that the researcher manipulates or varies to create an effect on the dependent variable” (p. 177).  When reviewing the study by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 (2006), the independent variable is the anesthetic, either </a:t>
            </a:r>
            <a:r>
              <a:rPr lang="en-US" sz="1200" kern="1200" dirty="0" err="1" smtClean="0">
                <a:solidFill>
                  <a:schemeClr val="tx1"/>
                </a:solidFill>
                <a:latin typeface="+mn-lt"/>
                <a:ea typeface="+mn-ea"/>
                <a:cs typeface="+mn-cs"/>
              </a:rPr>
              <a:t>lidocaine</a:t>
            </a:r>
            <a:r>
              <a:rPr lang="en-US" sz="1200" kern="1200" dirty="0" smtClean="0">
                <a:solidFill>
                  <a:schemeClr val="tx1"/>
                </a:solidFill>
                <a:latin typeface="+mn-lt"/>
                <a:ea typeface="+mn-ea"/>
                <a:cs typeface="+mn-cs"/>
              </a:rPr>
              <a:t> or BNS, or the lack thereof, because they are the piece of the study being varied to review responses by patients.</a:t>
            </a:r>
          </a:p>
          <a:p>
            <a:pPr lvl="0" hangingPunct="0"/>
            <a:r>
              <a:rPr lang="en-US" sz="1200" kern="1200" dirty="0" smtClean="0">
                <a:solidFill>
                  <a:schemeClr val="tx1"/>
                </a:solidFill>
                <a:latin typeface="+mn-lt"/>
                <a:ea typeface="+mn-ea"/>
                <a:cs typeface="+mn-cs"/>
              </a:rPr>
              <a:t>	A dependent variable is defined as “the response, behavior, or outcome that the researcher wants to predict or explain.  Changes in the dependent variable are presumed to be caused by the independent variable” (Burns &amp; Grove, 2009, p. 177).  In the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 (2006) study, the dependent variable would be the pain reported using a modified visual analog scale (MVAS) since it changes depending on if an anesthetic was used (the independent variable) prior to an IV insertion.  </a:t>
            </a:r>
          </a:p>
          <a:p>
            <a:pPr hangingPunct="0"/>
            <a:endParaRPr lang="en-US" sz="1200" kern="1200" dirty="0" smtClean="0">
              <a:solidFill>
                <a:schemeClr val="tx1"/>
              </a:solidFill>
              <a:latin typeface="+mn-lt"/>
              <a:ea typeface="+mn-ea"/>
              <a:cs typeface="+mn-cs"/>
            </a:endParaRPr>
          </a:p>
          <a:p>
            <a:pPr hangingPunct="0"/>
            <a:r>
              <a:rPr lang="en-US" sz="1200" kern="1200" dirty="0" smtClean="0">
                <a:solidFill>
                  <a:schemeClr val="tx1"/>
                </a:solidFill>
                <a:latin typeface="+mn-lt"/>
                <a:ea typeface="+mn-ea"/>
                <a:cs typeface="+mn-cs"/>
              </a:rPr>
              <a:t>Sources: (Burns and Grove, 2009, p.177) &amp;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 2006)</a:t>
            </a:r>
          </a:p>
          <a:p>
            <a:endParaRPr lang="en-US" dirty="0"/>
          </a:p>
        </p:txBody>
      </p:sp>
      <p:sp>
        <p:nvSpPr>
          <p:cNvPr id="4" name="Slide Number Placeholder 3"/>
          <p:cNvSpPr>
            <a:spLocks noGrp="1"/>
          </p:cNvSpPr>
          <p:nvPr>
            <p:ph type="sldNum" sz="quarter" idx="10"/>
          </p:nvPr>
        </p:nvSpPr>
        <p:spPr/>
        <p:txBody>
          <a:bodyPr/>
          <a:lstStyle/>
          <a:p>
            <a:fld id="{36474DF8-059A-4CC9-942F-64BF29AE2EC1}"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a:bodyPr>
          <a:lstStyle/>
          <a:p>
            <a:pPr lvl="0" hangingPunct="0"/>
            <a:r>
              <a:rPr lang="en-US" sz="1200" kern="1200" dirty="0" smtClean="0">
                <a:solidFill>
                  <a:schemeClr val="tx1"/>
                </a:solidFill>
                <a:latin typeface="+mn-lt"/>
                <a:ea typeface="+mn-ea"/>
                <a:cs typeface="+mn-cs"/>
              </a:rPr>
              <a:t>	The name of the article being reviewed is </a:t>
            </a:r>
            <a:r>
              <a:rPr lang="en-US" sz="1200" i="1" kern="1200" dirty="0" smtClean="0">
                <a:solidFill>
                  <a:schemeClr val="tx1"/>
                </a:solidFill>
                <a:latin typeface="+mn-lt"/>
                <a:ea typeface="+mn-ea"/>
                <a:cs typeface="+mn-cs"/>
              </a:rPr>
              <a:t>Understanding the Moral Distress of Nurses Witnessing Medically Futile Care </a:t>
            </a:r>
            <a:r>
              <a:rPr lang="en-US" sz="1200" kern="1200" dirty="0" smtClean="0">
                <a:solidFill>
                  <a:schemeClr val="tx1"/>
                </a:solidFill>
                <a:latin typeface="+mn-lt"/>
                <a:ea typeface="+mn-ea"/>
                <a:cs typeface="+mn-cs"/>
              </a:rPr>
              <a:t>B.R. Ferrell (2006).</a:t>
            </a:r>
          </a:p>
          <a:p>
            <a:pPr lvl="0" hangingPunct="0"/>
            <a:r>
              <a:rPr lang="en-US" sz="1200" kern="1200" dirty="0" smtClean="0">
                <a:solidFill>
                  <a:schemeClr val="tx1"/>
                </a:solidFill>
                <a:latin typeface="+mn-lt"/>
                <a:ea typeface="+mn-ea"/>
                <a:cs typeface="+mn-cs"/>
              </a:rPr>
              <a:t>	To fully understand what this article is explaining, one needs to know what futile mean when being referred to.  According to </a:t>
            </a:r>
            <a:r>
              <a:rPr lang="en-US" sz="1200" kern="1200" dirty="0" err="1" smtClean="0">
                <a:solidFill>
                  <a:schemeClr val="tx1"/>
                </a:solidFill>
                <a:latin typeface="+mn-lt"/>
                <a:ea typeface="+mn-ea"/>
                <a:cs typeface="+mn-cs"/>
              </a:rPr>
              <a:t>Ferrel</a:t>
            </a:r>
            <a:r>
              <a:rPr lang="en-US" sz="1200" kern="1200" dirty="0" smtClean="0">
                <a:solidFill>
                  <a:schemeClr val="tx1"/>
                </a:solidFill>
                <a:latin typeface="+mn-lt"/>
                <a:ea typeface="+mn-ea"/>
                <a:cs typeface="+mn-cs"/>
              </a:rPr>
              <a:t> (2006), futile is defined as “life – sustaining care that is highly unlikely to result in meaningful survival” (p. 922).</a:t>
            </a:r>
          </a:p>
          <a:p>
            <a:pPr lvl="0" hangingPunct="0"/>
            <a:r>
              <a:rPr lang="en-US" sz="1200" kern="1200" dirty="0" smtClean="0">
                <a:solidFill>
                  <a:schemeClr val="tx1"/>
                </a:solidFill>
                <a:latin typeface="+mn-lt"/>
                <a:ea typeface="+mn-ea"/>
                <a:cs typeface="+mn-cs"/>
              </a:rPr>
              <a:t>	There are many problems that can arise when a medical team is practicing futile care on a patient. One of these problems affects nurses tremendously because futile care “undermines the core of nursing practice and creates moral and distress that is destructive to individual nurses and to the profession” (Ferrell, 2006, p. 922).</a:t>
            </a:r>
          </a:p>
          <a:p>
            <a:pPr lvl="0" hangingPunct="0"/>
            <a:r>
              <a:rPr lang="en-US" sz="1200" kern="1200" dirty="0" smtClean="0">
                <a:solidFill>
                  <a:schemeClr val="tx1"/>
                </a:solidFill>
                <a:latin typeface="+mn-lt"/>
                <a:ea typeface="+mn-ea"/>
                <a:cs typeface="+mn-cs"/>
              </a:rPr>
              <a:t>	Other problems that arise from practicing futile care on patients are the ethical principles that one is taught in the medical field being broken.  These principles include autonomy, beneficence, </a:t>
            </a:r>
            <a:r>
              <a:rPr lang="en-US" sz="1200" kern="1200" dirty="0" err="1" smtClean="0">
                <a:solidFill>
                  <a:schemeClr val="tx1"/>
                </a:solidFill>
                <a:latin typeface="+mn-lt"/>
                <a:ea typeface="+mn-ea"/>
                <a:cs typeface="+mn-cs"/>
              </a:rPr>
              <a:t>nonmaleficence</a:t>
            </a:r>
            <a:r>
              <a:rPr lang="en-US" sz="1200" kern="1200" dirty="0" smtClean="0">
                <a:solidFill>
                  <a:schemeClr val="tx1"/>
                </a:solidFill>
                <a:latin typeface="+mn-lt"/>
                <a:ea typeface="+mn-ea"/>
                <a:cs typeface="+mn-cs"/>
              </a:rPr>
              <a:t>, and justice (Ferrell, 2006, p. 922).  To review what these principles: autonomy refers to “the client’s right to make his own decisions.  But the client must also accept the consequences of those decisions and respect the decisions of others” (Chitty &amp; Black, 2007, p. 108).  Beneficence is defined as “the quality of doing good” (Chitty &amp;Black, 2007, p. 108).  </a:t>
            </a:r>
            <a:r>
              <a:rPr lang="en-US" sz="1200" kern="1200" dirty="0" err="1" smtClean="0">
                <a:solidFill>
                  <a:schemeClr val="tx1"/>
                </a:solidFill>
                <a:latin typeface="+mn-lt"/>
                <a:ea typeface="+mn-ea"/>
                <a:cs typeface="+mn-cs"/>
              </a:rPr>
              <a:t>Nonmaleficence</a:t>
            </a:r>
            <a:r>
              <a:rPr lang="en-US" sz="1200" kern="1200" dirty="0" smtClean="0">
                <a:solidFill>
                  <a:schemeClr val="tx1"/>
                </a:solidFill>
                <a:latin typeface="+mn-lt"/>
                <a:ea typeface="+mn-ea"/>
                <a:cs typeface="+mn-cs"/>
              </a:rPr>
              <a:t> is defined as “doing on harm” (Chitty &amp;Black, 2007, p. 108).  Lastly, justice is defined as “fair and equal treatment for all” (Chitty &amp; Black, 2007, p. 108).</a:t>
            </a:r>
          </a:p>
          <a:p>
            <a:pPr lvl="0" hangingPunct="0"/>
            <a:r>
              <a:rPr lang="en-US" sz="1200" kern="1200" dirty="0" smtClean="0">
                <a:solidFill>
                  <a:schemeClr val="tx1"/>
                </a:solidFill>
                <a:latin typeface="+mn-lt"/>
                <a:ea typeface="+mn-ea"/>
                <a:cs typeface="+mn-cs"/>
              </a:rPr>
              <a:t>	The purpose of this article is to “explore more fully the impact on nurses of witnessing treatment deemed to be futile” (Ferrell, 2006, p. 923).  It looks at futility through literature review and by the use of narratives provided by 108 nurses (Ferrell, 2006, p. 923).      </a:t>
            </a:r>
          </a:p>
          <a:p>
            <a:pPr hangingPunct="0"/>
            <a:r>
              <a:rPr lang="en-US" sz="1200" kern="1200" dirty="0" smtClean="0">
                <a:solidFill>
                  <a:schemeClr val="tx1"/>
                </a:solidFill>
                <a:latin typeface="+mn-lt"/>
                <a:ea typeface="+mn-ea"/>
                <a:cs typeface="+mn-cs"/>
              </a:rPr>
              <a:t> </a:t>
            </a:r>
          </a:p>
          <a:p>
            <a:pPr hangingPunct="0"/>
            <a:r>
              <a:rPr lang="en-US" sz="1200" kern="1200" dirty="0" smtClean="0">
                <a:solidFill>
                  <a:schemeClr val="tx1"/>
                </a:solidFill>
                <a:latin typeface="+mn-lt"/>
                <a:ea typeface="+mn-ea"/>
                <a:cs typeface="+mn-cs"/>
              </a:rPr>
              <a:t>Sources: (Chitty &amp; Black, 2007, p. 108) &amp; (Ferrell, 2006, pp.922-923) </a:t>
            </a:r>
          </a:p>
          <a:p>
            <a:endParaRPr lang="en-US" dirty="0"/>
          </a:p>
        </p:txBody>
      </p:sp>
      <p:sp>
        <p:nvSpPr>
          <p:cNvPr id="4" name="Slide Number Placeholder 3"/>
          <p:cNvSpPr>
            <a:spLocks noGrp="1"/>
          </p:cNvSpPr>
          <p:nvPr>
            <p:ph type="sldNum" sz="quarter" idx="10"/>
          </p:nvPr>
        </p:nvSpPr>
        <p:spPr/>
        <p:txBody>
          <a:bodyPr/>
          <a:lstStyle/>
          <a:p>
            <a:fld id="{36474DF8-059A-4CC9-942F-64BF29AE2EC1}"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The</a:t>
            </a:r>
            <a:r>
              <a:rPr lang="en-US" baseline="0" dirty="0" smtClean="0"/>
              <a:t> </a:t>
            </a:r>
            <a:r>
              <a:rPr lang="en-US" baseline="0" dirty="0" err="1" smtClean="0"/>
              <a:t>Windle</a:t>
            </a:r>
            <a:r>
              <a:rPr lang="en-US" baseline="0" dirty="0" smtClean="0"/>
              <a:t> study used 221 participants that were selected through lottery sampling (</a:t>
            </a:r>
            <a:r>
              <a:rPr lang="en-US" baseline="0" dirty="0" err="1" smtClean="0"/>
              <a:t>Windle</a:t>
            </a:r>
            <a:r>
              <a:rPr lang="en-US" baseline="0" dirty="0" smtClean="0"/>
              <a:t> et al., 2006.) This article is one that focuses on quantitative research. According to Burns and Grove (2009), “the deciding facto in determining an adequate sample size for correlation, quasi-experimental, and experimental studies is power… Power is the capacity of the study to detect the differences or relationships that actually exist in the population.” Overall, in order for quantitative research to be effective and useful, one must acquire a large enough sample to be able to make the appropriate connections between the results. </a:t>
            </a:r>
          </a:p>
          <a:p>
            <a:r>
              <a:rPr lang="en-US" baseline="0" dirty="0" smtClean="0"/>
              <a:t>	In this particular study, 221 participants was sufficient in order to determine the pain levels in which patients experienced with IV insertion. The manner in which the sample group was gather was through lottery sampling. This is done by providing each of the group members with a unique number. The numbers (members) are mixed in a bowl and then the research selects the number of members in which he/she would like to use in the study. This is an example of simple random sampling (Sampling, 1997). </a:t>
            </a:r>
          </a:p>
          <a:p>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Sources: (Burns and Grove, 2009, p.157), (Sampling, 1997) &amp;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 2006)</a:t>
            </a:r>
          </a:p>
          <a:p>
            <a:endParaRPr lang="en-US" baseline="0" dirty="0" smtClean="0"/>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36474DF8-059A-4CC9-942F-64BF29AE2EC1}"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6474DF8-059A-4CC9-942F-64BF29AE2EC1}"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The Ferrell study demonstrates a qualitative research</a:t>
            </a:r>
            <a:r>
              <a:rPr lang="en-US" baseline="0" dirty="0" smtClean="0"/>
              <a:t> method. According to Burns and </a:t>
            </a:r>
            <a:r>
              <a:rPr lang="en-US" baseline="0" dirty="0" smtClean="0"/>
              <a:t>Grove (2009), </a:t>
            </a:r>
            <a:r>
              <a:rPr lang="en-US" baseline="0" dirty="0" smtClean="0"/>
              <a:t>this is a method in which the sample size “must be enough to identify relationships among variables or to determine differences between groups.” Basically, unlike quantitative, qualitative research is more heavily focused upon the quality of the research that is acquired. Unlike quantitative research, “researchers use purposive sampling methods to select the specific participants, events, and situations that they believe will provide them with rich data needed to gain insights and discover new meaning in an area of </a:t>
            </a:r>
            <a:r>
              <a:rPr lang="en-US" baseline="0" dirty="0" smtClean="0"/>
              <a:t>study” (Burns and Grove, 2009) </a:t>
            </a:r>
            <a:endParaRPr lang="en-US" baseline="0" dirty="0" smtClean="0"/>
          </a:p>
          <a:p>
            <a:endParaRPr lang="en-US" baseline="0" dirty="0" smtClean="0"/>
          </a:p>
          <a:p>
            <a:r>
              <a:rPr lang="en-US" sz="1200" kern="1200" dirty="0" smtClean="0">
                <a:solidFill>
                  <a:schemeClr val="tx1"/>
                </a:solidFill>
                <a:latin typeface="+mn-lt"/>
                <a:ea typeface="+mn-ea"/>
                <a:cs typeface="+mn-cs"/>
              </a:rPr>
              <a:t>Sources:  (Burns and Grove, 2009, pp 361)</a:t>
            </a:r>
            <a:r>
              <a:rPr lang="en-US" sz="1200" kern="1200" baseline="0" dirty="0" smtClean="0">
                <a:solidFill>
                  <a:schemeClr val="tx1"/>
                </a:solidFill>
                <a:latin typeface="+mn-lt"/>
                <a:ea typeface="+mn-ea"/>
                <a:cs typeface="+mn-cs"/>
              </a:rPr>
              <a:t> &amp; </a:t>
            </a:r>
            <a:r>
              <a:rPr lang="en-US" sz="1200" kern="1200" dirty="0" smtClean="0">
                <a:solidFill>
                  <a:schemeClr val="tx1"/>
                </a:solidFill>
                <a:latin typeface="+mn-lt"/>
                <a:ea typeface="+mn-ea"/>
                <a:cs typeface="+mn-cs"/>
              </a:rPr>
              <a:t>(Ferrell, 2006)</a:t>
            </a:r>
            <a:r>
              <a:rPr lang="en-US" sz="1200" kern="1200" baseline="0" dirty="0" smtClean="0">
                <a:solidFill>
                  <a:schemeClr val="tx1"/>
                </a:solidFill>
                <a:latin typeface="+mn-lt"/>
                <a:ea typeface="+mn-ea"/>
                <a:cs typeface="+mn-cs"/>
              </a:rPr>
              <a:t> </a:t>
            </a:r>
            <a:endParaRPr lang="en-US" dirty="0"/>
          </a:p>
        </p:txBody>
      </p:sp>
      <p:sp>
        <p:nvSpPr>
          <p:cNvPr id="4" name="Slide Number Placeholder 3"/>
          <p:cNvSpPr>
            <a:spLocks noGrp="1"/>
          </p:cNvSpPr>
          <p:nvPr>
            <p:ph type="sldNum" sz="quarter" idx="10"/>
          </p:nvPr>
        </p:nvSpPr>
        <p:spPr/>
        <p:txBody>
          <a:bodyPr/>
          <a:lstStyle/>
          <a:p>
            <a:fld id="{36474DF8-059A-4CC9-942F-64BF29AE2EC1}"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6474DF8-059A-4CC9-942F-64BF29AE2EC1}"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6474DF8-059A-4CC9-942F-64BF29AE2EC1}"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1AB32D8B-0A66-4AB2-80C7-F72CE6ADCED4}" type="datetimeFigureOut">
              <a:rPr lang="en-US" smtClean="0"/>
              <a:pPr/>
              <a:t>6/8/2011</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2F0D28CE-C4AA-4C4E-AD71-0CE37568C17D}"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AB32D8B-0A66-4AB2-80C7-F72CE6ADCED4}" type="datetimeFigureOut">
              <a:rPr lang="en-US" smtClean="0"/>
              <a:pPr/>
              <a:t>6/8/2011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0D28CE-C4AA-4C4E-AD71-0CE37568C17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AB32D8B-0A66-4AB2-80C7-F72CE6ADCED4}" type="datetimeFigureOut">
              <a:rPr lang="en-US" smtClean="0"/>
              <a:pPr/>
              <a:t>6/8/2011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0D28CE-C4AA-4C4E-AD71-0CE37568C17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AB32D8B-0A66-4AB2-80C7-F72CE6ADCED4}" type="datetimeFigureOut">
              <a:rPr lang="en-US" smtClean="0"/>
              <a:pPr/>
              <a:t>6/8/2011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0D28CE-C4AA-4C4E-AD71-0CE37568C17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AB32D8B-0A66-4AB2-80C7-F72CE6ADCED4}" type="datetimeFigureOut">
              <a:rPr lang="en-US" smtClean="0"/>
              <a:pPr/>
              <a:t>6/8/2011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0D28CE-C4AA-4C4E-AD71-0CE37568C17D}"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AB32D8B-0A66-4AB2-80C7-F72CE6ADCED4}" type="datetimeFigureOut">
              <a:rPr lang="en-US" smtClean="0"/>
              <a:pPr/>
              <a:t>6/8/2011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F0D28CE-C4AA-4C4E-AD71-0CE37568C17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AB32D8B-0A66-4AB2-80C7-F72CE6ADCED4}" type="datetimeFigureOut">
              <a:rPr lang="en-US" smtClean="0"/>
              <a:pPr/>
              <a:t>6/8/2011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F0D28CE-C4AA-4C4E-AD71-0CE37568C17D}"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AB32D8B-0A66-4AB2-80C7-F72CE6ADCED4}" type="datetimeFigureOut">
              <a:rPr lang="en-US" smtClean="0"/>
              <a:pPr/>
              <a:t>6/8/2011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F0D28CE-C4AA-4C4E-AD71-0CE37568C17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AB32D8B-0A66-4AB2-80C7-F72CE6ADCED4}" type="datetimeFigureOut">
              <a:rPr lang="en-US" smtClean="0"/>
              <a:pPr/>
              <a:t>6/8/2011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F0D28CE-C4AA-4C4E-AD71-0CE37568C17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AB32D8B-0A66-4AB2-80C7-F72CE6ADCED4}" type="datetimeFigureOut">
              <a:rPr lang="en-US" smtClean="0"/>
              <a:pPr/>
              <a:t>6/8/2011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F0D28CE-C4AA-4C4E-AD71-0CE37568C17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AB32D8B-0A66-4AB2-80C7-F72CE6ADCED4}" type="datetimeFigureOut">
              <a:rPr lang="en-US" smtClean="0"/>
              <a:pPr/>
              <a:t>6/8/2011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2F0D28CE-C4AA-4C4E-AD71-0CE37568C17D}"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AB32D8B-0A66-4AB2-80C7-F72CE6ADCED4}" type="datetimeFigureOut">
              <a:rPr lang="en-US" smtClean="0"/>
              <a:pPr/>
              <a:t>6/8/2011</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2F0D28CE-C4AA-4C4E-AD71-0CE37568C17D}"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www.stat.yale.edu/Courses/1997-" TargetMode="External"/><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04800" y="838200"/>
            <a:ext cx="8534400" cy="1938992"/>
          </a:xfrm>
          <a:prstGeom prst="rect">
            <a:avLst/>
          </a:prstGeom>
          <a:noFill/>
        </p:spPr>
        <p:txBody>
          <a:bodyPr wrap="square" rtlCol="0">
            <a:spAutoFit/>
          </a:bodyPr>
          <a:lstStyle/>
          <a:p>
            <a:pPr algn="ctr"/>
            <a:r>
              <a:rPr lang="en-US" sz="6000" b="1" dirty="0" smtClean="0"/>
              <a:t>A Review and Critique of Research Articles</a:t>
            </a:r>
            <a:endParaRPr lang="en-US" sz="6000" b="1" dirty="0"/>
          </a:p>
        </p:txBody>
      </p:sp>
      <p:sp>
        <p:nvSpPr>
          <p:cNvPr id="6" name="TextBox 5"/>
          <p:cNvSpPr txBox="1"/>
          <p:nvPr/>
        </p:nvSpPr>
        <p:spPr>
          <a:xfrm>
            <a:off x="2283938" y="3290415"/>
            <a:ext cx="5410200" cy="2862322"/>
          </a:xfrm>
          <a:prstGeom prst="rect">
            <a:avLst/>
          </a:prstGeom>
          <a:noFill/>
        </p:spPr>
        <p:txBody>
          <a:bodyPr wrap="square" rtlCol="0">
            <a:spAutoFit/>
          </a:bodyPr>
          <a:lstStyle/>
          <a:p>
            <a:pPr algn="ctr"/>
            <a:r>
              <a:rPr lang="en-US" dirty="0" smtClean="0"/>
              <a:t>Dominique Davis, Yvonne </a:t>
            </a:r>
            <a:r>
              <a:rPr lang="en-US" dirty="0" err="1" smtClean="0"/>
              <a:t>McGaughey</a:t>
            </a:r>
            <a:r>
              <a:rPr lang="en-US" dirty="0" smtClean="0"/>
              <a:t>, Marianne Miller, </a:t>
            </a:r>
          </a:p>
          <a:p>
            <a:pPr algn="ctr"/>
            <a:endParaRPr lang="en-US" dirty="0"/>
          </a:p>
          <a:p>
            <a:pPr algn="ctr"/>
            <a:r>
              <a:rPr lang="en-US" dirty="0" smtClean="0"/>
              <a:t>Jessica Owen, and Sarah </a:t>
            </a:r>
            <a:r>
              <a:rPr lang="en-US" dirty="0" err="1" smtClean="0"/>
              <a:t>Penkas</a:t>
            </a:r>
            <a:endParaRPr lang="en-US" dirty="0" smtClean="0"/>
          </a:p>
          <a:p>
            <a:pPr algn="ctr"/>
            <a:endParaRPr lang="en-US" dirty="0" smtClean="0"/>
          </a:p>
          <a:p>
            <a:pPr algn="ctr"/>
            <a:r>
              <a:rPr lang="en-US" dirty="0" smtClean="0"/>
              <a:t>Lakeview College of Nursing</a:t>
            </a:r>
          </a:p>
          <a:p>
            <a:pPr algn="ctr"/>
            <a:endParaRPr lang="en-US" dirty="0" smtClean="0"/>
          </a:p>
          <a:p>
            <a:pPr algn="ctr"/>
            <a:r>
              <a:rPr lang="en-US" dirty="0" smtClean="0"/>
              <a:t>N302 – Nursing Research</a:t>
            </a:r>
          </a:p>
          <a:p>
            <a:pPr algn="ctr"/>
            <a:endParaRPr lang="en-US" dirty="0" smtClean="0"/>
          </a:p>
          <a:p>
            <a:pPr algn="ctr"/>
            <a:r>
              <a:rPr lang="en-US" dirty="0" smtClean="0"/>
              <a:t>6-2-2011</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mn-lt"/>
              </a:rPr>
              <a:t>Ferrell-Article Findings Continued.</a:t>
            </a:r>
            <a:endParaRPr lang="en-US" b="1" dirty="0">
              <a:latin typeface="+mn-lt"/>
            </a:endParaRPr>
          </a:p>
        </p:txBody>
      </p:sp>
      <p:sp>
        <p:nvSpPr>
          <p:cNvPr id="3" name="Content Placeholder 2"/>
          <p:cNvSpPr>
            <a:spLocks noGrp="1"/>
          </p:cNvSpPr>
          <p:nvPr>
            <p:ph idx="1"/>
          </p:nvPr>
        </p:nvSpPr>
        <p:spPr/>
        <p:txBody>
          <a:bodyPr>
            <a:normAutofit fontScale="32500" lnSpcReduction="20000"/>
          </a:bodyPr>
          <a:lstStyle/>
          <a:p>
            <a:r>
              <a:rPr lang="en-US" sz="5200" dirty="0"/>
              <a:t>I</a:t>
            </a:r>
            <a:r>
              <a:rPr lang="en-US" sz="5200" dirty="0" smtClean="0"/>
              <a:t>n some cases, health care professionals with sustain the life of a dying patient to avoid possible legal action (Ferrell, 2006, p.923).  Doctors are a great culprit of this.  They will basically do anything to keep the patient in “good-health” and sustain life of the patient to avoid the word neglect.  If better communication between healthcare professionals and the family were used, this would not be such a significant issue.</a:t>
            </a:r>
          </a:p>
          <a:p>
            <a:r>
              <a:rPr lang="en-US" sz="5200" dirty="0" smtClean="0"/>
              <a:t>Also, with burn out being such an issue with nurses because of the shortage, this moral distress is only making matters worse.  Nurses have said in many cases that this is one of the most stressful situations that they encounter in their work (Ferrell, 2006, p.924).  It makes things difficult for nurses when the family of the patient tries to avoid the situation that their family member is dying (Ferrell, 2006, p.924).</a:t>
            </a:r>
          </a:p>
          <a:p>
            <a:r>
              <a:rPr lang="en-US" sz="5200" dirty="0" smtClean="0"/>
              <a:t>Ferrell also included real-life examples to show how futile care is too often used by medical professionals.  In many  examples given by nurses, it is the patient’s family who decides to prolong the patient’s life, even if it is against the patient’s will (Ferrell, 2006, p.927).</a:t>
            </a:r>
          </a:p>
          <a:p>
            <a:r>
              <a:rPr lang="en-US" sz="5200" dirty="0" smtClean="0"/>
              <a:t>The findings that Ferrell discussed are all very good reasons as to why futile care should be used with caution and avoided if at all possible.  In some situations, to avoid legal action, futile care is the only choice healthcare professionals have to use.  In the end-stages of life the patient should be made as comfortable as possible.</a:t>
            </a: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mn-lt"/>
              </a:rPr>
              <a:t>Ferrell-Conclusion</a:t>
            </a:r>
            <a:endParaRPr lang="en-US" dirty="0">
              <a:latin typeface="+mn-lt"/>
            </a:endParaRPr>
          </a:p>
        </p:txBody>
      </p:sp>
      <p:sp>
        <p:nvSpPr>
          <p:cNvPr id="3" name="Content Placeholder 2"/>
          <p:cNvSpPr>
            <a:spLocks noGrp="1"/>
          </p:cNvSpPr>
          <p:nvPr>
            <p:ph idx="1"/>
          </p:nvPr>
        </p:nvSpPr>
        <p:spPr/>
        <p:txBody>
          <a:bodyPr>
            <a:noAutofit/>
          </a:bodyPr>
          <a:lstStyle/>
          <a:p>
            <a:r>
              <a:rPr lang="en-US" sz="1800" dirty="0" smtClean="0"/>
              <a:t>To conclude Ferrell’s discussion, the use of futile care leads to nurses experiencing moral distress (Ferrell, 2006, p.928).</a:t>
            </a:r>
          </a:p>
          <a:p>
            <a:r>
              <a:rPr lang="en-US" sz="1800" dirty="0" smtClean="0"/>
              <a:t>A very important role of nurses is negotiating a compromise between the patient, family, and doctors regarding futility (Ferrell, 2006, p.928). </a:t>
            </a:r>
          </a:p>
          <a:p>
            <a:r>
              <a:rPr lang="en-US" sz="1800" dirty="0" smtClean="0"/>
              <a:t>Throughout the article, it can be found that because  of the advancement in technology, moral distress and futile  care has increased (Ferrell, 2006, p.929).  It is definitely portrayed all over television, whether it be in movies, television programs, or news and media.  They make it seem like it is a miracle treatment used to work on every patient.  These  are very deceiving to the patients and their families and in many cases is what makes the family continue life-support.</a:t>
            </a:r>
          </a:p>
          <a:p>
            <a:r>
              <a:rPr lang="en-US" sz="1800" dirty="0" smtClean="0"/>
              <a:t>Nurses and also medical professionals should be offered support for situations when futile care may take place for instance because of family decisions or the nurse becoming attached to a patient (Ferrell, 2006, p.929). </a:t>
            </a:r>
            <a:endParaRPr lang="en-US" sz="1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smtClean="0">
                <a:latin typeface="+mn-lt"/>
              </a:rPr>
              <a:t>Windle</a:t>
            </a:r>
            <a:r>
              <a:rPr lang="en-US" b="1" dirty="0" smtClean="0">
                <a:latin typeface="+mn-lt"/>
              </a:rPr>
              <a:t>-Article Findings!</a:t>
            </a:r>
            <a:endParaRPr lang="en-US" b="1" dirty="0">
              <a:latin typeface="+mn-lt"/>
            </a:endParaRPr>
          </a:p>
        </p:txBody>
      </p:sp>
      <p:sp>
        <p:nvSpPr>
          <p:cNvPr id="3" name="Content Placeholder 2"/>
          <p:cNvSpPr>
            <a:spLocks noGrp="1"/>
          </p:cNvSpPr>
          <p:nvPr>
            <p:ph idx="1"/>
          </p:nvPr>
        </p:nvSpPr>
        <p:spPr/>
        <p:txBody>
          <a:bodyPr>
            <a:noAutofit/>
          </a:bodyPr>
          <a:lstStyle/>
          <a:p>
            <a:r>
              <a:rPr lang="en-US" sz="2000" dirty="0" smtClean="0"/>
              <a:t>In this particular article research was done on reducing pain during IV insertion.  Multiple studies were done with different types of anesthesia.  </a:t>
            </a:r>
          </a:p>
          <a:p>
            <a:r>
              <a:rPr lang="en-US" sz="2000" dirty="0" smtClean="0"/>
              <a:t>A study was done using ELA-MAX and eutectic mixture of local anesthetics (EMLA) and there was no significant difference in the pain rating (</a:t>
            </a:r>
            <a:r>
              <a:rPr lang="en-US" sz="2000" dirty="0" err="1" smtClean="0"/>
              <a:t>Windle</a:t>
            </a:r>
            <a:r>
              <a:rPr lang="en-US" sz="2000" dirty="0" smtClean="0"/>
              <a:t> et al, 2006, p.252).</a:t>
            </a:r>
          </a:p>
          <a:p>
            <a:r>
              <a:rPr lang="en-US" sz="2000" dirty="0" smtClean="0"/>
              <a:t>Another study was done using </a:t>
            </a:r>
            <a:r>
              <a:rPr lang="en-US" sz="2000" dirty="0" err="1" smtClean="0"/>
              <a:t>Lidocaine</a:t>
            </a:r>
            <a:r>
              <a:rPr lang="en-US" sz="2000" dirty="0" smtClean="0"/>
              <a:t> and BNS. </a:t>
            </a:r>
            <a:r>
              <a:rPr lang="en-US" sz="2000" dirty="0" err="1" smtClean="0"/>
              <a:t>Lidocaine</a:t>
            </a:r>
            <a:r>
              <a:rPr lang="en-US" sz="2000" dirty="0" smtClean="0"/>
              <a:t> had a low amount of pain on </a:t>
            </a:r>
            <a:r>
              <a:rPr lang="en-US" sz="2000" dirty="0" err="1" smtClean="0"/>
              <a:t>venipuncture</a:t>
            </a:r>
            <a:r>
              <a:rPr lang="en-US" sz="2000" dirty="0" smtClean="0"/>
              <a:t>, it was convenient and also low in cost (</a:t>
            </a:r>
            <a:r>
              <a:rPr lang="en-US" sz="2000" dirty="0" err="1" smtClean="0"/>
              <a:t>Windle</a:t>
            </a:r>
            <a:r>
              <a:rPr lang="en-US" sz="2000" dirty="0" smtClean="0"/>
              <a:t> et al, 2006, p.253).  BNS was the ideal </a:t>
            </a:r>
            <a:r>
              <a:rPr lang="en-US" sz="2000" dirty="0" err="1" smtClean="0"/>
              <a:t>analegesic</a:t>
            </a:r>
            <a:r>
              <a:rPr lang="en-US" sz="2000" dirty="0"/>
              <a:t> </a:t>
            </a:r>
            <a:r>
              <a:rPr lang="en-US" sz="2000" dirty="0" smtClean="0"/>
              <a:t>(</a:t>
            </a:r>
            <a:r>
              <a:rPr lang="en-US" sz="2000" dirty="0" err="1" smtClean="0"/>
              <a:t>Windle</a:t>
            </a:r>
            <a:r>
              <a:rPr lang="en-US" sz="2000" dirty="0"/>
              <a:t> </a:t>
            </a:r>
            <a:r>
              <a:rPr lang="en-US" sz="2000" dirty="0" smtClean="0"/>
              <a:t>et al, 2006,  p.253).  BNS was effective and had a low cost and could be used as an alternative to </a:t>
            </a:r>
            <a:r>
              <a:rPr lang="en-US" sz="2000" dirty="0" err="1" smtClean="0"/>
              <a:t>Lidocaine</a:t>
            </a:r>
            <a:r>
              <a:rPr lang="en-US" sz="2000" dirty="0"/>
              <a:t> </a:t>
            </a:r>
            <a:r>
              <a:rPr lang="en-US" sz="2000" dirty="0" smtClean="0"/>
              <a:t>(</a:t>
            </a:r>
            <a:r>
              <a:rPr lang="en-US" sz="2000" dirty="0" err="1" smtClean="0"/>
              <a:t>Windle</a:t>
            </a:r>
            <a:r>
              <a:rPr lang="en-US" sz="2000" dirty="0" smtClean="0"/>
              <a:t> et al, 2006. p.253).  </a:t>
            </a:r>
          </a:p>
          <a:p>
            <a:r>
              <a:rPr lang="en-US" sz="2000" dirty="0" smtClean="0"/>
              <a:t>A study using 0.9% </a:t>
            </a:r>
            <a:r>
              <a:rPr lang="en-US" sz="2000" dirty="0" err="1" smtClean="0"/>
              <a:t>bacteriostatic</a:t>
            </a:r>
            <a:r>
              <a:rPr lang="en-US" sz="2000" dirty="0" smtClean="0"/>
              <a:t> sodium chloride with 1% </a:t>
            </a:r>
            <a:r>
              <a:rPr lang="en-US" sz="2000" dirty="0" err="1" smtClean="0"/>
              <a:t>Lidocaine</a:t>
            </a:r>
            <a:r>
              <a:rPr lang="en-US" sz="2000" dirty="0" smtClean="0"/>
              <a:t> HCL was also conducted (</a:t>
            </a:r>
            <a:r>
              <a:rPr lang="en-US" sz="2000" dirty="0" err="1" smtClean="0"/>
              <a:t>Windle</a:t>
            </a:r>
            <a:r>
              <a:rPr lang="en-US" sz="2000" dirty="0"/>
              <a:t> </a:t>
            </a:r>
            <a:r>
              <a:rPr lang="en-US" sz="2000" dirty="0" smtClean="0"/>
              <a:t>et al, 2006, p.253).  In this study, there was no significant </a:t>
            </a:r>
            <a:r>
              <a:rPr lang="en-US" sz="2000" dirty="0" err="1" smtClean="0"/>
              <a:t>differenc</a:t>
            </a:r>
            <a:r>
              <a:rPr lang="en-US" sz="2000" dirty="0" smtClean="0"/>
              <a:t>  e in the amount of pain perceived.</a:t>
            </a:r>
            <a:endParaRPr lang="en-US" sz="2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err="1" smtClean="0">
                <a:latin typeface="+mn-lt"/>
              </a:rPr>
              <a:t>Windle</a:t>
            </a:r>
            <a:r>
              <a:rPr lang="en-US" b="1" dirty="0" smtClean="0">
                <a:latin typeface="+mn-lt"/>
              </a:rPr>
              <a:t>- Article Findings Continued.</a:t>
            </a:r>
            <a:endParaRPr lang="en-US" b="1" dirty="0">
              <a:latin typeface="+mn-lt"/>
            </a:endParaRPr>
          </a:p>
        </p:txBody>
      </p:sp>
      <p:sp>
        <p:nvSpPr>
          <p:cNvPr id="3" name="Content Placeholder 2"/>
          <p:cNvSpPr>
            <a:spLocks noGrp="1"/>
          </p:cNvSpPr>
          <p:nvPr>
            <p:ph idx="1"/>
          </p:nvPr>
        </p:nvSpPr>
        <p:spPr/>
        <p:txBody>
          <a:bodyPr>
            <a:normAutofit fontScale="92500" lnSpcReduction="20000"/>
          </a:bodyPr>
          <a:lstStyle/>
          <a:p>
            <a:r>
              <a:rPr lang="en-US" dirty="0" smtClean="0"/>
              <a:t>In this particular study, a group of subjects were informed of the study if they met certain criteria.  </a:t>
            </a:r>
          </a:p>
          <a:p>
            <a:r>
              <a:rPr lang="en-US" dirty="0" smtClean="0"/>
              <a:t>There were three different groups used for this study.  The first group consisted of 1% </a:t>
            </a:r>
            <a:r>
              <a:rPr lang="en-US" dirty="0" err="1" smtClean="0"/>
              <a:t>Lidocaine</a:t>
            </a:r>
            <a:r>
              <a:rPr lang="en-US" dirty="0" smtClean="0"/>
              <a:t>, the second group consisted of BNS with benzyl alcohol, and the third consisted of no anesthesia (</a:t>
            </a:r>
            <a:r>
              <a:rPr lang="en-US" dirty="0" err="1" smtClean="0"/>
              <a:t>Windle</a:t>
            </a:r>
            <a:r>
              <a:rPr lang="en-US" dirty="0"/>
              <a:t> </a:t>
            </a:r>
            <a:r>
              <a:rPr lang="en-US" dirty="0" smtClean="0"/>
              <a:t>et al, 2006, p.255). </a:t>
            </a:r>
          </a:p>
          <a:p>
            <a:r>
              <a:rPr lang="en-US" dirty="0" smtClean="0"/>
              <a:t>During this study, patients who received no pain medication reported a much higher pain level than the patients receiving either </a:t>
            </a:r>
            <a:r>
              <a:rPr lang="en-US" dirty="0" err="1" smtClean="0"/>
              <a:t>Lidocaine</a:t>
            </a:r>
            <a:r>
              <a:rPr lang="en-US" dirty="0" smtClean="0"/>
              <a:t> or BNS (</a:t>
            </a:r>
            <a:r>
              <a:rPr lang="en-US" dirty="0" err="1" smtClean="0"/>
              <a:t>Windle</a:t>
            </a:r>
            <a:r>
              <a:rPr lang="en-US" dirty="0"/>
              <a:t> </a:t>
            </a:r>
            <a:r>
              <a:rPr lang="en-US" dirty="0" smtClean="0"/>
              <a:t>et al, 2006, p.257).</a:t>
            </a:r>
          </a:p>
          <a:p>
            <a:r>
              <a:rPr lang="en-US" dirty="0" smtClean="0"/>
              <a:t>This study also reported that there was no significant difference in the amount of pain reported using BNS and </a:t>
            </a:r>
            <a:r>
              <a:rPr lang="en-US" dirty="0" err="1" smtClean="0"/>
              <a:t>Lidocaine</a:t>
            </a:r>
            <a:r>
              <a:rPr lang="en-US" dirty="0"/>
              <a:t> </a:t>
            </a:r>
            <a:r>
              <a:rPr lang="en-US" dirty="0" smtClean="0"/>
              <a:t>(</a:t>
            </a:r>
            <a:r>
              <a:rPr lang="en-US" dirty="0" err="1" smtClean="0"/>
              <a:t>Windle</a:t>
            </a:r>
            <a:r>
              <a:rPr lang="en-US" dirty="0"/>
              <a:t> </a:t>
            </a:r>
            <a:r>
              <a:rPr lang="en-US" dirty="0" smtClean="0"/>
              <a:t>et al, 2006, p.257).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err="1" smtClean="0">
                <a:latin typeface="+mn-lt"/>
              </a:rPr>
              <a:t>Windle</a:t>
            </a:r>
            <a:r>
              <a:rPr lang="en-US" b="1" dirty="0" smtClean="0">
                <a:latin typeface="+mn-lt"/>
              </a:rPr>
              <a:t>- Conclusion.</a:t>
            </a:r>
            <a:endParaRPr lang="en-US" b="1" dirty="0">
              <a:latin typeface="+mn-lt"/>
            </a:endParaRPr>
          </a:p>
        </p:txBody>
      </p:sp>
      <p:sp>
        <p:nvSpPr>
          <p:cNvPr id="3" name="Content Placeholder 2"/>
          <p:cNvSpPr>
            <a:spLocks noGrp="1"/>
          </p:cNvSpPr>
          <p:nvPr>
            <p:ph idx="1"/>
          </p:nvPr>
        </p:nvSpPr>
        <p:spPr/>
        <p:txBody>
          <a:bodyPr>
            <a:normAutofit/>
          </a:bodyPr>
          <a:lstStyle/>
          <a:p>
            <a:r>
              <a:rPr lang="en-US" dirty="0" smtClean="0"/>
              <a:t>To conclude, using anesthesia before starting an IV will be much less painful to the patient.</a:t>
            </a:r>
          </a:p>
          <a:p>
            <a:r>
              <a:rPr lang="en-US" dirty="0" smtClean="0"/>
              <a:t>By properly inserting the IV and also using anesthesia, it will be beneficial for not only the patient, but the hospital as well (</a:t>
            </a:r>
            <a:r>
              <a:rPr lang="en-US" dirty="0" err="1" smtClean="0"/>
              <a:t>Windle</a:t>
            </a:r>
            <a:r>
              <a:rPr lang="en-US" dirty="0" smtClean="0"/>
              <a:t> et al, 2006, p.258).</a:t>
            </a:r>
          </a:p>
          <a:p>
            <a:r>
              <a:rPr lang="en-US" dirty="0" smtClean="0"/>
              <a:t>Using BNS is a safe and cost-effective </a:t>
            </a:r>
            <a:r>
              <a:rPr lang="en-US" dirty="0" err="1" smtClean="0"/>
              <a:t>intradermal</a:t>
            </a:r>
            <a:r>
              <a:rPr lang="en-US" dirty="0" smtClean="0"/>
              <a:t> medication (</a:t>
            </a:r>
            <a:r>
              <a:rPr lang="en-US" dirty="0" err="1" smtClean="0"/>
              <a:t>Windle</a:t>
            </a:r>
            <a:r>
              <a:rPr lang="en-US" dirty="0" smtClean="0"/>
              <a:t> et al, 2006, p.258).</a:t>
            </a:r>
          </a:p>
          <a:p>
            <a:r>
              <a:rPr lang="en-US" dirty="0" smtClean="0"/>
              <a:t>It is recommended that hospitals use this technique to provide maximum care for the patient and </a:t>
            </a:r>
            <a:r>
              <a:rPr lang="en-US" smtClean="0"/>
              <a:t>minimal harm.</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457200" y="655638"/>
            <a:ext cx="8229600" cy="1143000"/>
          </a:xfrm>
        </p:spPr>
        <p:txBody>
          <a:bodyPr/>
          <a:lstStyle/>
          <a:p>
            <a:r>
              <a:rPr lang="en-US" b="1" dirty="0" smtClean="0">
                <a:latin typeface="+mn-lt"/>
              </a:rPr>
              <a:t>Secondary Sources</a:t>
            </a:r>
          </a:p>
        </p:txBody>
      </p:sp>
      <p:sp>
        <p:nvSpPr>
          <p:cNvPr id="7" name="Rectangle 5"/>
          <p:cNvSpPr txBox="1">
            <a:spLocks/>
          </p:cNvSpPr>
          <p:nvPr/>
        </p:nvSpPr>
        <p:spPr>
          <a:xfrm>
            <a:off x="457200" y="1981200"/>
            <a:ext cx="8229600" cy="4525963"/>
          </a:xfrm>
          <a:prstGeom prst="rect">
            <a:avLst/>
          </a:prstGeom>
        </p:spPr>
        <p:txBody>
          <a:bodyPr vert="horz">
            <a:normAutofit/>
          </a:bodyPr>
          <a:lstStyle/>
          <a:p>
            <a:pPr marL="274320" marR="0" lvl="0" indent="-274320" algn="l" defTabSz="914400" rtl="0" eaLnBrk="1" fontAlgn="auto" latinLnBrk="0" hangingPunct="1">
              <a:lnSpc>
                <a:spcPct val="80000"/>
              </a:lnSpc>
              <a:spcBef>
                <a:spcPct val="20000"/>
              </a:spcBef>
              <a:spcAft>
                <a:spcPts val="0"/>
              </a:spcAft>
              <a:buClr>
                <a:schemeClr val="accent3"/>
              </a:buClr>
              <a:buSzPct val="95000"/>
              <a:buFont typeface="Wingdings 2"/>
              <a:buChar char=""/>
              <a:tabLst/>
              <a:defRPr/>
            </a:pPr>
            <a:r>
              <a:rPr kumimoji="0" lang="en-US" sz="2400" b="0" i="0" u="none" strike="noStrike" kern="1200" cap="none" spc="0" normalizeH="0" baseline="0" noProof="0" dirty="0" smtClean="0">
                <a:ln>
                  <a:noFill/>
                </a:ln>
                <a:solidFill>
                  <a:schemeClr val="tx1"/>
                </a:solidFill>
                <a:effectLst/>
                <a:uLnTx/>
                <a:uFillTx/>
                <a:ea typeface="+mn-ea"/>
                <a:cs typeface="+mn-cs"/>
              </a:rPr>
              <a:t>Information from Daly (1994) states that participation in medically futile efforts undermines the core of nursing practice and creates moral distress that is destructive to individual nurses and to the profession ( as cited in Ferrell, B. , 2006).</a:t>
            </a:r>
          </a:p>
          <a:p>
            <a:pPr marL="274320" marR="0" lvl="0" indent="-274320" algn="l" defTabSz="914400" rtl="0" eaLnBrk="1" fontAlgn="auto" latinLnBrk="0" hangingPunct="1">
              <a:lnSpc>
                <a:spcPct val="80000"/>
              </a:lnSpc>
              <a:spcBef>
                <a:spcPct val="20000"/>
              </a:spcBef>
              <a:spcAft>
                <a:spcPts val="0"/>
              </a:spcAft>
              <a:buClr>
                <a:schemeClr val="accent3"/>
              </a:buClr>
              <a:buSzPct val="95000"/>
              <a:buFont typeface="Wingdings 2"/>
              <a:buChar char=""/>
              <a:tabLst/>
              <a:defRPr/>
            </a:pPr>
            <a:r>
              <a:rPr kumimoji="0" lang="en-US" sz="2400" b="0" i="0" u="none" strike="noStrike" kern="1200" cap="none" spc="0" normalizeH="0" baseline="0" noProof="0" dirty="0" smtClean="0">
                <a:ln>
                  <a:noFill/>
                </a:ln>
                <a:solidFill>
                  <a:schemeClr val="tx1"/>
                </a:solidFill>
                <a:effectLst/>
                <a:uLnTx/>
                <a:uFillTx/>
                <a:ea typeface="+mn-ea"/>
                <a:cs typeface="+mn-cs"/>
              </a:rPr>
              <a:t>To address the ethical concerns of moral distress the author applied qualitative research methods through analysis of written surveys.</a:t>
            </a:r>
          </a:p>
          <a:p>
            <a:pPr marL="274320" marR="0" lvl="0" indent="-274320" algn="l" defTabSz="914400" rtl="0" eaLnBrk="1" fontAlgn="auto" latinLnBrk="0" hangingPunct="1">
              <a:lnSpc>
                <a:spcPct val="80000"/>
              </a:lnSpc>
              <a:spcBef>
                <a:spcPct val="20000"/>
              </a:spcBef>
              <a:spcAft>
                <a:spcPts val="0"/>
              </a:spcAft>
              <a:buClr>
                <a:schemeClr val="accent3"/>
              </a:buClr>
              <a:buSzPct val="95000"/>
              <a:buFont typeface="Wingdings 2"/>
              <a:buChar char=""/>
              <a:tabLst/>
              <a:defRPr/>
            </a:pPr>
            <a:r>
              <a:rPr kumimoji="0" lang="en-US" sz="2400" b="0" i="0" u="none" strike="noStrike" kern="1200" cap="none" spc="0" normalizeH="0" baseline="0" noProof="0" dirty="0" smtClean="0">
                <a:ln>
                  <a:noFill/>
                </a:ln>
                <a:solidFill>
                  <a:schemeClr val="tx1"/>
                </a:solidFill>
                <a:effectLst/>
                <a:uLnTx/>
                <a:uFillTx/>
                <a:ea typeface="+mn-ea"/>
                <a:cs typeface="+mn-cs"/>
              </a:rPr>
              <a:t>These surveys were to allow nurses to express there experiences with end of life care. </a:t>
            </a:r>
          </a:p>
          <a:p>
            <a:pPr marL="274320" marR="0" lvl="0" indent="-274320" algn="l" defTabSz="914400" rtl="0" eaLnBrk="1" fontAlgn="auto" latinLnBrk="0" hangingPunct="1">
              <a:lnSpc>
                <a:spcPct val="80000"/>
              </a:lnSpc>
              <a:spcBef>
                <a:spcPct val="20000"/>
              </a:spcBef>
              <a:spcAft>
                <a:spcPts val="0"/>
              </a:spcAft>
              <a:buClr>
                <a:schemeClr val="accent3"/>
              </a:buClr>
              <a:buSzPct val="95000"/>
              <a:buFont typeface="Wingdings 2"/>
              <a:buChar char=""/>
              <a:tabLst/>
              <a:defRPr/>
            </a:pPr>
            <a:r>
              <a:rPr kumimoji="0" lang="en-US" sz="2400" b="0" i="0" u="none" strike="noStrike" kern="1200" cap="none" spc="0" normalizeH="0" baseline="0" noProof="0" dirty="0" smtClean="0">
                <a:ln>
                  <a:noFill/>
                </a:ln>
                <a:solidFill>
                  <a:schemeClr val="tx1"/>
                </a:solidFill>
                <a:effectLst/>
                <a:uLnTx/>
                <a:uFillTx/>
                <a:ea typeface="+mn-ea"/>
                <a:cs typeface="+mn-cs"/>
              </a:rPr>
              <a:t>Ethical analyses is an ethical research method required to clarify the means and ends of nursing practice ( Burns &amp; Grove, 2009).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914400"/>
            <a:ext cx="8229600" cy="1143000"/>
          </a:xfrm>
        </p:spPr>
        <p:txBody>
          <a:bodyPr/>
          <a:lstStyle/>
          <a:p>
            <a:r>
              <a:rPr lang="en-US" b="1" dirty="0" smtClean="0">
                <a:latin typeface="+mn-lt"/>
              </a:rPr>
              <a:t>Secondary Source</a:t>
            </a:r>
          </a:p>
        </p:txBody>
      </p:sp>
      <p:sp>
        <p:nvSpPr>
          <p:cNvPr id="5" name="Rectangle 3"/>
          <p:cNvSpPr txBox="1">
            <a:spLocks/>
          </p:cNvSpPr>
          <p:nvPr/>
        </p:nvSpPr>
        <p:spPr>
          <a:xfrm>
            <a:off x="457200" y="2332037"/>
            <a:ext cx="8229600" cy="4525963"/>
          </a:xfrm>
          <a:prstGeom prst="rect">
            <a:avLst/>
          </a:prstGeom>
        </p:spPr>
        <p:txBody>
          <a:bodyPr vert="horz">
            <a:normAutofit/>
          </a:bodyPr>
          <a:lstStyle/>
          <a:p>
            <a:pPr marL="274320" marR="0" lvl="0" indent="-274320" algn="l" defTabSz="914400" rtl="0" eaLnBrk="1" fontAlgn="auto" latinLnBrk="0" hangingPunct="1">
              <a:lnSpc>
                <a:spcPct val="80000"/>
              </a:lnSpc>
              <a:spcBef>
                <a:spcPct val="20000"/>
              </a:spcBef>
              <a:spcAft>
                <a:spcPts val="0"/>
              </a:spcAft>
              <a:buClr>
                <a:schemeClr val="accent3"/>
              </a:buClr>
              <a:buSzPct val="95000"/>
              <a:buFont typeface="Wingdings 2"/>
              <a:buChar char=""/>
              <a:tabLst/>
              <a:defRPr/>
            </a:pPr>
            <a:r>
              <a:rPr kumimoji="0" lang="en-US" sz="2000" b="0" i="0" u="none" strike="noStrike" kern="1200" cap="none" spc="0" normalizeH="0" baseline="0" noProof="0" dirty="0" smtClean="0">
                <a:ln>
                  <a:noFill/>
                </a:ln>
                <a:solidFill>
                  <a:schemeClr val="tx1"/>
                </a:solidFill>
                <a:effectLst/>
                <a:uLnTx/>
                <a:uFillTx/>
                <a:ea typeface="+mn-ea"/>
                <a:cs typeface="+mn-cs"/>
              </a:rPr>
              <a:t>Information from Tailor (2005) states that several investigators have found that the use of normal saline may provide a less painful, equally effective, safer and less expensive alternative for </a:t>
            </a:r>
            <a:r>
              <a:rPr kumimoji="0" lang="en-US" sz="2000" b="0" i="0" u="none" strike="noStrike" kern="1200" cap="none" spc="0" normalizeH="0" baseline="0" noProof="0" dirty="0" err="1" smtClean="0">
                <a:ln>
                  <a:noFill/>
                </a:ln>
                <a:solidFill>
                  <a:schemeClr val="tx1"/>
                </a:solidFill>
                <a:effectLst/>
                <a:uLnTx/>
                <a:uFillTx/>
                <a:ea typeface="+mn-ea"/>
                <a:cs typeface="+mn-cs"/>
              </a:rPr>
              <a:t>intradermal</a:t>
            </a:r>
            <a:r>
              <a:rPr kumimoji="0" lang="en-US" sz="2000" b="0" i="0" u="none" strike="noStrike" kern="1200" cap="none" spc="0" normalizeH="0" baseline="0" noProof="0" dirty="0" smtClean="0">
                <a:ln>
                  <a:noFill/>
                </a:ln>
                <a:solidFill>
                  <a:schemeClr val="tx1"/>
                </a:solidFill>
                <a:effectLst/>
                <a:uLnTx/>
                <a:uFillTx/>
                <a:ea typeface="+mn-ea"/>
                <a:cs typeface="+mn-cs"/>
              </a:rPr>
              <a:t> anesthesia( as site in </a:t>
            </a:r>
            <a:r>
              <a:rPr kumimoji="0" lang="en-US" sz="2000" b="0" i="0" u="none" strike="noStrike" kern="1200" cap="none" spc="0" normalizeH="0" baseline="0" noProof="0" dirty="0" err="1" smtClean="0">
                <a:ln>
                  <a:noFill/>
                </a:ln>
                <a:solidFill>
                  <a:schemeClr val="tx1"/>
                </a:solidFill>
                <a:effectLst/>
                <a:uLnTx/>
                <a:uFillTx/>
                <a:ea typeface="+mn-ea"/>
                <a:cs typeface="+mn-cs"/>
              </a:rPr>
              <a:t>Windle</a:t>
            </a:r>
            <a:r>
              <a:rPr kumimoji="0" lang="en-US" sz="2000" b="0" i="0" u="none" strike="noStrike" kern="1200" cap="none" spc="0" normalizeH="0" baseline="0" noProof="0" dirty="0" smtClean="0">
                <a:ln>
                  <a:noFill/>
                </a:ln>
                <a:solidFill>
                  <a:schemeClr val="tx1"/>
                </a:solidFill>
                <a:effectLst/>
                <a:uLnTx/>
                <a:uFillTx/>
                <a:ea typeface="+mn-ea"/>
                <a:cs typeface="+mn-cs"/>
              </a:rPr>
              <a:t>, P., </a:t>
            </a:r>
            <a:r>
              <a:rPr kumimoji="0" lang="en-US" sz="2000" b="0" i="0" u="none" strike="noStrike" kern="1200" cap="none" spc="0" normalizeH="0" baseline="0" noProof="0" dirty="0" err="1" smtClean="0">
                <a:ln>
                  <a:noFill/>
                </a:ln>
                <a:solidFill>
                  <a:schemeClr val="tx1"/>
                </a:solidFill>
                <a:effectLst/>
                <a:uLnTx/>
                <a:uFillTx/>
                <a:ea typeface="+mn-ea"/>
                <a:cs typeface="+mn-cs"/>
              </a:rPr>
              <a:t>Kwam</a:t>
            </a:r>
            <a:r>
              <a:rPr kumimoji="0" lang="en-US" sz="2000" b="0" i="0" u="none" strike="noStrike" kern="1200" cap="none" spc="0" normalizeH="0" baseline="0" noProof="0" dirty="0" smtClean="0">
                <a:ln>
                  <a:noFill/>
                </a:ln>
                <a:solidFill>
                  <a:schemeClr val="tx1"/>
                </a:solidFill>
                <a:effectLst/>
                <a:uLnTx/>
                <a:uFillTx/>
                <a:ea typeface="+mn-ea"/>
                <a:cs typeface="+mn-cs"/>
              </a:rPr>
              <a:t>, M., Warwick, H., </a:t>
            </a:r>
            <a:r>
              <a:rPr kumimoji="0" lang="en-US" sz="2000" b="0" i="0" u="none" strike="noStrike" kern="1200" cap="none" spc="0" normalizeH="0" baseline="0" noProof="0" dirty="0" err="1" smtClean="0">
                <a:ln>
                  <a:noFill/>
                </a:ln>
                <a:solidFill>
                  <a:schemeClr val="tx1"/>
                </a:solidFill>
                <a:effectLst/>
                <a:uLnTx/>
                <a:uFillTx/>
                <a:ea typeface="+mn-ea"/>
                <a:cs typeface="+mn-cs"/>
              </a:rPr>
              <a:t>Sibayan</a:t>
            </a:r>
            <a:r>
              <a:rPr kumimoji="0" lang="en-US" sz="2000" b="0" i="0" u="none" strike="noStrike" kern="1200" cap="none" spc="0" normalizeH="0" baseline="0" noProof="0" dirty="0" smtClean="0">
                <a:ln>
                  <a:noFill/>
                </a:ln>
                <a:solidFill>
                  <a:schemeClr val="tx1"/>
                </a:solidFill>
                <a:effectLst/>
                <a:uLnTx/>
                <a:uFillTx/>
                <a:ea typeface="+mn-ea"/>
                <a:cs typeface="+mn-cs"/>
              </a:rPr>
              <a:t>, A., Espiritu, C., </a:t>
            </a:r>
            <a:r>
              <a:rPr kumimoji="0" lang="en-US" sz="2000" b="0" i="0" u="none" strike="noStrike" kern="1200" cap="none" spc="0" normalizeH="0" baseline="0" noProof="0" dirty="0" err="1" smtClean="0">
                <a:ln>
                  <a:noFill/>
                </a:ln>
                <a:solidFill>
                  <a:schemeClr val="tx1"/>
                </a:solidFill>
                <a:effectLst/>
                <a:uLnTx/>
                <a:uFillTx/>
                <a:ea typeface="+mn-ea"/>
                <a:cs typeface="+mn-cs"/>
              </a:rPr>
              <a:t>Vergara</a:t>
            </a:r>
            <a:r>
              <a:rPr kumimoji="0" lang="en-US" sz="2000" b="0" i="0" u="none" strike="noStrike" kern="1200" cap="none" spc="0" normalizeH="0" baseline="0" noProof="0" dirty="0" smtClean="0">
                <a:ln>
                  <a:noFill/>
                </a:ln>
                <a:solidFill>
                  <a:schemeClr val="tx1"/>
                </a:solidFill>
                <a:effectLst/>
                <a:uLnTx/>
                <a:uFillTx/>
                <a:ea typeface="+mn-ea"/>
                <a:cs typeface="+mn-cs"/>
              </a:rPr>
              <a:t>, J., 2006). </a:t>
            </a:r>
          </a:p>
          <a:p>
            <a:pPr marL="274320" marR="0" lvl="0" indent="-274320" algn="l" defTabSz="914400" rtl="0" eaLnBrk="1" fontAlgn="auto" latinLnBrk="0" hangingPunct="1">
              <a:lnSpc>
                <a:spcPct val="80000"/>
              </a:lnSpc>
              <a:spcBef>
                <a:spcPct val="20000"/>
              </a:spcBef>
              <a:spcAft>
                <a:spcPts val="0"/>
              </a:spcAft>
              <a:buClr>
                <a:schemeClr val="accent3"/>
              </a:buClr>
              <a:buSzPct val="95000"/>
              <a:buFont typeface="Wingdings 2"/>
              <a:buChar char=""/>
              <a:tabLst/>
              <a:defRPr/>
            </a:pPr>
            <a:r>
              <a:rPr kumimoji="0" lang="en-US" sz="2000" b="0" i="0" u="none" strike="noStrike" kern="1200" cap="none" spc="0" normalizeH="0" baseline="0" noProof="0" dirty="0" smtClean="0">
                <a:ln>
                  <a:noFill/>
                </a:ln>
                <a:solidFill>
                  <a:schemeClr val="tx1"/>
                </a:solidFill>
                <a:effectLst/>
                <a:uLnTx/>
                <a:uFillTx/>
                <a:ea typeface="+mn-ea"/>
                <a:cs typeface="+mn-cs"/>
              </a:rPr>
              <a:t>This data that was found will possibly change the current nursing practice.</a:t>
            </a:r>
          </a:p>
          <a:p>
            <a:pPr marL="274320" marR="0" lvl="0" indent="-274320" algn="l" defTabSz="914400" rtl="0" eaLnBrk="1" fontAlgn="auto" latinLnBrk="0" hangingPunct="1">
              <a:lnSpc>
                <a:spcPct val="80000"/>
              </a:lnSpc>
              <a:spcBef>
                <a:spcPct val="20000"/>
              </a:spcBef>
              <a:spcAft>
                <a:spcPts val="0"/>
              </a:spcAft>
              <a:buClr>
                <a:schemeClr val="accent3"/>
              </a:buClr>
              <a:buSzPct val="95000"/>
              <a:buFont typeface="Wingdings 2"/>
              <a:buChar char=""/>
              <a:tabLst/>
              <a:defRPr/>
            </a:pPr>
            <a:r>
              <a:rPr kumimoji="0" lang="en-US" sz="2000" b="0" i="0" u="none" strike="noStrike" kern="1200" cap="none" spc="0" normalizeH="0" baseline="0" noProof="0" dirty="0" smtClean="0">
                <a:ln>
                  <a:noFill/>
                </a:ln>
                <a:solidFill>
                  <a:schemeClr val="tx1"/>
                </a:solidFill>
                <a:effectLst/>
                <a:uLnTx/>
                <a:uFillTx/>
                <a:ea typeface="+mn-ea"/>
                <a:cs typeface="+mn-cs"/>
              </a:rPr>
              <a:t>Brown (2002) studied registered nurses choices regarding the use of </a:t>
            </a:r>
            <a:r>
              <a:rPr kumimoji="0" lang="en-US" sz="2000" b="0" i="0" u="none" strike="noStrike" kern="1200" cap="none" spc="0" normalizeH="0" baseline="0" noProof="0" dirty="0" err="1" smtClean="0">
                <a:ln>
                  <a:noFill/>
                </a:ln>
                <a:solidFill>
                  <a:schemeClr val="tx1"/>
                </a:solidFill>
                <a:effectLst/>
                <a:uLnTx/>
                <a:uFillTx/>
                <a:ea typeface="+mn-ea"/>
                <a:cs typeface="+mn-cs"/>
              </a:rPr>
              <a:t>intradermal</a:t>
            </a:r>
            <a:r>
              <a:rPr kumimoji="0" lang="en-US" sz="2000" b="0" i="0" u="none" strike="noStrike" kern="1200" cap="none" spc="0" normalizeH="0" baseline="0" noProof="0" dirty="0" smtClean="0">
                <a:ln>
                  <a:noFill/>
                </a:ln>
                <a:solidFill>
                  <a:schemeClr val="tx1"/>
                </a:solidFill>
                <a:effectLst/>
                <a:uLnTx/>
                <a:uFillTx/>
                <a:ea typeface="+mn-ea"/>
                <a:cs typeface="+mn-cs"/>
              </a:rPr>
              <a:t> </a:t>
            </a:r>
            <a:r>
              <a:rPr kumimoji="0" lang="en-US" sz="2000" b="0" i="0" u="none" strike="noStrike" kern="1200" cap="none" spc="0" normalizeH="0" baseline="0" noProof="0" dirty="0" err="1" smtClean="0">
                <a:ln>
                  <a:noFill/>
                </a:ln>
                <a:solidFill>
                  <a:schemeClr val="tx1"/>
                </a:solidFill>
                <a:effectLst/>
                <a:uLnTx/>
                <a:uFillTx/>
                <a:ea typeface="+mn-ea"/>
                <a:cs typeface="+mn-cs"/>
              </a:rPr>
              <a:t>lidocaine</a:t>
            </a:r>
            <a:r>
              <a:rPr kumimoji="0" lang="en-US" sz="2000" b="0" i="0" u="none" strike="noStrike" kern="1200" cap="none" spc="0" normalizeH="0" baseline="0" noProof="0" dirty="0" smtClean="0">
                <a:ln>
                  <a:noFill/>
                </a:ln>
                <a:solidFill>
                  <a:schemeClr val="tx1"/>
                </a:solidFill>
                <a:effectLst/>
                <a:uLnTx/>
                <a:uFillTx/>
                <a:ea typeface="+mn-ea"/>
                <a:cs typeface="+mn-cs"/>
              </a:rPr>
              <a:t> for IV insertions and the challenge of changing practice ( as site in </a:t>
            </a:r>
            <a:r>
              <a:rPr kumimoji="0" lang="en-US" sz="2000" b="0" i="0" u="none" strike="noStrike" kern="1200" cap="none" spc="0" normalizeH="0" baseline="0" noProof="0" dirty="0" err="1" smtClean="0">
                <a:ln>
                  <a:noFill/>
                </a:ln>
                <a:solidFill>
                  <a:schemeClr val="tx1"/>
                </a:solidFill>
                <a:effectLst/>
                <a:uLnTx/>
                <a:uFillTx/>
                <a:ea typeface="+mn-ea"/>
                <a:cs typeface="+mn-cs"/>
              </a:rPr>
              <a:t>Windle</a:t>
            </a:r>
            <a:r>
              <a:rPr kumimoji="0" lang="en-US" sz="2000" b="0" i="0" u="none" strike="noStrike" kern="1200" cap="none" spc="0" normalizeH="0" baseline="0" noProof="0" dirty="0" smtClean="0">
                <a:ln>
                  <a:noFill/>
                </a:ln>
                <a:solidFill>
                  <a:schemeClr val="tx1"/>
                </a:solidFill>
                <a:effectLst/>
                <a:uLnTx/>
                <a:uFillTx/>
                <a:ea typeface="+mn-ea"/>
                <a:cs typeface="+mn-cs"/>
              </a:rPr>
              <a:t>, P., </a:t>
            </a:r>
            <a:r>
              <a:rPr kumimoji="0" lang="en-US" sz="2000" b="0" i="0" u="none" strike="noStrike" kern="1200" cap="none" spc="0" normalizeH="0" baseline="0" noProof="0" dirty="0" err="1" smtClean="0">
                <a:ln>
                  <a:noFill/>
                </a:ln>
                <a:solidFill>
                  <a:schemeClr val="tx1"/>
                </a:solidFill>
                <a:effectLst/>
                <a:uLnTx/>
                <a:uFillTx/>
                <a:ea typeface="+mn-ea"/>
                <a:cs typeface="+mn-cs"/>
              </a:rPr>
              <a:t>Kwam</a:t>
            </a:r>
            <a:r>
              <a:rPr kumimoji="0" lang="en-US" sz="2000" b="0" i="0" u="none" strike="noStrike" kern="1200" cap="none" spc="0" normalizeH="0" baseline="0" noProof="0" dirty="0" smtClean="0">
                <a:ln>
                  <a:noFill/>
                </a:ln>
                <a:solidFill>
                  <a:schemeClr val="tx1"/>
                </a:solidFill>
                <a:effectLst/>
                <a:uLnTx/>
                <a:uFillTx/>
                <a:ea typeface="+mn-ea"/>
                <a:cs typeface="+mn-cs"/>
              </a:rPr>
              <a:t>, M., Warwick, H., </a:t>
            </a:r>
            <a:r>
              <a:rPr kumimoji="0" lang="en-US" sz="2000" b="0" i="0" u="none" strike="noStrike" kern="1200" cap="none" spc="0" normalizeH="0" baseline="0" noProof="0" dirty="0" err="1" smtClean="0">
                <a:ln>
                  <a:noFill/>
                </a:ln>
                <a:solidFill>
                  <a:schemeClr val="tx1"/>
                </a:solidFill>
                <a:effectLst/>
                <a:uLnTx/>
                <a:uFillTx/>
                <a:ea typeface="+mn-ea"/>
                <a:cs typeface="+mn-cs"/>
              </a:rPr>
              <a:t>Sibayan</a:t>
            </a:r>
            <a:r>
              <a:rPr kumimoji="0" lang="en-US" sz="2000" b="0" i="0" u="none" strike="noStrike" kern="1200" cap="none" spc="0" normalizeH="0" baseline="0" noProof="0" dirty="0" smtClean="0">
                <a:ln>
                  <a:noFill/>
                </a:ln>
                <a:solidFill>
                  <a:schemeClr val="tx1"/>
                </a:solidFill>
                <a:effectLst/>
                <a:uLnTx/>
                <a:uFillTx/>
                <a:ea typeface="+mn-ea"/>
                <a:cs typeface="+mn-cs"/>
              </a:rPr>
              <a:t>, A., Espiritu, C., </a:t>
            </a:r>
            <a:r>
              <a:rPr kumimoji="0" lang="en-US" sz="2000" b="0" i="0" u="none" strike="noStrike" kern="1200" cap="none" spc="0" normalizeH="0" baseline="0" noProof="0" dirty="0" err="1" smtClean="0">
                <a:ln>
                  <a:noFill/>
                </a:ln>
                <a:solidFill>
                  <a:schemeClr val="tx1"/>
                </a:solidFill>
                <a:effectLst/>
                <a:uLnTx/>
                <a:uFillTx/>
                <a:ea typeface="+mn-ea"/>
                <a:cs typeface="+mn-cs"/>
              </a:rPr>
              <a:t>Vergara</a:t>
            </a:r>
            <a:r>
              <a:rPr kumimoji="0" lang="en-US" sz="2000" b="0" i="0" u="none" strike="noStrike" kern="1200" cap="none" spc="0" normalizeH="0" baseline="0" noProof="0" dirty="0" smtClean="0">
                <a:ln>
                  <a:noFill/>
                </a:ln>
                <a:solidFill>
                  <a:schemeClr val="tx1"/>
                </a:solidFill>
                <a:effectLst/>
                <a:uLnTx/>
                <a:uFillTx/>
                <a:ea typeface="+mn-ea"/>
                <a:cs typeface="+mn-cs"/>
              </a:rPr>
              <a:t>, J., 2006).</a:t>
            </a:r>
          </a:p>
          <a:p>
            <a:pPr marL="274320" marR="0" lvl="0" indent="-274320" algn="l" defTabSz="914400" rtl="0" eaLnBrk="1" fontAlgn="auto" latinLnBrk="0" hangingPunct="1">
              <a:lnSpc>
                <a:spcPct val="80000"/>
              </a:lnSpc>
              <a:spcBef>
                <a:spcPct val="20000"/>
              </a:spcBef>
              <a:spcAft>
                <a:spcPts val="0"/>
              </a:spcAft>
              <a:buClr>
                <a:schemeClr val="accent3"/>
              </a:buClr>
              <a:buSzPct val="95000"/>
              <a:buFont typeface="Wingdings 2"/>
              <a:buChar char=""/>
              <a:tabLst/>
              <a:defRPr/>
            </a:pPr>
            <a:r>
              <a:rPr kumimoji="0" lang="en-US" sz="2000" b="0" i="0" u="none" strike="noStrike" kern="1200" cap="none" spc="0" normalizeH="0" baseline="0" noProof="0" dirty="0" smtClean="0">
                <a:ln>
                  <a:noFill/>
                </a:ln>
                <a:solidFill>
                  <a:schemeClr val="tx1"/>
                </a:solidFill>
                <a:effectLst/>
                <a:uLnTx/>
                <a:uFillTx/>
                <a:ea typeface="+mn-ea"/>
                <a:cs typeface="+mn-cs"/>
              </a:rPr>
              <a:t>This data that was collected was very important because as a nurse the goal should be to provide quality care; knowing this information will allow nurses to do so.  </a:t>
            </a:r>
          </a:p>
          <a:p>
            <a:pPr marL="274320" marR="0" lvl="0" indent="-274320" algn="l" defTabSz="914400" rtl="0" eaLnBrk="1" fontAlgn="auto" latinLnBrk="0" hangingPunct="1">
              <a:lnSpc>
                <a:spcPct val="80000"/>
              </a:lnSpc>
              <a:spcBef>
                <a:spcPct val="20000"/>
              </a:spcBef>
              <a:spcAft>
                <a:spcPts val="0"/>
              </a:spcAft>
              <a:buClr>
                <a:schemeClr val="accent3"/>
              </a:buClr>
              <a:buSzPct val="95000"/>
              <a:buFont typeface="Wingdings 2"/>
              <a:buChar char=""/>
              <a:tabLst/>
              <a:defRPr/>
            </a:pPr>
            <a:endParaRPr kumimoji="0" lang="en-US" sz="2000" b="0" i="0" u="none" strike="noStrike" kern="1200" cap="none" spc="0" normalizeH="0" baseline="0" noProof="0" dirty="0" smtClean="0">
              <a:ln>
                <a:noFill/>
              </a:ln>
              <a:solidFill>
                <a:schemeClr val="tx1"/>
              </a:solidFill>
              <a:effectLst/>
              <a:uLnTx/>
              <a:uFillTx/>
              <a:ea typeface="+mn-ea"/>
              <a:cs typeface="+mn-cs"/>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3"/>
          <p:cNvSpPr txBox="1">
            <a:spLocks/>
          </p:cNvSpPr>
          <p:nvPr/>
        </p:nvSpPr>
        <p:spPr>
          <a:xfrm>
            <a:off x="457200" y="609600"/>
            <a:ext cx="8229600" cy="1143000"/>
          </a:xfrm>
          <a:prstGeom prst="rect">
            <a:avLst/>
          </a:prstGeom>
        </p:spPr>
        <p:txBody>
          <a:bodyPr vert="horz" lIns="0" rIns="0" bIns="0" anchor="b">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5000" b="1" i="0" u="none" strike="noStrike" kern="1200" cap="none" spc="0" normalizeH="0" baseline="0" noProof="0" dirty="0" smtClean="0">
                <a:ln>
                  <a:noFill/>
                </a:ln>
                <a:solidFill>
                  <a:schemeClr val="tx2"/>
                </a:solidFill>
                <a:effectLst/>
                <a:uLnTx/>
                <a:uFillTx/>
                <a:ea typeface="+mj-ea"/>
                <a:cs typeface="+mj-cs"/>
              </a:rPr>
              <a:t>Moral Distress of Nurses</a:t>
            </a:r>
          </a:p>
        </p:txBody>
      </p:sp>
      <p:sp>
        <p:nvSpPr>
          <p:cNvPr id="11" name="Content Placeholder 4"/>
          <p:cNvSpPr>
            <a:spLocks noGrp="1"/>
          </p:cNvSpPr>
          <p:nvPr>
            <p:ph idx="1"/>
          </p:nvPr>
        </p:nvSpPr>
        <p:spPr>
          <a:xfrm>
            <a:off x="457200" y="1981200"/>
            <a:ext cx="8229600" cy="4525963"/>
          </a:xfrm>
        </p:spPr>
        <p:txBody>
          <a:bodyPr rtlCol="0">
            <a:normAutofit/>
          </a:bodyPr>
          <a:lstStyle/>
          <a:p>
            <a:pPr fontAlgn="auto">
              <a:spcAft>
                <a:spcPts val="0"/>
              </a:spcAft>
              <a:buFont typeface="Arial" pitchFamily="34" charset="0"/>
              <a:buChar char="•"/>
              <a:defRPr/>
            </a:pPr>
            <a:r>
              <a:rPr lang="en-US" dirty="0" smtClean="0"/>
              <a:t>Medical futility, defined as life-sustaining care that is highly unlikely to result in meaningful survival, has become a topic of increased attention (Ferrell, B, R., 2006, p. 922).</a:t>
            </a:r>
          </a:p>
          <a:p>
            <a:pPr fontAlgn="auto">
              <a:spcAft>
                <a:spcPts val="0"/>
              </a:spcAft>
              <a:buFont typeface="Arial" pitchFamily="34" charset="0"/>
              <a:buChar char="•"/>
              <a:defRPr/>
            </a:pPr>
            <a:r>
              <a:rPr lang="en-US" dirty="0" smtClean="0"/>
              <a:t>Nurses have had an increase in moral distress because of the experiences they have with patients and their care.</a:t>
            </a:r>
          </a:p>
          <a:p>
            <a:pPr fontAlgn="auto">
              <a:spcAft>
                <a:spcPts val="0"/>
              </a:spcAft>
              <a:buFont typeface="Arial" pitchFamily="34" charset="0"/>
              <a:buChar char="•"/>
              <a:defRPr/>
            </a:pPr>
            <a:r>
              <a:rPr lang="en-US" dirty="0" smtClean="0"/>
              <a:t>Emotional and spiritual support is often needed for nurses who experience this distress.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1006475"/>
            <a:ext cx="8229600" cy="1143000"/>
          </a:xfrm>
        </p:spPr>
        <p:txBody>
          <a:bodyPr rtlCol="0">
            <a:normAutofit/>
          </a:bodyPr>
          <a:lstStyle/>
          <a:p>
            <a:pPr fontAlgn="auto">
              <a:spcAft>
                <a:spcPts val="0"/>
              </a:spcAft>
              <a:defRPr/>
            </a:pPr>
            <a:r>
              <a:rPr lang="en-US" sz="3600" b="1" dirty="0" smtClean="0">
                <a:latin typeface="+mn-lt"/>
              </a:rPr>
              <a:t>Moral Distress &amp; the Nursing Practice</a:t>
            </a:r>
          </a:p>
        </p:txBody>
      </p:sp>
      <p:sp>
        <p:nvSpPr>
          <p:cNvPr id="5" name="Content Placeholder 2"/>
          <p:cNvSpPr>
            <a:spLocks noGrp="1"/>
          </p:cNvSpPr>
          <p:nvPr>
            <p:ph idx="1"/>
          </p:nvPr>
        </p:nvSpPr>
        <p:spPr>
          <a:xfrm>
            <a:off x="457200" y="2332037"/>
            <a:ext cx="8229600" cy="4525963"/>
          </a:xfrm>
        </p:spPr>
        <p:txBody>
          <a:bodyPr rtlCol="0">
            <a:normAutofit/>
          </a:bodyPr>
          <a:lstStyle/>
          <a:p>
            <a:pPr fontAlgn="auto">
              <a:spcAft>
                <a:spcPts val="0"/>
              </a:spcAft>
              <a:buFont typeface="Arial" pitchFamily="34" charset="0"/>
              <a:buChar char="•"/>
              <a:defRPr/>
            </a:pPr>
            <a:r>
              <a:rPr lang="en-US" dirty="0" smtClean="0"/>
              <a:t>Futile care brings about the issues of ethical dilemmas. </a:t>
            </a:r>
          </a:p>
          <a:p>
            <a:pPr fontAlgn="auto">
              <a:spcAft>
                <a:spcPts val="0"/>
              </a:spcAft>
              <a:buFont typeface="Arial" pitchFamily="34" charset="0"/>
              <a:buChar char="•"/>
              <a:defRPr/>
            </a:pPr>
            <a:r>
              <a:rPr lang="en-US" dirty="0" smtClean="0"/>
              <a:t>Fear of lawsuits among healthcare professionals is also a concern.</a:t>
            </a:r>
          </a:p>
          <a:p>
            <a:pPr fontAlgn="auto">
              <a:spcAft>
                <a:spcPts val="0"/>
              </a:spcAft>
              <a:buFont typeface="Arial" pitchFamily="34" charset="0"/>
              <a:buChar char="•"/>
              <a:defRPr/>
            </a:pPr>
            <a:r>
              <a:rPr lang="en-US" dirty="0" smtClean="0"/>
              <a:t>Some ethical concepts that may be affected are: autonomy, beneficence, nonmaleficence and justice. </a:t>
            </a:r>
          </a:p>
          <a:p>
            <a:pPr fontAlgn="auto">
              <a:spcAft>
                <a:spcPts val="0"/>
              </a:spcAft>
              <a:buFont typeface="Arial" pitchFamily="34" charset="0"/>
              <a:buChar char="•"/>
              <a:defRPr/>
            </a:pPr>
            <a:r>
              <a:rPr lang="en-US" dirty="0" smtClean="0"/>
              <a:t>Implications for nursing: Additional research &amp; support are needed for patients, families &amp; nurses involved (Ferrell, B, R., 2006, p. 922).</a:t>
            </a:r>
          </a:p>
          <a:p>
            <a:pPr fontAlgn="auto">
              <a:spcAft>
                <a:spcPts val="0"/>
              </a:spcAft>
              <a:buFont typeface="Arial" pitchFamily="34" charset="0"/>
              <a:buChar char="•"/>
              <a:defRPr/>
            </a:pPr>
            <a:endParaRPr lang="en-US" dirty="0"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579438"/>
            <a:ext cx="8229600" cy="1143000"/>
          </a:xfrm>
        </p:spPr>
        <p:txBody>
          <a:bodyPr>
            <a:normAutofit fontScale="90000"/>
          </a:bodyPr>
          <a:lstStyle/>
          <a:p>
            <a:r>
              <a:rPr lang="en-US" b="1" dirty="0" err="1" smtClean="0">
                <a:latin typeface="+mn-lt"/>
              </a:rPr>
              <a:t>Intradermal</a:t>
            </a:r>
            <a:r>
              <a:rPr lang="en-US" b="1" dirty="0" smtClean="0">
                <a:latin typeface="+mn-lt"/>
              </a:rPr>
              <a:t> Anesthesia Use</a:t>
            </a:r>
          </a:p>
        </p:txBody>
      </p:sp>
      <p:sp>
        <p:nvSpPr>
          <p:cNvPr id="5" name="Content Placeholder 2"/>
          <p:cNvSpPr>
            <a:spLocks noGrp="1"/>
          </p:cNvSpPr>
          <p:nvPr>
            <p:ph idx="1"/>
          </p:nvPr>
        </p:nvSpPr>
        <p:spPr>
          <a:xfrm>
            <a:off x="457200" y="1905000"/>
            <a:ext cx="8229600" cy="4525963"/>
          </a:xfrm>
        </p:spPr>
        <p:txBody>
          <a:bodyPr/>
          <a:lstStyle/>
          <a:p>
            <a:r>
              <a:rPr lang="en-US" smtClean="0"/>
              <a:t>Pain &amp; discomfort have been a common fear &amp;  problem for patients with IV insertions. </a:t>
            </a:r>
          </a:p>
          <a:p>
            <a:r>
              <a:rPr lang="en-US" smtClean="0"/>
              <a:t>Several research studies have found that the use of BNS is less painful, yet equally effective, safer and a less expensive alternative method for intradermal anesthesia (Windle, P., Kwam, M., Warwick, H., Sibayan, A., Espiritu, C., Vergara, J., 2006, p. 251).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mn-lt"/>
              </a:rPr>
              <a:t>Review of </a:t>
            </a:r>
            <a:r>
              <a:rPr lang="en-US" b="1" dirty="0" err="1" smtClean="0">
                <a:latin typeface="+mn-lt"/>
              </a:rPr>
              <a:t>Windle</a:t>
            </a:r>
            <a:r>
              <a:rPr lang="en-US" b="1" dirty="0" smtClean="0">
                <a:latin typeface="+mn-lt"/>
              </a:rPr>
              <a:t> et al. Study</a:t>
            </a:r>
            <a:endParaRPr lang="en-US" b="1" dirty="0">
              <a:latin typeface="+mn-lt"/>
            </a:endParaRPr>
          </a:p>
        </p:txBody>
      </p:sp>
      <p:sp>
        <p:nvSpPr>
          <p:cNvPr id="3" name="Subtitle 2"/>
          <p:cNvSpPr>
            <a:spLocks noGrp="1"/>
          </p:cNvSpPr>
          <p:nvPr>
            <p:ph idx="1"/>
          </p:nvPr>
        </p:nvSpPr>
        <p:spPr/>
        <p:txBody>
          <a:bodyPr>
            <a:normAutofit/>
          </a:bodyPr>
          <a:lstStyle/>
          <a:p>
            <a:pPr algn="l">
              <a:buFont typeface="Arial" pitchFamily="34" charset="0"/>
              <a:buChar char="•"/>
            </a:pPr>
            <a:r>
              <a:rPr lang="en-US" sz="2000" dirty="0" smtClean="0">
                <a:solidFill>
                  <a:schemeClr val="tx1"/>
                </a:solidFill>
              </a:rPr>
              <a:t>Intravenous (IV) insertion</a:t>
            </a:r>
            <a:endParaRPr lang="en-US" sz="2000" dirty="0" smtClean="0"/>
          </a:p>
          <a:p>
            <a:pPr algn="l"/>
            <a:endParaRPr lang="en-US" sz="1600" dirty="0" smtClean="0">
              <a:solidFill>
                <a:schemeClr val="tx1"/>
              </a:solidFill>
            </a:endParaRPr>
          </a:p>
          <a:p>
            <a:pPr algn="l">
              <a:buFont typeface="Arial" pitchFamily="34" charset="0"/>
              <a:buChar char="•"/>
            </a:pPr>
            <a:r>
              <a:rPr lang="en-US" sz="1600" dirty="0" smtClean="0">
                <a:solidFill>
                  <a:schemeClr val="tx1"/>
                </a:solidFill>
              </a:rPr>
              <a:t> </a:t>
            </a:r>
            <a:r>
              <a:rPr lang="en-US" sz="2000" dirty="0" smtClean="0">
                <a:solidFill>
                  <a:schemeClr val="tx1"/>
                </a:solidFill>
              </a:rPr>
              <a:t> Physical </a:t>
            </a:r>
            <a:r>
              <a:rPr lang="en-US" sz="2000" dirty="0">
                <a:solidFill>
                  <a:schemeClr val="tx1"/>
                </a:solidFill>
              </a:rPr>
              <a:t>R</a:t>
            </a:r>
            <a:r>
              <a:rPr lang="en-US" sz="2000" dirty="0" smtClean="0">
                <a:solidFill>
                  <a:schemeClr val="tx1"/>
                </a:solidFill>
              </a:rPr>
              <a:t>eactions  can occur</a:t>
            </a:r>
          </a:p>
          <a:p>
            <a:pPr algn="l">
              <a:buFont typeface="Arial" pitchFamily="34" charset="0"/>
              <a:buChar char="•"/>
            </a:pPr>
            <a:endParaRPr lang="en-US" sz="2000" dirty="0">
              <a:solidFill>
                <a:schemeClr val="tx1"/>
              </a:solidFill>
            </a:endParaRPr>
          </a:p>
          <a:p>
            <a:pPr algn="l">
              <a:buFont typeface="Arial" pitchFamily="34" charset="0"/>
              <a:buChar char="•"/>
            </a:pPr>
            <a:r>
              <a:rPr lang="en-US" sz="2000" dirty="0">
                <a:solidFill>
                  <a:schemeClr val="tx1"/>
                </a:solidFill>
              </a:rPr>
              <a:t> </a:t>
            </a:r>
            <a:r>
              <a:rPr lang="en-US" sz="2000" dirty="0" smtClean="0">
                <a:solidFill>
                  <a:schemeClr val="tx1"/>
                </a:solidFill>
              </a:rPr>
              <a:t>Comparison of </a:t>
            </a:r>
            <a:r>
              <a:rPr lang="en-US" sz="2000" dirty="0" err="1" smtClean="0">
                <a:solidFill>
                  <a:schemeClr val="tx1"/>
                </a:solidFill>
              </a:rPr>
              <a:t>Bacteriostatic</a:t>
            </a:r>
            <a:r>
              <a:rPr lang="en-US" sz="2000" dirty="0" smtClean="0">
                <a:solidFill>
                  <a:schemeClr val="tx1"/>
                </a:solidFill>
              </a:rPr>
              <a:t> Normal Saline and </a:t>
            </a:r>
            <a:r>
              <a:rPr lang="en-US" sz="2000" dirty="0" err="1" smtClean="0">
                <a:solidFill>
                  <a:schemeClr val="tx1"/>
                </a:solidFill>
              </a:rPr>
              <a:t>Lidociane</a:t>
            </a:r>
            <a:r>
              <a:rPr lang="en-US" sz="2000" dirty="0" smtClean="0">
                <a:solidFill>
                  <a:schemeClr val="tx1"/>
                </a:solidFill>
              </a:rPr>
              <a:t> Used as </a:t>
            </a:r>
            <a:r>
              <a:rPr lang="en-US" sz="2000" dirty="0" err="1" smtClean="0">
                <a:solidFill>
                  <a:schemeClr val="tx1"/>
                </a:solidFill>
              </a:rPr>
              <a:t>Intradermal</a:t>
            </a:r>
            <a:r>
              <a:rPr lang="en-US" sz="2000" dirty="0" smtClean="0">
                <a:solidFill>
                  <a:schemeClr val="tx1"/>
                </a:solidFill>
              </a:rPr>
              <a:t> Anesthesia for the Placement of Intravenous Lines By </a:t>
            </a:r>
            <a:r>
              <a:rPr lang="en-US" sz="2000" dirty="0" err="1" smtClean="0">
                <a:solidFill>
                  <a:schemeClr val="tx1"/>
                </a:solidFill>
              </a:rPr>
              <a:t>Windle</a:t>
            </a:r>
            <a:r>
              <a:rPr lang="en-US" sz="2000" dirty="0" smtClean="0">
                <a:solidFill>
                  <a:schemeClr val="tx1"/>
                </a:solidFill>
              </a:rPr>
              <a:t> et al. (2006)</a:t>
            </a:r>
          </a:p>
          <a:p>
            <a:pPr algn="l">
              <a:buFont typeface="Arial" pitchFamily="34" charset="0"/>
              <a:buChar char="•"/>
            </a:pPr>
            <a:endParaRPr lang="en-US" sz="2000" dirty="0" smtClean="0">
              <a:solidFill>
                <a:schemeClr val="tx1"/>
              </a:solidFill>
            </a:endParaRPr>
          </a:p>
          <a:p>
            <a:pPr algn="l">
              <a:buFont typeface="Arial" pitchFamily="34" charset="0"/>
              <a:buChar char="•"/>
            </a:pPr>
            <a:r>
              <a:rPr lang="en-US" sz="2000" dirty="0" smtClean="0">
                <a:solidFill>
                  <a:schemeClr val="tx1"/>
                </a:solidFill>
              </a:rPr>
              <a:t>Purpose: Compare pain levels of IV insertions</a:t>
            </a:r>
          </a:p>
          <a:p>
            <a:pPr algn="l"/>
            <a:r>
              <a:rPr lang="en-US" sz="2000" dirty="0" smtClean="0">
                <a:solidFill>
                  <a:schemeClr val="tx1"/>
                </a:solidFill>
              </a:rPr>
              <a:t>	1) </a:t>
            </a:r>
            <a:r>
              <a:rPr lang="en-US" sz="2000" dirty="0" err="1" smtClean="0">
                <a:solidFill>
                  <a:schemeClr val="tx1"/>
                </a:solidFill>
              </a:rPr>
              <a:t>Lidocaine</a:t>
            </a:r>
            <a:endParaRPr lang="en-US" sz="2000" dirty="0" smtClean="0">
              <a:solidFill>
                <a:schemeClr val="tx1"/>
              </a:solidFill>
            </a:endParaRPr>
          </a:p>
          <a:p>
            <a:pPr algn="l"/>
            <a:r>
              <a:rPr lang="en-US" sz="2000" dirty="0">
                <a:solidFill>
                  <a:schemeClr val="tx1"/>
                </a:solidFill>
              </a:rPr>
              <a:t>	</a:t>
            </a:r>
            <a:r>
              <a:rPr lang="en-US" sz="2000" dirty="0" smtClean="0">
                <a:solidFill>
                  <a:schemeClr val="tx1"/>
                </a:solidFill>
              </a:rPr>
              <a:t>2) </a:t>
            </a:r>
            <a:r>
              <a:rPr lang="en-US" sz="2000" dirty="0" err="1" smtClean="0">
                <a:solidFill>
                  <a:schemeClr val="tx1"/>
                </a:solidFill>
              </a:rPr>
              <a:t>Bacteriostatic</a:t>
            </a:r>
            <a:r>
              <a:rPr lang="en-US" sz="2000" dirty="0" smtClean="0">
                <a:solidFill>
                  <a:schemeClr val="tx1"/>
                </a:solidFill>
              </a:rPr>
              <a:t> normal saline</a:t>
            </a:r>
          </a:p>
          <a:p>
            <a:pPr algn="l"/>
            <a:r>
              <a:rPr lang="en-US" sz="2000" dirty="0">
                <a:solidFill>
                  <a:schemeClr val="tx1"/>
                </a:solidFill>
              </a:rPr>
              <a:t>	</a:t>
            </a:r>
            <a:r>
              <a:rPr lang="en-US" sz="2000" dirty="0" smtClean="0">
                <a:solidFill>
                  <a:schemeClr val="tx1"/>
                </a:solidFill>
              </a:rPr>
              <a:t>3) No anesthesia</a:t>
            </a:r>
            <a:endParaRPr lang="en-US" sz="2000" dirty="0"/>
          </a:p>
          <a:p>
            <a:pPr algn="l">
              <a:buFont typeface="Arial" pitchFamily="34" charset="0"/>
              <a:buChar char="•"/>
            </a:pPr>
            <a:endParaRPr lang="en-US" sz="16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0" y="838200"/>
            <a:ext cx="9144000" cy="685800"/>
          </a:xfrm>
        </p:spPr>
        <p:txBody>
          <a:bodyPr rtlCol="0">
            <a:normAutofit/>
          </a:bodyPr>
          <a:lstStyle/>
          <a:p>
            <a:pPr fontAlgn="auto">
              <a:spcAft>
                <a:spcPts val="0"/>
              </a:spcAft>
              <a:defRPr/>
            </a:pPr>
            <a:r>
              <a:rPr lang="en-US" sz="3200" b="1" dirty="0" smtClean="0">
                <a:latin typeface="+mn-lt"/>
              </a:rPr>
              <a:t>Intradermal Anesthesia Use &amp; Nursing Practice</a:t>
            </a:r>
          </a:p>
        </p:txBody>
      </p:sp>
      <p:sp>
        <p:nvSpPr>
          <p:cNvPr id="5" name="Content Placeholder 2"/>
          <p:cNvSpPr>
            <a:spLocks noGrp="1"/>
          </p:cNvSpPr>
          <p:nvPr>
            <p:ph idx="1"/>
          </p:nvPr>
        </p:nvSpPr>
        <p:spPr>
          <a:xfrm>
            <a:off x="457200" y="2011362"/>
            <a:ext cx="8229600" cy="4525963"/>
          </a:xfrm>
        </p:spPr>
        <p:txBody>
          <a:bodyPr rtlCol="0">
            <a:normAutofit fontScale="92500" lnSpcReduction="10000"/>
          </a:bodyPr>
          <a:lstStyle/>
          <a:p>
            <a:pPr fontAlgn="auto">
              <a:spcAft>
                <a:spcPts val="0"/>
              </a:spcAft>
              <a:buFont typeface="Arial" pitchFamily="34" charset="0"/>
              <a:buChar char="•"/>
              <a:defRPr/>
            </a:pPr>
            <a:r>
              <a:rPr lang="en-US" dirty="0" smtClean="0"/>
              <a:t>The studies that were performed allowed nurses and patients to decide which method of IV insertion was: more comfortable, effective, cost efficient, &amp; satisfying.</a:t>
            </a:r>
          </a:p>
          <a:p>
            <a:pPr fontAlgn="auto">
              <a:spcAft>
                <a:spcPts val="0"/>
              </a:spcAft>
              <a:buFont typeface="Arial" pitchFamily="34" charset="0"/>
              <a:buChar char="•"/>
              <a:defRPr/>
            </a:pPr>
            <a:r>
              <a:rPr lang="en-US" dirty="0" smtClean="0"/>
              <a:t>The data from the study will be used to either change or improve the current nursing practice that is used. </a:t>
            </a:r>
          </a:p>
          <a:p>
            <a:pPr fontAlgn="auto">
              <a:spcAft>
                <a:spcPts val="0"/>
              </a:spcAft>
              <a:buFont typeface="Arial" pitchFamily="34" charset="0"/>
              <a:buChar char="•"/>
              <a:defRPr/>
            </a:pPr>
            <a:r>
              <a:rPr lang="en-US" dirty="0" smtClean="0"/>
              <a:t>Nurses have the responsibility of providing quality care and the goal is to make sure that the care that is provided does just that. </a:t>
            </a:r>
          </a:p>
          <a:p>
            <a:pPr fontAlgn="auto">
              <a:spcAft>
                <a:spcPts val="0"/>
              </a:spcAft>
              <a:buFont typeface="Arial" pitchFamily="34" charset="0"/>
              <a:buChar char="•"/>
              <a:defRPr/>
            </a:pPr>
            <a:r>
              <a:rPr lang="en-US" dirty="0" smtClean="0"/>
              <a:t>After conducting the study, the change in the current practice is warranted to improve both patient and hospital outcomes (Windle, P., Kwam, M., Warwick, H., Sibayan, A., Espiritu, C., Vergara, J., 2006, p. 258).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112838"/>
          </a:xfrm>
        </p:spPr>
        <p:txBody>
          <a:bodyPr>
            <a:normAutofit fontScale="90000"/>
          </a:bodyPr>
          <a:lstStyle/>
          <a:p>
            <a:r>
              <a:rPr lang="en-US" dirty="0" smtClean="0">
                <a:latin typeface="+mn-lt"/>
              </a:rPr>
              <a:t/>
            </a:r>
            <a:br>
              <a:rPr lang="en-US" dirty="0" smtClean="0">
                <a:latin typeface="+mn-lt"/>
              </a:rPr>
            </a:br>
            <a:r>
              <a:rPr lang="en-US" dirty="0" smtClean="0">
                <a:latin typeface="+mn-lt"/>
              </a:rPr>
              <a:t/>
            </a:r>
            <a:br>
              <a:rPr lang="en-US" dirty="0" smtClean="0">
                <a:latin typeface="+mn-lt"/>
              </a:rPr>
            </a:br>
            <a:r>
              <a:rPr lang="en-US" dirty="0" smtClean="0">
                <a:latin typeface="+mn-lt"/>
              </a:rPr>
              <a:t/>
            </a:r>
            <a:br>
              <a:rPr lang="en-US" dirty="0" smtClean="0">
                <a:latin typeface="+mn-lt"/>
              </a:rPr>
            </a:br>
            <a:endParaRPr lang="en-US" dirty="0">
              <a:latin typeface="+mn-lt"/>
            </a:endParaRPr>
          </a:p>
        </p:txBody>
      </p:sp>
      <p:sp>
        <p:nvSpPr>
          <p:cNvPr id="3" name="Content Placeholder 2"/>
          <p:cNvSpPr>
            <a:spLocks noGrp="1"/>
          </p:cNvSpPr>
          <p:nvPr>
            <p:ph idx="1"/>
          </p:nvPr>
        </p:nvSpPr>
        <p:spPr>
          <a:xfrm>
            <a:off x="533400" y="2971800"/>
            <a:ext cx="8229600" cy="4525963"/>
          </a:xfrm>
        </p:spPr>
        <p:txBody>
          <a:bodyPr>
            <a:normAutofit/>
          </a:bodyPr>
          <a:lstStyle/>
          <a:p>
            <a:r>
              <a:rPr lang="en-US" sz="2400" dirty="0" smtClean="0"/>
              <a:t>Voluntary participation in survey</a:t>
            </a:r>
          </a:p>
          <a:p>
            <a:r>
              <a:rPr lang="en-US" sz="2400" dirty="0" smtClean="0"/>
              <a:t>Voluntary permission to publish survey</a:t>
            </a:r>
          </a:p>
          <a:p>
            <a:r>
              <a:rPr lang="en-US" sz="2400" dirty="0" smtClean="0"/>
              <a:t>Included associate, baccalaureate, master’s degree nurses</a:t>
            </a:r>
          </a:p>
          <a:p>
            <a:r>
              <a:rPr lang="en-US" sz="2400" dirty="0" smtClean="0"/>
              <a:t>Employees of acute care, hospice, universities, and clinics</a:t>
            </a:r>
            <a:endParaRPr lang="en-US" sz="2400" dirty="0"/>
          </a:p>
        </p:txBody>
      </p:sp>
      <p:sp>
        <p:nvSpPr>
          <p:cNvPr id="5" name="Rectangle 4"/>
          <p:cNvSpPr/>
          <p:nvPr/>
        </p:nvSpPr>
        <p:spPr>
          <a:xfrm>
            <a:off x="685800" y="1828800"/>
            <a:ext cx="7772400" cy="954107"/>
          </a:xfrm>
          <a:prstGeom prst="rect">
            <a:avLst/>
          </a:prstGeom>
        </p:spPr>
        <p:txBody>
          <a:bodyPr wrap="square">
            <a:spAutoFit/>
          </a:bodyPr>
          <a:lstStyle/>
          <a:p>
            <a:pPr algn="ctr"/>
            <a:r>
              <a:rPr lang="en-US" sz="2800" i="1" dirty="0" smtClean="0"/>
              <a:t>Understanding the Moral Distress of Nurses Witnessing Medically Futile Care</a:t>
            </a:r>
            <a:endParaRPr lang="en-US" sz="2800" i="1" dirty="0"/>
          </a:p>
        </p:txBody>
      </p:sp>
      <p:sp>
        <p:nvSpPr>
          <p:cNvPr id="6" name="TextBox 5"/>
          <p:cNvSpPr txBox="1"/>
          <p:nvPr/>
        </p:nvSpPr>
        <p:spPr>
          <a:xfrm>
            <a:off x="762000" y="990600"/>
            <a:ext cx="8001000" cy="769441"/>
          </a:xfrm>
          <a:prstGeom prst="rect">
            <a:avLst/>
          </a:prstGeom>
          <a:noFill/>
        </p:spPr>
        <p:txBody>
          <a:bodyPr wrap="square" rtlCol="0">
            <a:spAutoFit/>
          </a:bodyPr>
          <a:lstStyle/>
          <a:p>
            <a:pPr algn="ctr"/>
            <a:r>
              <a:rPr lang="en-US" sz="4400" b="1" dirty="0" smtClean="0">
                <a:solidFill>
                  <a:schemeClr val="accent2">
                    <a:lumMod val="75000"/>
                  </a:schemeClr>
                </a:solidFill>
              </a:rPr>
              <a:t>Informed Consent</a:t>
            </a:r>
            <a:endParaRPr lang="en-US" sz="4400" b="1" dirty="0">
              <a:solidFill>
                <a:schemeClr val="accent2">
                  <a:lumMod val="75000"/>
                </a:schemeClr>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latin typeface="+mn-lt"/>
              </a:rPr>
              <a:t>Informed Consent </a:t>
            </a:r>
            <a:endParaRPr lang="en-US" b="1" dirty="0">
              <a:latin typeface="+mn-lt"/>
            </a:endParaRPr>
          </a:p>
        </p:txBody>
      </p:sp>
      <p:sp>
        <p:nvSpPr>
          <p:cNvPr id="3" name="Content Placeholder 2"/>
          <p:cNvSpPr>
            <a:spLocks noGrp="1"/>
          </p:cNvSpPr>
          <p:nvPr>
            <p:ph idx="1"/>
          </p:nvPr>
        </p:nvSpPr>
        <p:spPr>
          <a:xfrm>
            <a:off x="457200" y="2209800"/>
            <a:ext cx="8229600" cy="2209800"/>
          </a:xfrm>
        </p:spPr>
        <p:txBody>
          <a:bodyPr/>
          <a:lstStyle/>
          <a:p>
            <a:pPr algn="ctr">
              <a:buNone/>
            </a:pPr>
            <a:r>
              <a:rPr lang="en-US" sz="2800" i="1" dirty="0" smtClean="0"/>
              <a:t>Comparison of </a:t>
            </a:r>
            <a:r>
              <a:rPr lang="en-US" sz="2800" i="1" dirty="0" err="1" smtClean="0"/>
              <a:t>Bacteriostatic</a:t>
            </a:r>
            <a:r>
              <a:rPr lang="en-US" sz="2800" i="1" dirty="0" smtClean="0"/>
              <a:t> Normal Saline and </a:t>
            </a:r>
            <a:r>
              <a:rPr lang="en-US" sz="2800" i="1" dirty="0" err="1" smtClean="0"/>
              <a:t>Lidocaine</a:t>
            </a:r>
            <a:r>
              <a:rPr lang="en-US" sz="2800" i="1" dirty="0" smtClean="0"/>
              <a:t> Used as </a:t>
            </a:r>
            <a:r>
              <a:rPr lang="en-US" sz="2800" i="1" dirty="0" err="1" smtClean="0"/>
              <a:t>Intradermal</a:t>
            </a:r>
            <a:r>
              <a:rPr lang="en-US" sz="2800" i="1" dirty="0" smtClean="0"/>
              <a:t> Anesthesia for the Placement of Intravenous Line</a:t>
            </a:r>
          </a:p>
          <a:p>
            <a:pPr>
              <a:buNone/>
            </a:pPr>
            <a:endParaRPr lang="en-US" dirty="0"/>
          </a:p>
        </p:txBody>
      </p:sp>
      <p:sp>
        <p:nvSpPr>
          <p:cNvPr id="4" name="TextBox 3"/>
          <p:cNvSpPr txBox="1"/>
          <p:nvPr/>
        </p:nvSpPr>
        <p:spPr>
          <a:xfrm>
            <a:off x="533400" y="3886200"/>
            <a:ext cx="8305800" cy="1846659"/>
          </a:xfrm>
          <a:prstGeom prst="rect">
            <a:avLst/>
          </a:prstGeom>
          <a:noFill/>
        </p:spPr>
        <p:txBody>
          <a:bodyPr wrap="square" rtlCol="0">
            <a:spAutoFit/>
          </a:bodyPr>
          <a:lstStyle/>
          <a:p>
            <a:pPr lvl="0">
              <a:buFont typeface="Arial" pitchFamily="34" charset="0"/>
              <a:buChar char="•"/>
            </a:pPr>
            <a:r>
              <a:rPr lang="en-US" dirty="0" smtClean="0"/>
              <a:t> </a:t>
            </a:r>
            <a:r>
              <a:rPr lang="en-US" sz="3200" dirty="0" smtClean="0"/>
              <a:t>Participant questions and concerns addressed</a:t>
            </a:r>
          </a:p>
          <a:p>
            <a:pPr lvl="0">
              <a:buFont typeface="Arial" pitchFamily="34" charset="0"/>
              <a:buChar char="•"/>
            </a:pPr>
            <a:r>
              <a:rPr lang="en-US" sz="3200" dirty="0" smtClean="0"/>
              <a:t> Voluntary </a:t>
            </a:r>
          </a:p>
          <a:p>
            <a:pPr lvl="0">
              <a:buFont typeface="Arial" pitchFamily="34" charset="0"/>
              <a:buChar char="•"/>
            </a:pPr>
            <a:r>
              <a:rPr lang="en-US" sz="3200" dirty="0" smtClean="0"/>
              <a:t>Assured same standard of care</a:t>
            </a:r>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447800"/>
            <a:ext cx="8229600" cy="1173162"/>
          </a:xfrm>
        </p:spPr>
        <p:txBody>
          <a:bodyPr>
            <a:normAutofit fontScale="90000"/>
          </a:bodyPr>
          <a:lstStyle/>
          <a:p>
            <a:pPr algn="ctr"/>
            <a:r>
              <a:rPr lang="en-US" b="1" dirty="0" smtClean="0">
                <a:latin typeface="+mn-lt"/>
              </a:rPr>
              <a:t>Quantitative vs. Qualitative</a:t>
            </a:r>
            <a:r>
              <a:rPr lang="en-US" dirty="0" smtClean="0">
                <a:latin typeface="+mn-lt"/>
              </a:rPr>
              <a:t/>
            </a:r>
            <a:br>
              <a:rPr lang="en-US" dirty="0" smtClean="0">
                <a:latin typeface="+mn-lt"/>
              </a:rPr>
            </a:br>
            <a:endParaRPr lang="en-US" dirty="0">
              <a:latin typeface="+mn-lt"/>
            </a:endParaRPr>
          </a:p>
        </p:txBody>
      </p:sp>
      <p:graphicFrame>
        <p:nvGraphicFramePr>
          <p:cNvPr id="6" name="Table 5"/>
          <p:cNvGraphicFramePr>
            <a:graphicFrameLocks noGrp="1"/>
          </p:cNvGraphicFramePr>
          <p:nvPr/>
        </p:nvGraphicFramePr>
        <p:xfrm>
          <a:off x="1066800" y="2590800"/>
          <a:ext cx="7307580" cy="2882328"/>
        </p:xfrm>
        <a:graphic>
          <a:graphicData uri="http://schemas.openxmlformats.org/drawingml/2006/table">
            <a:tbl>
              <a:tblPr/>
              <a:tblGrid>
                <a:gridCol w="3653790"/>
                <a:gridCol w="3653790"/>
              </a:tblGrid>
              <a:tr h="508267">
                <a:tc>
                  <a:txBody>
                    <a:bodyPr/>
                    <a:lstStyle/>
                    <a:p>
                      <a:pPr marL="0" marR="0">
                        <a:lnSpc>
                          <a:spcPct val="115000"/>
                        </a:lnSpc>
                        <a:spcBef>
                          <a:spcPts val="0"/>
                        </a:spcBef>
                        <a:spcAft>
                          <a:spcPts val="0"/>
                        </a:spcAft>
                      </a:pPr>
                      <a:r>
                        <a:rPr lang="en-US" sz="2400" dirty="0">
                          <a:latin typeface="Times New Roman"/>
                          <a:ea typeface="Calibri"/>
                          <a:cs typeface="Times New Roman"/>
                        </a:rPr>
                        <a:t>Quantitative- </a:t>
                      </a:r>
                      <a:r>
                        <a:rPr lang="en-US" sz="2400" dirty="0" err="1">
                          <a:latin typeface="Times New Roman"/>
                          <a:ea typeface="Calibri"/>
                          <a:cs typeface="Times New Roman"/>
                        </a:rPr>
                        <a:t>Windle</a:t>
                      </a:r>
                      <a:r>
                        <a:rPr lang="en-US" sz="2400" dirty="0">
                          <a:latin typeface="Times New Roman"/>
                          <a:ea typeface="Calibri"/>
                          <a:cs typeface="Times New Roman"/>
                        </a:rPr>
                        <a:t> et al</a:t>
                      </a:r>
                      <a:endParaRPr lang="en-US" sz="24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2400">
                          <a:latin typeface="Times New Roman"/>
                          <a:ea typeface="Calibri"/>
                          <a:cs typeface="Times New Roman"/>
                        </a:rPr>
                        <a:t>Qualitative- Ferrell</a:t>
                      </a:r>
                      <a:endParaRPr lang="en-US" sz="24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74061">
                <a:tc>
                  <a:txBody>
                    <a:bodyPr/>
                    <a:lstStyle/>
                    <a:p>
                      <a:pPr marL="342900" marR="0" lvl="0" indent="-342900">
                        <a:lnSpc>
                          <a:spcPct val="115000"/>
                        </a:lnSpc>
                        <a:spcBef>
                          <a:spcPts val="0"/>
                        </a:spcBef>
                        <a:spcAft>
                          <a:spcPts val="0"/>
                        </a:spcAft>
                        <a:buFont typeface="Symbol"/>
                        <a:buChar char=""/>
                      </a:pPr>
                      <a:r>
                        <a:rPr lang="en-US" sz="2400">
                          <a:latin typeface="Times New Roman"/>
                          <a:ea typeface="Calibri"/>
                          <a:cs typeface="Times New Roman"/>
                        </a:rPr>
                        <a:t>Scale</a:t>
                      </a:r>
                      <a:endParaRPr lang="en-US" sz="2400">
                        <a:latin typeface="Calibri"/>
                        <a:ea typeface="Calibri"/>
                        <a:cs typeface="Times New Roman"/>
                      </a:endParaRPr>
                    </a:p>
                    <a:p>
                      <a:pPr marL="342900" marR="0" lvl="0" indent="-342900">
                        <a:lnSpc>
                          <a:spcPct val="115000"/>
                        </a:lnSpc>
                        <a:spcBef>
                          <a:spcPts val="0"/>
                        </a:spcBef>
                        <a:spcAft>
                          <a:spcPts val="0"/>
                        </a:spcAft>
                        <a:buFont typeface="Symbol"/>
                        <a:buChar char=""/>
                      </a:pPr>
                      <a:r>
                        <a:rPr lang="en-US" sz="2400">
                          <a:latin typeface="Times New Roman"/>
                          <a:ea typeface="Calibri"/>
                          <a:cs typeface="Times New Roman"/>
                        </a:rPr>
                        <a:t>Numerical representation</a:t>
                      </a:r>
                      <a:endParaRPr lang="en-US" sz="2400">
                        <a:latin typeface="Calibri"/>
                        <a:ea typeface="Calibri"/>
                        <a:cs typeface="Times New Roman"/>
                      </a:endParaRPr>
                    </a:p>
                    <a:p>
                      <a:pPr marL="342900" marR="0" lvl="0" indent="-342900">
                        <a:lnSpc>
                          <a:spcPct val="115000"/>
                        </a:lnSpc>
                        <a:spcBef>
                          <a:spcPts val="0"/>
                        </a:spcBef>
                        <a:spcAft>
                          <a:spcPts val="0"/>
                        </a:spcAft>
                        <a:buFont typeface="Symbol"/>
                        <a:buChar char=""/>
                      </a:pPr>
                      <a:r>
                        <a:rPr lang="en-US" sz="2400">
                          <a:latin typeface="Times New Roman"/>
                          <a:ea typeface="Calibri"/>
                          <a:cs typeface="Times New Roman"/>
                        </a:rPr>
                        <a:t>Variables</a:t>
                      </a:r>
                      <a:endParaRPr lang="en-US" sz="2400">
                        <a:latin typeface="Calibri"/>
                        <a:ea typeface="Calibri"/>
                        <a:cs typeface="Times New Roman"/>
                      </a:endParaRPr>
                    </a:p>
                    <a:p>
                      <a:pPr marL="342900" marR="0" lvl="0" indent="-342900">
                        <a:lnSpc>
                          <a:spcPct val="115000"/>
                        </a:lnSpc>
                        <a:spcBef>
                          <a:spcPts val="0"/>
                        </a:spcBef>
                        <a:spcAft>
                          <a:spcPts val="0"/>
                        </a:spcAft>
                        <a:buFont typeface="Symbol"/>
                        <a:buChar char=""/>
                      </a:pPr>
                      <a:r>
                        <a:rPr lang="en-US" sz="2400">
                          <a:latin typeface="Times New Roman"/>
                          <a:ea typeface="Calibri"/>
                          <a:cs typeface="Times New Roman"/>
                        </a:rPr>
                        <a:t>Control Group</a:t>
                      </a:r>
                      <a:endParaRPr lang="en-US" sz="24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nSpc>
                          <a:spcPct val="115000"/>
                        </a:lnSpc>
                        <a:spcBef>
                          <a:spcPts val="0"/>
                        </a:spcBef>
                        <a:spcAft>
                          <a:spcPts val="0"/>
                        </a:spcAft>
                        <a:buFont typeface="Symbol"/>
                        <a:buChar char=""/>
                      </a:pPr>
                      <a:r>
                        <a:rPr lang="en-US" sz="2400" dirty="0">
                          <a:latin typeface="Times New Roman"/>
                          <a:ea typeface="Calibri"/>
                          <a:cs typeface="Times New Roman"/>
                        </a:rPr>
                        <a:t>Survey/Journaling</a:t>
                      </a:r>
                      <a:endParaRPr lang="en-US" sz="2400" dirty="0">
                        <a:latin typeface="Calibri"/>
                        <a:ea typeface="Calibri"/>
                        <a:cs typeface="Times New Roman"/>
                      </a:endParaRPr>
                    </a:p>
                    <a:p>
                      <a:pPr marL="342900" marR="0" lvl="0" indent="-342900">
                        <a:lnSpc>
                          <a:spcPct val="115000"/>
                        </a:lnSpc>
                        <a:spcBef>
                          <a:spcPts val="0"/>
                        </a:spcBef>
                        <a:spcAft>
                          <a:spcPts val="0"/>
                        </a:spcAft>
                        <a:buFont typeface="Symbol"/>
                        <a:buChar char=""/>
                      </a:pPr>
                      <a:r>
                        <a:rPr lang="en-US" sz="2400" dirty="0">
                          <a:latin typeface="Times New Roman"/>
                          <a:ea typeface="Calibri"/>
                          <a:cs typeface="Times New Roman"/>
                        </a:rPr>
                        <a:t>Feelings</a:t>
                      </a:r>
                      <a:endParaRPr lang="en-US" sz="2400" dirty="0">
                        <a:latin typeface="Calibri"/>
                        <a:ea typeface="Calibri"/>
                        <a:cs typeface="Times New Roman"/>
                      </a:endParaRPr>
                    </a:p>
                    <a:p>
                      <a:pPr marL="342900" marR="0" lvl="0" indent="-342900">
                        <a:lnSpc>
                          <a:spcPct val="115000"/>
                        </a:lnSpc>
                        <a:spcBef>
                          <a:spcPts val="0"/>
                        </a:spcBef>
                        <a:spcAft>
                          <a:spcPts val="0"/>
                        </a:spcAft>
                        <a:buFont typeface="Symbol"/>
                        <a:buChar char=""/>
                      </a:pPr>
                      <a:r>
                        <a:rPr lang="en-US" sz="2400" dirty="0">
                          <a:latin typeface="Times New Roman"/>
                          <a:ea typeface="Calibri"/>
                          <a:cs typeface="Times New Roman"/>
                        </a:rPr>
                        <a:t>Subjective</a:t>
                      </a:r>
                      <a:endParaRPr lang="en-US" sz="2400" dirty="0">
                        <a:latin typeface="Calibri"/>
                        <a:ea typeface="Calibri"/>
                        <a:cs typeface="Times New Roman"/>
                      </a:endParaRPr>
                    </a:p>
                    <a:p>
                      <a:pPr marL="342900" marR="0" lvl="0" indent="-342900">
                        <a:lnSpc>
                          <a:spcPct val="115000"/>
                        </a:lnSpc>
                        <a:spcBef>
                          <a:spcPts val="0"/>
                        </a:spcBef>
                        <a:spcAft>
                          <a:spcPts val="0"/>
                        </a:spcAft>
                        <a:buFont typeface="Symbol"/>
                        <a:buChar char=""/>
                      </a:pPr>
                      <a:r>
                        <a:rPr lang="en-US" sz="2400" dirty="0">
                          <a:latin typeface="Times New Roman"/>
                          <a:ea typeface="Calibri"/>
                          <a:cs typeface="Times New Roman"/>
                        </a:rPr>
                        <a:t>Personal/ Emotional experiences</a:t>
                      </a:r>
                      <a:endParaRPr lang="en-US" sz="24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057400" y="685800"/>
            <a:ext cx="5334000" cy="461665"/>
          </a:xfrm>
          <a:prstGeom prst="rect">
            <a:avLst/>
          </a:prstGeom>
          <a:noFill/>
        </p:spPr>
        <p:txBody>
          <a:bodyPr wrap="square" rtlCol="0">
            <a:spAutoFit/>
          </a:bodyPr>
          <a:lstStyle/>
          <a:p>
            <a:pPr algn="ctr"/>
            <a:r>
              <a:rPr lang="en-US" sz="2400" dirty="0" smtClean="0"/>
              <a:t>Reference</a:t>
            </a:r>
            <a:endParaRPr lang="en-US" sz="2400" dirty="0"/>
          </a:p>
        </p:txBody>
      </p:sp>
      <p:sp>
        <p:nvSpPr>
          <p:cNvPr id="3" name="TextBox 2"/>
          <p:cNvSpPr txBox="1"/>
          <p:nvPr/>
        </p:nvSpPr>
        <p:spPr>
          <a:xfrm>
            <a:off x="304800" y="1219200"/>
            <a:ext cx="8077200" cy="5355312"/>
          </a:xfrm>
          <a:prstGeom prst="rect">
            <a:avLst/>
          </a:prstGeom>
          <a:noFill/>
        </p:spPr>
        <p:txBody>
          <a:bodyPr wrap="square" rtlCol="0">
            <a:spAutoFit/>
          </a:bodyPr>
          <a:lstStyle/>
          <a:p>
            <a:pPr indent="-457200" hangingPunct="0"/>
            <a:r>
              <a:rPr lang="en-US" dirty="0"/>
              <a:t>Burns, N., &amp; Grove, S. K. (2009). </a:t>
            </a:r>
            <a:r>
              <a:rPr lang="en-US" i="1" dirty="0"/>
              <a:t>The practice of nursing research: Appraisal, </a:t>
            </a:r>
            <a:r>
              <a:rPr lang="en-US" i="1" dirty="0" smtClean="0"/>
              <a:t> </a:t>
            </a:r>
            <a:r>
              <a:rPr lang="en-US" i="1" dirty="0" smtClean="0"/>
              <a:t>	synthesis, </a:t>
            </a:r>
            <a:r>
              <a:rPr lang="en-US" i="1" dirty="0"/>
              <a:t>and generation of evidence </a:t>
            </a:r>
            <a:r>
              <a:rPr lang="en-US" dirty="0"/>
              <a:t>(6th ed.). St. Louis, MO: </a:t>
            </a:r>
            <a:r>
              <a:rPr lang="en-US" dirty="0" smtClean="0"/>
              <a:t>	Saunders </a:t>
            </a:r>
            <a:r>
              <a:rPr lang="en-US" dirty="0"/>
              <a:t>Elsevier.</a:t>
            </a:r>
          </a:p>
          <a:p>
            <a:pPr indent="-457200" hangingPunct="0"/>
            <a:endParaRPr lang="en-US" dirty="0" smtClean="0"/>
          </a:p>
          <a:p>
            <a:pPr indent="-457200" hangingPunct="0"/>
            <a:r>
              <a:rPr lang="en-US" dirty="0" smtClean="0"/>
              <a:t>Chitty</a:t>
            </a:r>
            <a:r>
              <a:rPr lang="en-US" dirty="0"/>
              <a:t>, K. K., &amp; Black, B. P. (2007). </a:t>
            </a:r>
            <a:r>
              <a:rPr lang="en-US" i="1" dirty="0"/>
              <a:t>Professional nursing: Concepts &amp; challenges </a:t>
            </a:r>
            <a:r>
              <a:rPr lang="en-US" i="1" dirty="0" smtClean="0"/>
              <a:t>	</a:t>
            </a:r>
            <a:r>
              <a:rPr lang="en-US" dirty="0" smtClean="0"/>
              <a:t>(</a:t>
            </a:r>
            <a:r>
              <a:rPr lang="en-US" dirty="0"/>
              <a:t>6th </a:t>
            </a:r>
            <a:r>
              <a:rPr lang="en-US" dirty="0" smtClean="0"/>
              <a:t>ed</a:t>
            </a:r>
            <a:r>
              <a:rPr lang="en-US" dirty="0"/>
              <a:t>.). Maryland Heights. MO: Saunders Elsevier.</a:t>
            </a:r>
          </a:p>
          <a:p>
            <a:pPr indent="-457200" hangingPunct="0"/>
            <a:endParaRPr lang="en-US" dirty="0" smtClean="0"/>
          </a:p>
          <a:p>
            <a:pPr indent="-457200" hangingPunct="0"/>
            <a:r>
              <a:rPr lang="en-US" dirty="0" smtClean="0"/>
              <a:t>Ferrell</a:t>
            </a:r>
            <a:r>
              <a:rPr lang="en-US" dirty="0"/>
              <a:t>, B. R. (2006). Understanding the moral distress of nurses witnessing </a:t>
            </a:r>
            <a:r>
              <a:rPr lang="en-US" dirty="0" smtClean="0"/>
              <a:t> </a:t>
            </a:r>
            <a:r>
              <a:rPr lang="en-US" dirty="0" smtClean="0"/>
              <a:t>	medically </a:t>
            </a:r>
            <a:r>
              <a:rPr lang="en-US" dirty="0" smtClean="0"/>
              <a:t>futile </a:t>
            </a:r>
            <a:r>
              <a:rPr lang="en-US" dirty="0"/>
              <a:t>care. </a:t>
            </a:r>
            <a:r>
              <a:rPr lang="en-US" i="1" dirty="0"/>
              <a:t>Oncology Nursing Forum</a:t>
            </a:r>
            <a:r>
              <a:rPr lang="en-US" dirty="0"/>
              <a:t>, </a:t>
            </a:r>
            <a:r>
              <a:rPr lang="en-US" i="1" dirty="0"/>
              <a:t>33</a:t>
            </a:r>
            <a:r>
              <a:rPr lang="en-US" dirty="0"/>
              <a:t>, 922. Retrieved </a:t>
            </a:r>
            <a:r>
              <a:rPr lang="en-US" dirty="0" smtClean="0"/>
              <a:t> </a:t>
            </a:r>
            <a:r>
              <a:rPr lang="en-US" dirty="0" smtClean="0"/>
              <a:t>	from </a:t>
            </a:r>
            <a:r>
              <a:rPr lang="en-US" dirty="0" smtClean="0"/>
              <a:t>EBSCO</a:t>
            </a:r>
          </a:p>
          <a:p>
            <a:pPr indent="-457200" hangingPunct="0"/>
            <a:endParaRPr lang="en-US" dirty="0" smtClean="0"/>
          </a:p>
          <a:p>
            <a:pPr indent="-457200" hangingPunct="0"/>
            <a:r>
              <a:rPr lang="en-US" dirty="0" smtClean="0"/>
              <a:t>Sampling. (1997). Retrieved from </a:t>
            </a:r>
            <a:r>
              <a:rPr lang="en-US" dirty="0" smtClean="0">
                <a:hlinkClick r:id="rId3"/>
              </a:rPr>
              <a:t>http://</a:t>
            </a:r>
            <a:r>
              <a:rPr lang="en-US" dirty="0" smtClean="0">
                <a:hlinkClick r:id="rId3"/>
              </a:rPr>
              <a:t>www.stat.yale.edu/Courses/1997-</a:t>
            </a:r>
            <a:r>
              <a:rPr lang="en-US" dirty="0" smtClean="0"/>
              <a:t>	98/101/sample.htm </a:t>
            </a:r>
            <a:endParaRPr lang="en-US" dirty="0"/>
          </a:p>
          <a:p>
            <a:pPr indent="-457200" hangingPunct="0"/>
            <a:endParaRPr lang="en-US" dirty="0" smtClean="0"/>
          </a:p>
          <a:p>
            <a:pPr indent="-457200" hangingPunct="0"/>
            <a:r>
              <a:rPr lang="en-US" dirty="0" err="1" smtClean="0"/>
              <a:t>Windle</a:t>
            </a:r>
            <a:r>
              <a:rPr lang="en-US" dirty="0"/>
              <a:t>, P. E., Kwan, M. L., Warwick, H., </a:t>
            </a:r>
            <a:r>
              <a:rPr lang="en-US" dirty="0" err="1"/>
              <a:t>Sibayan</a:t>
            </a:r>
            <a:r>
              <a:rPr lang="en-US" dirty="0"/>
              <a:t>, A., Espiritu, C., &amp; </a:t>
            </a:r>
            <a:r>
              <a:rPr lang="en-US" dirty="0" err="1"/>
              <a:t>Vergara</a:t>
            </a:r>
            <a:r>
              <a:rPr lang="en-US" dirty="0"/>
              <a:t>, J. </a:t>
            </a:r>
            <a:r>
              <a:rPr lang="en-US" dirty="0" smtClean="0"/>
              <a:t> </a:t>
            </a:r>
            <a:r>
              <a:rPr lang="en-US" dirty="0" smtClean="0"/>
              <a:t>   	(</a:t>
            </a:r>
            <a:r>
              <a:rPr lang="en-US" dirty="0"/>
              <a:t>2006</a:t>
            </a:r>
            <a:r>
              <a:rPr lang="en-US" dirty="0" smtClean="0"/>
              <a:t>). Comparison </a:t>
            </a:r>
            <a:r>
              <a:rPr lang="en-US" dirty="0"/>
              <a:t>of </a:t>
            </a:r>
            <a:r>
              <a:rPr lang="en-US" dirty="0" err="1"/>
              <a:t>baceriostatic</a:t>
            </a:r>
            <a:r>
              <a:rPr lang="en-US" dirty="0"/>
              <a:t> normal saline and </a:t>
            </a:r>
            <a:r>
              <a:rPr lang="en-US" dirty="0" err="1"/>
              <a:t>lidocaine</a:t>
            </a:r>
            <a:r>
              <a:rPr lang="en-US" dirty="0"/>
              <a:t> </a:t>
            </a:r>
            <a:r>
              <a:rPr lang="en-US" dirty="0" smtClean="0"/>
              <a:t> used </a:t>
            </a:r>
            <a:r>
              <a:rPr lang="en-US" dirty="0" smtClean="0"/>
              <a:t>	as </a:t>
            </a:r>
            <a:r>
              <a:rPr lang="en-US" dirty="0" err="1" smtClean="0"/>
              <a:t>Intradermal</a:t>
            </a:r>
            <a:r>
              <a:rPr lang="en-US" dirty="0" smtClean="0"/>
              <a:t> </a:t>
            </a:r>
            <a:r>
              <a:rPr lang="en-US" dirty="0"/>
              <a:t>anesthesia for the placement of intravenous </a:t>
            </a:r>
            <a:r>
              <a:rPr lang="en-US" dirty="0" smtClean="0"/>
              <a:t>lines</a:t>
            </a:r>
            <a:r>
              <a:rPr lang="en-US" dirty="0"/>
              <a:t>. </a:t>
            </a:r>
            <a:r>
              <a:rPr lang="en-US" i="1" dirty="0" smtClean="0"/>
              <a:t>J	</a:t>
            </a:r>
            <a:r>
              <a:rPr lang="en-US" i="1" dirty="0" err="1" smtClean="0"/>
              <a:t>ournal</a:t>
            </a:r>
            <a:r>
              <a:rPr lang="en-US" i="1" dirty="0" smtClean="0"/>
              <a:t> </a:t>
            </a:r>
            <a:r>
              <a:rPr lang="en-US" i="1" dirty="0"/>
              <a:t>of </a:t>
            </a:r>
            <a:r>
              <a:rPr lang="en-US" i="1" dirty="0" smtClean="0"/>
              <a:t> </a:t>
            </a:r>
            <a:r>
              <a:rPr lang="en-US" i="1" dirty="0" err="1" smtClean="0"/>
              <a:t>PeriAnesthesia</a:t>
            </a:r>
            <a:r>
              <a:rPr lang="en-US" i="1" dirty="0" smtClean="0"/>
              <a:t> </a:t>
            </a:r>
            <a:r>
              <a:rPr lang="en-US" i="1" dirty="0"/>
              <a:t>Nursing</a:t>
            </a:r>
            <a:r>
              <a:rPr lang="en-US" dirty="0"/>
              <a:t>, </a:t>
            </a:r>
            <a:r>
              <a:rPr lang="en-US" i="1" dirty="0"/>
              <a:t>21</a:t>
            </a:r>
            <a:r>
              <a:rPr lang="en-US" dirty="0"/>
              <a:t>(4), 251-258. Retrieved </a:t>
            </a:r>
            <a:r>
              <a:rPr lang="en-US" dirty="0" smtClean="0"/>
              <a:t> from </a:t>
            </a:r>
            <a:r>
              <a:rPr lang="en-US" dirty="0" smtClean="0"/>
              <a:t>	EBSCO</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smtClean="0">
                <a:latin typeface="+mn-lt"/>
              </a:rPr>
              <a:t>Windle</a:t>
            </a:r>
            <a:r>
              <a:rPr lang="en-US" b="1" dirty="0" smtClean="0">
                <a:latin typeface="+mn-lt"/>
              </a:rPr>
              <a:t> et al. - Continued</a:t>
            </a:r>
            <a:endParaRPr lang="en-US" b="1" dirty="0">
              <a:latin typeface="+mn-lt"/>
            </a:endParaRPr>
          </a:p>
        </p:txBody>
      </p:sp>
      <p:sp>
        <p:nvSpPr>
          <p:cNvPr id="3" name="Content Placeholder 2"/>
          <p:cNvSpPr>
            <a:spLocks noGrp="1"/>
          </p:cNvSpPr>
          <p:nvPr>
            <p:ph idx="1"/>
          </p:nvPr>
        </p:nvSpPr>
        <p:spPr>
          <a:xfrm>
            <a:off x="304800" y="1600200"/>
            <a:ext cx="8382000" cy="4876800"/>
          </a:xfrm>
        </p:spPr>
        <p:txBody>
          <a:bodyPr>
            <a:normAutofit/>
          </a:bodyPr>
          <a:lstStyle/>
          <a:p>
            <a:endParaRPr lang="en-US" sz="2000" dirty="0" smtClean="0"/>
          </a:p>
          <a:p>
            <a:r>
              <a:rPr lang="en-US" sz="2000" dirty="0" smtClean="0"/>
              <a:t>Independent variables:</a:t>
            </a:r>
          </a:p>
          <a:p>
            <a:pPr>
              <a:buNone/>
            </a:pPr>
            <a:r>
              <a:rPr lang="en-US" sz="1800" dirty="0" smtClean="0"/>
              <a:t>		1) Anesthetics used</a:t>
            </a:r>
          </a:p>
          <a:p>
            <a:pPr>
              <a:buNone/>
            </a:pPr>
            <a:r>
              <a:rPr lang="en-US" sz="1800" dirty="0"/>
              <a:t>	</a:t>
            </a:r>
            <a:r>
              <a:rPr lang="en-US" sz="1800" dirty="0" smtClean="0"/>
              <a:t>		A) </a:t>
            </a:r>
            <a:r>
              <a:rPr lang="en-US" sz="1800" dirty="0" err="1" smtClean="0"/>
              <a:t>lidocaine</a:t>
            </a:r>
            <a:endParaRPr lang="en-US" sz="1800" dirty="0" smtClean="0"/>
          </a:p>
          <a:p>
            <a:pPr>
              <a:buNone/>
            </a:pPr>
            <a:r>
              <a:rPr lang="en-US" sz="1800" dirty="0"/>
              <a:t>	</a:t>
            </a:r>
            <a:r>
              <a:rPr lang="en-US" sz="1800" dirty="0" smtClean="0"/>
              <a:t>		B) BSN</a:t>
            </a:r>
          </a:p>
          <a:p>
            <a:pPr>
              <a:buNone/>
            </a:pPr>
            <a:r>
              <a:rPr lang="en-US" sz="1800" dirty="0"/>
              <a:t>	</a:t>
            </a:r>
            <a:r>
              <a:rPr lang="en-US" sz="1800" dirty="0" smtClean="0"/>
              <a:t>		C) No anesthetic</a:t>
            </a:r>
            <a:endParaRPr lang="en-US" sz="1800" dirty="0"/>
          </a:p>
          <a:p>
            <a:pPr>
              <a:buNone/>
            </a:pPr>
            <a:endParaRPr lang="en-US" sz="1800" dirty="0" smtClean="0"/>
          </a:p>
          <a:p>
            <a:pPr>
              <a:buNone/>
            </a:pPr>
            <a:endParaRPr lang="en-US" sz="1800" dirty="0"/>
          </a:p>
          <a:p>
            <a:r>
              <a:rPr lang="en-US" sz="2000" dirty="0" smtClean="0"/>
              <a:t>Dependent variable:    </a:t>
            </a:r>
          </a:p>
          <a:p>
            <a:pPr>
              <a:buNone/>
            </a:pPr>
            <a:r>
              <a:rPr lang="en-US" sz="1800" dirty="0"/>
              <a:t>	</a:t>
            </a:r>
            <a:r>
              <a:rPr lang="en-US" sz="1800" dirty="0" smtClean="0"/>
              <a:t>	1) Pain level reported using a modified visual analog scale (MVAS)</a:t>
            </a:r>
          </a:p>
          <a:p>
            <a:pPr>
              <a:buNone/>
            </a:pPr>
            <a:endParaRPr lang="en-US" sz="1800" dirty="0"/>
          </a:p>
          <a:p>
            <a:pPr>
              <a:buNone/>
            </a:pPr>
            <a:endParaRPr lang="en-US" sz="1800" dirty="0" smtClean="0"/>
          </a:p>
          <a:p>
            <a:pPr>
              <a:buNone/>
            </a:pPr>
            <a:endParaRPr lang="en-US" sz="1800" dirty="0"/>
          </a:p>
          <a:p>
            <a:pPr>
              <a:buNone/>
            </a:pPr>
            <a:r>
              <a:rPr lang="en-US" sz="1200" dirty="0" smtClean="0"/>
              <a:t>Source: Burns and Grove (2009), p. 177</a:t>
            </a:r>
          </a:p>
          <a:p>
            <a:pPr>
              <a:buNone/>
            </a:pPr>
            <a:endParaRPr lang="en-US" sz="18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lstStyle/>
          <a:p>
            <a:r>
              <a:rPr lang="en-US" b="1" dirty="0" smtClean="0">
                <a:latin typeface="+mn-lt"/>
              </a:rPr>
              <a:t>Review of Ferrell Study</a:t>
            </a:r>
            <a:endParaRPr lang="en-US" b="1" dirty="0">
              <a:latin typeface="+mn-lt"/>
            </a:endParaRPr>
          </a:p>
        </p:txBody>
      </p:sp>
      <p:sp>
        <p:nvSpPr>
          <p:cNvPr id="3" name="Content Placeholder 2"/>
          <p:cNvSpPr>
            <a:spLocks noGrp="1"/>
          </p:cNvSpPr>
          <p:nvPr>
            <p:ph idx="1"/>
          </p:nvPr>
        </p:nvSpPr>
        <p:spPr>
          <a:xfrm>
            <a:off x="457200" y="1752600"/>
            <a:ext cx="8229600" cy="4800600"/>
          </a:xfrm>
        </p:spPr>
        <p:txBody>
          <a:bodyPr>
            <a:normAutofit/>
          </a:bodyPr>
          <a:lstStyle/>
          <a:p>
            <a:r>
              <a:rPr lang="en-US" sz="2000" dirty="0" smtClean="0"/>
              <a:t>Understanding the Moral Distress of Nurses Witnessing Medically Futile Care by B. Ferrell (2006).  </a:t>
            </a:r>
          </a:p>
          <a:p>
            <a:endParaRPr lang="en-US" sz="2000" dirty="0"/>
          </a:p>
          <a:p>
            <a:r>
              <a:rPr lang="en-US" sz="2000" u="sng" dirty="0" smtClean="0"/>
              <a:t>Futile</a:t>
            </a:r>
            <a:r>
              <a:rPr lang="en-US" sz="2000" dirty="0" smtClean="0"/>
              <a:t>: life – sustaining care that is highly unlikely to result in meaningful survival (Ferrell, 2006)</a:t>
            </a:r>
          </a:p>
          <a:p>
            <a:endParaRPr lang="en-US" sz="2000" dirty="0"/>
          </a:p>
          <a:p>
            <a:r>
              <a:rPr lang="en-US" sz="2000" dirty="0" smtClean="0"/>
              <a:t>Nursing Practice and futility</a:t>
            </a:r>
          </a:p>
          <a:p>
            <a:endParaRPr lang="en-US" sz="2000" dirty="0"/>
          </a:p>
          <a:p>
            <a:r>
              <a:rPr lang="en-US" sz="2000" dirty="0" smtClean="0"/>
              <a:t>Ethics</a:t>
            </a:r>
          </a:p>
          <a:p>
            <a:pPr lvl="1"/>
            <a:r>
              <a:rPr lang="en-US" sz="1600" dirty="0" smtClean="0"/>
              <a:t>Autonomy, beneficence, </a:t>
            </a:r>
            <a:r>
              <a:rPr lang="en-US" sz="1600" dirty="0" err="1" smtClean="0"/>
              <a:t>nonmaleficence</a:t>
            </a:r>
            <a:r>
              <a:rPr lang="en-US" sz="1600" dirty="0" smtClean="0"/>
              <a:t>, and justice .</a:t>
            </a:r>
          </a:p>
          <a:p>
            <a:pPr lvl="1"/>
            <a:endParaRPr lang="en-US" sz="1600" dirty="0"/>
          </a:p>
          <a:p>
            <a:r>
              <a:rPr lang="en-US" sz="2000" dirty="0" smtClean="0"/>
              <a:t>Purpose</a:t>
            </a:r>
            <a:r>
              <a:rPr lang="en-US" sz="1800" dirty="0" smtClean="0"/>
              <a:t>:  Impact of witnessing treatment deemed to be futile on nurses</a:t>
            </a:r>
          </a:p>
          <a:p>
            <a:endParaRPr lang="en-US" sz="1800" dirty="0" smtClean="0"/>
          </a:p>
          <a:p>
            <a:pPr>
              <a:buNone/>
            </a:pPr>
            <a:r>
              <a:rPr lang="en-US" sz="1200" dirty="0" smtClean="0"/>
              <a:t>Source: </a:t>
            </a:r>
            <a:r>
              <a:rPr lang="en-US" sz="1200" dirty="0" smtClean="0"/>
              <a:t>(Ferrell, 2006) </a:t>
            </a:r>
            <a:endParaRPr lang="en-US" sz="1200" dirty="0"/>
          </a:p>
          <a:p>
            <a:endParaRPr lang="en-US" sz="20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mn-lt"/>
              </a:rPr>
              <a:t>Sample of </a:t>
            </a:r>
            <a:r>
              <a:rPr lang="en-US" b="1" dirty="0" err="1" smtClean="0">
                <a:latin typeface="+mn-lt"/>
              </a:rPr>
              <a:t>Windle</a:t>
            </a:r>
            <a:r>
              <a:rPr lang="en-US" b="1" dirty="0" smtClean="0">
                <a:latin typeface="+mn-lt"/>
              </a:rPr>
              <a:t> Study </a:t>
            </a:r>
            <a:endParaRPr lang="en-US" b="1" dirty="0">
              <a:latin typeface="+mn-lt"/>
            </a:endParaRPr>
          </a:p>
        </p:txBody>
      </p:sp>
      <p:sp>
        <p:nvSpPr>
          <p:cNvPr id="3" name="Content Placeholder 2"/>
          <p:cNvSpPr>
            <a:spLocks noGrp="1"/>
          </p:cNvSpPr>
          <p:nvPr>
            <p:ph idx="1"/>
          </p:nvPr>
        </p:nvSpPr>
        <p:spPr/>
        <p:txBody>
          <a:bodyPr/>
          <a:lstStyle/>
          <a:p>
            <a:endParaRPr lang="en-US" dirty="0" smtClean="0"/>
          </a:p>
          <a:p>
            <a:r>
              <a:rPr lang="en-US" dirty="0" smtClean="0"/>
              <a:t>Sample included 221 participants selected by lottery sampling </a:t>
            </a:r>
          </a:p>
          <a:p>
            <a:r>
              <a:rPr lang="en-US" dirty="0" smtClean="0"/>
              <a:t>Criteria for Sample</a:t>
            </a:r>
          </a:p>
          <a:p>
            <a:pPr>
              <a:buNone/>
            </a:pPr>
            <a:endParaRPr lang="en-US" dirty="0" smtClean="0"/>
          </a:p>
          <a:p>
            <a:pPr>
              <a:buNone/>
            </a:pPr>
            <a:r>
              <a:rPr lang="en-US" dirty="0" smtClean="0"/>
              <a:t>	1.  Adult participants</a:t>
            </a:r>
          </a:p>
          <a:p>
            <a:pPr>
              <a:buNone/>
            </a:pPr>
            <a:r>
              <a:rPr lang="en-US" dirty="0" smtClean="0"/>
              <a:t>	2. Patients who spoke and read English</a:t>
            </a:r>
          </a:p>
          <a:p>
            <a:pPr>
              <a:buNone/>
            </a:pPr>
            <a:r>
              <a:rPr lang="en-US" dirty="0" smtClean="0"/>
              <a:t>	3. IV insertion was inserted in upper extremity </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err="1" smtClean="0">
                <a:latin typeface="+mn-lt"/>
              </a:rPr>
              <a:t>Windle</a:t>
            </a:r>
            <a:r>
              <a:rPr lang="en-US" b="1" dirty="0" smtClean="0">
                <a:latin typeface="+mn-lt"/>
              </a:rPr>
              <a:t> Data Collection </a:t>
            </a:r>
            <a:endParaRPr lang="en-US" b="1" dirty="0">
              <a:latin typeface="+mn-lt"/>
            </a:endParaRPr>
          </a:p>
        </p:txBody>
      </p:sp>
      <p:sp>
        <p:nvSpPr>
          <p:cNvPr id="3" name="Content Placeholder 2"/>
          <p:cNvSpPr>
            <a:spLocks noGrp="1"/>
          </p:cNvSpPr>
          <p:nvPr>
            <p:ph idx="1"/>
          </p:nvPr>
        </p:nvSpPr>
        <p:spPr/>
        <p:txBody>
          <a:bodyPr/>
          <a:lstStyle/>
          <a:p>
            <a:r>
              <a:rPr lang="en-US" dirty="0" smtClean="0"/>
              <a:t>Participants assigned to three groups </a:t>
            </a:r>
          </a:p>
          <a:p>
            <a:pPr>
              <a:buNone/>
            </a:pPr>
            <a:endParaRPr lang="en-US" dirty="0" smtClean="0"/>
          </a:p>
          <a:p>
            <a:pPr>
              <a:buNone/>
            </a:pPr>
            <a:r>
              <a:rPr lang="en-US" dirty="0" smtClean="0"/>
              <a:t>	1.   1% </a:t>
            </a:r>
            <a:r>
              <a:rPr lang="en-US" dirty="0" err="1" smtClean="0"/>
              <a:t>lidocaine</a:t>
            </a:r>
            <a:endParaRPr lang="en-US" dirty="0" smtClean="0"/>
          </a:p>
          <a:p>
            <a:pPr>
              <a:buNone/>
            </a:pPr>
            <a:r>
              <a:rPr lang="en-US" dirty="0" smtClean="0"/>
              <a:t>	2.  0.9% BNS with benzyl alcohol </a:t>
            </a:r>
          </a:p>
          <a:p>
            <a:pPr>
              <a:buNone/>
            </a:pPr>
            <a:r>
              <a:rPr lang="en-US" dirty="0" smtClean="0"/>
              <a:t>	2.  No </a:t>
            </a:r>
            <a:r>
              <a:rPr lang="en-US" dirty="0" err="1" smtClean="0"/>
              <a:t>intradermal</a:t>
            </a:r>
            <a:r>
              <a:rPr lang="en-US" dirty="0" smtClean="0"/>
              <a:t> anesthesia </a:t>
            </a:r>
          </a:p>
          <a:p>
            <a:pPr>
              <a:buNone/>
            </a:pPr>
            <a:endParaRPr lang="en-US" dirty="0" smtClean="0"/>
          </a:p>
          <a:p>
            <a:r>
              <a:rPr lang="en-US" dirty="0" smtClean="0"/>
              <a:t>Participants were asked to rate their pain experienced and results were recorded. </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mn-lt"/>
              </a:rPr>
              <a:t>Sample of Ferrell Study  </a:t>
            </a:r>
            <a:endParaRPr lang="en-US" b="1" dirty="0">
              <a:latin typeface="+mn-lt"/>
            </a:endParaRPr>
          </a:p>
        </p:txBody>
      </p:sp>
      <p:sp>
        <p:nvSpPr>
          <p:cNvPr id="3" name="Content Placeholder 2"/>
          <p:cNvSpPr>
            <a:spLocks noGrp="1"/>
          </p:cNvSpPr>
          <p:nvPr>
            <p:ph idx="1"/>
          </p:nvPr>
        </p:nvSpPr>
        <p:spPr/>
        <p:txBody>
          <a:bodyPr/>
          <a:lstStyle/>
          <a:p>
            <a:endParaRPr lang="en-US" dirty="0" smtClean="0"/>
          </a:p>
          <a:p>
            <a:r>
              <a:rPr lang="en-US" dirty="0" smtClean="0"/>
              <a:t>Included 108 nurses who had written narratives related to moral distress and futility </a:t>
            </a:r>
          </a:p>
          <a:p>
            <a:r>
              <a:rPr lang="en-US" dirty="0" smtClean="0"/>
              <a:t>Nurses met  one, major individual requirement</a:t>
            </a:r>
          </a:p>
          <a:p>
            <a:pPr>
              <a:buNone/>
            </a:pPr>
            <a:endParaRPr lang="en-US" dirty="0" smtClean="0"/>
          </a:p>
          <a:p>
            <a:pPr marL="880110" lvl="1" indent="-514350">
              <a:buFont typeface="+mj-lt"/>
              <a:buAutoNum type="arabicPeriod"/>
            </a:pPr>
            <a:r>
              <a:rPr lang="en-US" dirty="0" smtClean="0"/>
              <a:t>Attending one of two national continuing education     courses </a:t>
            </a:r>
          </a:p>
          <a:p>
            <a:pPr marL="880110" lvl="1" indent="-514350">
              <a:buNone/>
            </a:pPr>
            <a:endParaRPr lang="en-US" dirty="0" smtClean="0"/>
          </a:p>
          <a:p>
            <a:pPr marL="880110" lvl="1" indent="-514350">
              <a:buNone/>
            </a:pPr>
            <a:endParaRPr lang="en-US"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mn-lt"/>
              </a:rPr>
              <a:t>Ferrell Data Collection </a:t>
            </a:r>
            <a:endParaRPr lang="en-US" b="1" dirty="0">
              <a:latin typeface="+mn-lt"/>
            </a:endParaRPr>
          </a:p>
        </p:txBody>
      </p:sp>
      <p:sp>
        <p:nvSpPr>
          <p:cNvPr id="3" name="Content Placeholder 2"/>
          <p:cNvSpPr>
            <a:spLocks noGrp="1"/>
          </p:cNvSpPr>
          <p:nvPr>
            <p:ph idx="1"/>
          </p:nvPr>
        </p:nvSpPr>
        <p:spPr/>
        <p:txBody>
          <a:bodyPr/>
          <a:lstStyle/>
          <a:p>
            <a:endParaRPr lang="en-US" dirty="0" smtClean="0"/>
          </a:p>
          <a:p>
            <a:r>
              <a:rPr lang="en-US" dirty="0" smtClean="0"/>
              <a:t>Nurses chosen gave testimony as to a time in which they experienced moral distress related to patient care that was futile. </a:t>
            </a:r>
          </a:p>
          <a:p>
            <a:pPr>
              <a:buNone/>
            </a:pPr>
            <a:endParaRPr lang="en-US" dirty="0" smtClean="0"/>
          </a:p>
          <a:p>
            <a:r>
              <a:rPr lang="en-US" dirty="0" smtClean="0"/>
              <a:t>These individual stories were examined and used to determine whether or not medical futility is a concern within today’s nursing arena. </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609600" y="838200"/>
            <a:ext cx="7772400" cy="990599"/>
          </a:xfrm>
          <a:prstGeom prst="rect">
            <a:avLst/>
          </a:prstGeom>
        </p:spPr>
        <p:txBody>
          <a:bodyPr vert="horz" lIns="0" rIns="0" bIns="0" anchor="b">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5000" b="1" i="0" u="none" strike="noStrike" kern="1200" cap="none" spc="0" normalizeH="0" baseline="0" noProof="0" dirty="0" smtClean="0">
                <a:ln>
                  <a:noFill/>
                </a:ln>
                <a:solidFill>
                  <a:schemeClr val="tx2"/>
                </a:solidFill>
                <a:effectLst/>
                <a:uLnTx/>
                <a:uFillTx/>
                <a:ea typeface="+mj-ea"/>
                <a:cs typeface="+mj-cs"/>
              </a:rPr>
              <a:t>Ferrell- Article Findings!</a:t>
            </a:r>
            <a:endParaRPr kumimoji="0" lang="en-US" sz="5000" b="1" i="0" u="none" strike="noStrike" kern="1200" cap="none" spc="0" normalizeH="0" baseline="0" noProof="0" dirty="0">
              <a:ln>
                <a:noFill/>
              </a:ln>
              <a:solidFill>
                <a:schemeClr val="tx2"/>
              </a:solidFill>
              <a:effectLst/>
              <a:uLnTx/>
              <a:uFillTx/>
              <a:ea typeface="+mj-ea"/>
              <a:cs typeface="+mj-cs"/>
            </a:endParaRPr>
          </a:p>
        </p:txBody>
      </p:sp>
      <p:sp>
        <p:nvSpPr>
          <p:cNvPr id="5" name="Subtitle 2"/>
          <p:cNvSpPr txBox="1">
            <a:spLocks/>
          </p:cNvSpPr>
          <p:nvPr/>
        </p:nvSpPr>
        <p:spPr>
          <a:xfrm>
            <a:off x="1295400" y="1981200"/>
            <a:ext cx="6400800" cy="4495800"/>
          </a:xfrm>
          <a:prstGeom prst="rect">
            <a:avLst/>
          </a:prstGeom>
        </p:spPr>
        <p:txBody>
          <a:bodyPr vert="horz">
            <a:normAutofit fontScale="70000" lnSpcReduction="20000"/>
          </a:bodyPr>
          <a:lstStyle/>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Arial" pitchFamily="34" charset="0"/>
              <a:buChar char="•"/>
              <a:tabLst/>
              <a:defRPr/>
            </a:pPr>
            <a:r>
              <a:rPr kumimoji="0" lang="en-US" sz="2600" b="0" i="0" u="none" strike="noStrike" kern="1200" cap="none" spc="0" normalizeH="0" baseline="0" noProof="0" dirty="0" smtClean="0">
                <a:ln>
                  <a:noFill/>
                </a:ln>
                <a:solidFill>
                  <a:schemeClr val="tx1"/>
                </a:solidFill>
                <a:effectLst/>
                <a:uLnTx/>
                <a:uFillTx/>
                <a:ea typeface="+mn-ea"/>
                <a:cs typeface="+mn-cs"/>
              </a:rPr>
              <a:t>In this particular article, Ferrell was discussing mortal distress in care that was futile.  Ferrell did a great job giving details as to what she was trying to accomplish with this article and she answered her research question. </a:t>
            </a:r>
          </a:p>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Arial" pitchFamily="34" charset="0"/>
              <a:buChar char="•"/>
              <a:tabLst/>
              <a:defRPr/>
            </a:pPr>
            <a:r>
              <a:rPr kumimoji="0" lang="en-US" sz="2600" b="0" i="0" u="none" strike="noStrike" kern="1200" cap="none" spc="0" normalizeH="0" baseline="0" noProof="0" dirty="0" smtClean="0">
                <a:ln>
                  <a:noFill/>
                </a:ln>
                <a:solidFill>
                  <a:schemeClr val="tx1"/>
                </a:solidFill>
                <a:effectLst/>
                <a:uLnTx/>
                <a:uFillTx/>
                <a:ea typeface="+mn-ea"/>
                <a:cs typeface="+mn-cs"/>
              </a:rPr>
              <a:t>Ferrell used many different perspectives to give great examples to her findings.  </a:t>
            </a:r>
          </a:p>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Arial" pitchFamily="34" charset="0"/>
              <a:buChar char="•"/>
              <a:tabLst/>
              <a:defRPr/>
            </a:pPr>
            <a:r>
              <a:rPr kumimoji="0" lang="en-US" sz="2600" b="0" i="0" u="none" strike="noStrike" kern="1200" cap="none" spc="0" normalizeH="0" baseline="0" noProof="0" dirty="0" smtClean="0">
                <a:ln>
                  <a:noFill/>
                </a:ln>
                <a:solidFill>
                  <a:schemeClr val="tx1"/>
                </a:solidFill>
                <a:effectLst/>
                <a:uLnTx/>
                <a:uFillTx/>
                <a:ea typeface="+mn-ea"/>
                <a:cs typeface="+mn-cs"/>
              </a:rPr>
              <a:t>It can be stated that almost every nurse has been in a futile situation that has left them uneasy.  It seems that when the nurse or health care professional develops a close relationship with the patient and/or family, that the care of the patient continues even if there is no sign of “hope” (Ferrell, 2006, p.923).  </a:t>
            </a:r>
          </a:p>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Arial" pitchFamily="34" charset="0"/>
              <a:buChar char="•"/>
              <a:tabLst/>
              <a:defRPr/>
            </a:pPr>
            <a:r>
              <a:rPr kumimoji="0" lang="en-US" sz="2600" b="0" i="0" u="none" strike="noStrike" kern="1200" cap="none" spc="0" normalizeH="0" baseline="0" noProof="0" dirty="0" smtClean="0">
                <a:ln>
                  <a:noFill/>
                </a:ln>
                <a:solidFill>
                  <a:schemeClr val="tx1"/>
                </a:solidFill>
                <a:effectLst/>
                <a:uLnTx/>
                <a:uFillTx/>
                <a:ea typeface="+mn-ea"/>
                <a:cs typeface="+mn-cs"/>
              </a:rPr>
              <a:t>In social situations, it is something that is seen a lot on television shows, movies, and news programs about a new advance in a life-saving procedure.  They then give an example of how it worked and now many people have the hope that their life or family members life will also be saved (Ferrell, 2006, p.923).  In many ways news and media, along with television and movies, are deceiving.  </a:t>
            </a:r>
          </a:p>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Arial" pitchFamily="34" charset="0"/>
              <a:buChar char="•"/>
              <a:tabLst/>
              <a:defRPr/>
            </a:pPr>
            <a:endParaRPr kumimoji="0" lang="en-US" sz="2600" b="0" i="0" u="none" strike="noStrike" kern="1200" cap="none" spc="0" normalizeH="0" baseline="0" noProof="0" dirty="0" smtClean="0">
              <a:ln>
                <a:noFill/>
              </a:ln>
              <a:solidFill>
                <a:schemeClr val="tx1"/>
              </a:solidFill>
              <a:effectLst/>
              <a:uLnTx/>
              <a:uFillTx/>
              <a:ea typeface="+mn-ea"/>
              <a:cs typeface="+mn-cs"/>
            </a:endParaRPr>
          </a:p>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Wingdings 2"/>
              <a:buChar char=""/>
              <a:tabLst/>
              <a:defRPr/>
            </a:pPr>
            <a:endParaRPr kumimoji="0" lang="en-US" sz="2600" b="0" i="0" u="none" strike="noStrike" kern="1200" cap="none" spc="0" normalizeH="0" baseline="0" noProof="0" dirty="0">
              <a:ln>
                <a:noFill/>
              </a:ln>
              <a:solidFill>
                <a:schemeClr val="tx1"/>
              </a:solidFill>
              <a:effectLst/>
              <a:uLnTx/>
              <a:uFillTx/>
              <a:ea typeface="+mn-ea"/>
              <a:cs typeface="+mn-cs"/>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553</TotalTime>
  <Words>2107</Words>
  <Application>Microsoft Office PowerPoint</Application>
  <PresentationFormat>On-screen Show (4:3)</PresentationFormat>
  <Paragraphs>225</Paragraphs>
  <Slides>24</Slides>
  <Notes>24</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Flow</vt:lpstr>
      <vt:lpstr>Slide 1</vt:lpstr>
      <vt:lpstr>Review of Windle et al. Study</vt:lpstr>
      <vt:lpstr>Windle et al. - Continued</vt:lpstr>
      <vt:lpstr>Review of Ferrell Study</vt:lpstr>
      <vt:lpstr>Sample of Windle Study </vt:lpstr>
      <vt:lpstr>Windle Data Collection </vt:lpstr>
      <vt:lpstr>Sample of Ferrell Study  </vt:lpstr>
      <vt:lpstr>Ferrell Data Collection </vt:lpstr>
      <vt:lpstr>Slide 9</vt:lpstr>
      <vt:lpstr>Ferrell-Article Findings Continued.</vt:lpstr>
      <vt:lpstr>Ferrell-Conclusion</vt:lpstr>
      <vt:lpstr>Windle-Article Findings!</vt:lpstr>
      <vt:lpstr>Windle- Article Findings Continued.</vt:lpstr>
      <vt:lpstr>Windle- Conclusion.</vt:lpstr>
      <vt:lpstr>Secondary Sources</vt:lpstr>
      <vt:lpstr>Secondary Source</vt:lpstr>
      <vt:lpstr>Slide 17</vt:lpstr>
      <vt:lpstr>Moral Distress &amp; the Nursing Practice</vt:lpstr>
      <vt:lpstr>Intradermal Anesthesia Use</vt:lpstr>
      <vt:lpstr>Intradermal Anesthesia Use &amp; Nursing Practice</vt:lpstr>
      <vt:lpstr>   </vt:lpstr>
      <vt:lpstr>Informed Consent </vt:lpstr>
      <vt:lpstr>Quantitative vs. Qualitative </vt:lpstr>
      <vt:lpstr>Slide 24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Review of Windle et al. Study</dc:title>
  <dc:creator>vonnie</dc:creator>
  <cp:lastModifiedBy>vonnie</cp:lastModifiedBy>
  <cp:revision>20</cp:revision>
  <dcterms:created xsi:type="dcterms:W3CDTF">2011-06-03T20:49:19Z</dcterms:created>
  <dcterms:modified xsi:type="dcterms:W3CDTF">2011-06-08T21:54:40Z</dcterms:modified>
</cp:coreProperties>
</file>