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9" r:id="rId2"/>
    <p:sldId id="256" r:id="rId3"/>
    <p:sldId id="257" r:id="rId4"/>
    <p:sldId id="258" r:id="rId5"/>
    <p:sldId id="264" r:id="rId6"/>
    <p:sldId id="265" r:id="rId7"/>
    <p:sldId id="266" r:id="rId8"/>
    <p:sldId id="267" r:id="rId9"/>
    <p:sldId id="276" r:id="rId10"/>
    <p:sldId id="277" r:id="rId11"/>
    <p:sldId id="278" r:id="rId12"/>
    <p:sldId id="274" r:id="rId13"/>
    <p:sldId id="275" r:id="rId14"/>
    <p:sldId id="268" r:id="rId15"/>
    <p:sldId id="269" r:id="rId16"/>
    <p:sldId id="270" r:id="rId17"/>
    <p:sldId id="271" r:id="rId18"/>
    <p:sldId id="272" r:id="rId19"/>
    <p:sldId id="261" r:id="rId20"/>
    <p:sldId id="262" r:id="rId21"/>
    <p:sldId id="263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3623" autoAdjust="0"/>
  </p:normalViewPr>
  <p:slideViewPr>
    <p:cSldViewPr>
      <p:cViewPr varScale="1">
        <p:scale>
          <a:sx n="57" d="100"/>
          <a:sy n="57" d="100"/>
        </p:scale>
        <p:origin x="-15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4FB13-AB39-4759-B791-891F1FB55237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265FE-9E93-4E77-971A-2B14F83251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8CF2A-C96B-49F3-A272-78C9F700282A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74DF8-059A-4CC9-942F-64BF29AE2E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	The most common group of patients that received futile</a:t>
            </a:r>
            <a:r>
              <a:rPr lang="en-US" baseline="0" dirty="0" smtClean="0"/>
              <a:t> care</a:t>
            </a:r>
            <a:r>
              <a:rPr lang="en-US" dirty="0" smtClean="0"/>
              <a:t> cited by</a:t>
            </a:r>
            <a:r>
              <a:rPr lang="en-US" baseline="0" dirty="0" smtClean="0"/>
              <a:t> the</a:t>
            </a:r>
            <a:r>
              <a:rPr lang="en-US" dirty="0" smtClean="0"/>
              <a:t> nurses narratives</a:t>
            </a:r>
            <a:r>
              <a:rPr lang="en-US" baseline="0" dirty="0" smtClean="0"/>
              <a:t> was geriatric patients closely follow by </a:t>
            </a:r>
          </a:p>
          <a:p>
            <a:r>
              <a:rPr lang="en-US" baseline="0" dirty="0" smtClean="0"/>
              <a:t>cancer </a:t>
            </a:r>
            <a:r>
              <a:rPr lang="en-US" baseline="0" dirty="0" smtClean="0"/>
              <a:t>patients (Ferrell, 2006).  Most of these examples were patients that were “extremely ill or had limited capacity to make their own informed </a:t>
            </a:r>
          </a:p>
          <a:p>
            <a:r>
              <a:rPr lang="en-US" baseline="0" dirty="0" smtClean="0"/>
              <a:t>choices</a:t>
            </a:r>
            <a:r>
              <a:rPr lang="en-US" baseline="0" dirty="0" smtClean="0"/>
              <a:t>” and were described as happening “because of conflict between proxy decision makers and healthcare providers in making decisions for </a:t>
            </a:r>
          </a:p>
          <a:p>
            <a:r>
              <a:rPr lang="en-US" baseline="0" dirty="0" smtClean="0"/>
              <a:t>patients</a:t>
            </a:r>
            <a:r>
              <a:rPr lang="en-US" baseline="0" dirty="0" smtClean="0"/>
              <a:t>” (Ferrell, 2006, p.928).</a:t>
            </a:r>
          </a:p>
          <a:p>
            <a:r>
              <a:rPr lang="en-US" dirty="0" smtClean="0"/>
              <a:t>		The most common response from nurses experiences</a:t>
            </a:r>
            <a:r>
              <a:rPr lang="en-US" baseline="0" dirty="0" smtClean="0"/>
              <a:t> were that they had “made them become strong advocates for the patients’ </a:t>
            </a:r>
            <a:r>
              <a:rPr lang="en-US" baseline="0" dirty="0" smtClean="0"/>
              <a:t>best </a:t>
            </a:r>
            <a:r>
              <a:rPr lang="en-US" baseline="0" dirty="0" smtClean="0"/>
              <a:t>interest” (Ferrell, 2006 </a:t>
            </a:r>
            <a:r>
              <a:rPr lang="en-US" baseline="0" dirty="0" smtClean="0"/>
              <a:t>p.928</a:t>
            </a:r>
            <a:r>
              <a:rPr lang="en-US" baseline="0" dirty="0" smtClean="0"/>
              <a:t>).  Other nurses described emotions of “feeling demoralized, powerless, helpless, hopeless, frustrated, angry, </a:t>
            </a:r>
            <a:r>
              <a:rPr lang="en-US" baseline="0" dirty="0" smtClean="0"/>
              <a:t>distressed </a:t>
            </a:r>
            <a:r>
              <a:rPr lang="en-US" baseline="0" dirty="0" smtClean="0"/>
              <a:t>or guilty that they had failed the patient” (Ferrell, 2006, P.928).  However, with all of the negative narratives, there were a few reports </a:t>
            </a:r>
            <a:r>
              <a:rPr lang="en-US" baseline="0" dirty="0" smtClean="0"/>
              <a:t>of </a:t>
            </a:r>
            <a:r>
              <a:rPr lang="en-US" baseline="0" dirty="0" smtClean="0"/>
              <a:t>positive experiences among the conflicts, “such as feeling supported in the process or experiencing professional growth” (</a:t>
            </a:r>
            <a:r>
              <a:rPr lang="en-US" baseline="0" dirty="0" err="1" smtClean="0"/>
              <a:t>Ferrel</a:t>
            </a:r>
            <a:r>
              <a:rPr lang="en-US" baseline="0" dirty="0" smtClean="0"/>
              <a:t>, 2006, p.928).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Source: (Ferrell, </a:t>
            </a:r>
            <a:r>
              <a:rPr lang="en-US" baseline="0" dirty="0" smtClean="0"/>
              <a:t>2006,p.928)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The</a:t>
            </a:r>
            <a:r>
              <a:rPr lang="en-US" baseline="0" dirty="0" smtClean="0"/>
              <a:t> results reported from Ferrell (2006) was that the practice of futile care had a large impact on most nurses participating in the </a:t>
            </a:r>
          </a:p>
          <a:p>
            <a:r>
              <a:rPr lang="en-US" baseline="0" dirty="0" smtClean="0"/>
              <a:t>care</a:t>
            </a:r>
            <a:r>
              <a:rPr lang="en-US" baseline="0" dirty="0" smtClean="0"/>
              <a:t>.  It found that “nurses identified themselves as being centrally involved in the conflicts involving physicians, patients, and family members” </a:t>
            </a:r>
          </a:p>
          <a:p>
            <a:r>
              <a:rPr lang="en-US" baseline="0" dirty="0" smtClean="0"/>
              <a:t>when </a:t>
            </a:r>
            <a:r>
              <a:rPr lang="en-US" baseline="0" dirty="0" smtClean="0"/>
              <a:t>it came to futile care (Ferrell, 2006, p.928</a:t>
            </a:r>
            <a:r>
              <a:rPr lang="en-US" baseline="0" dirty="0" smtClean="0"/>
              <a:t>).  This also shows that the question of this study, whether there was an impact of nurses that </a:t>
            </a:r>
          </a:p>
          <a:p>
            <a:r>
              <a:rPr lang="en-US" baseline="0" dirty="0" smtClean="0"/>
              <a:t>witnessed futile care, was answered with a strong </a:t>
            </a:r>
            <a:r>
              <a:rPr lang="en-US" i="1" baseline="0" dirty="0" smtClean="0"/>
              <a:t>yes.</a:t>
            </a:r>
            <a:r>
              <a:rPr lang="en-US" i="0" baseline="0" dirty="0" smtClean="0"/>
              <a:t>  </a:t>
            </a:r>
            <a:endParaRPr lang="en-US" baseline="0" dirty="0" smtClean="0"/>
          </a:p>
          <a:p>
            <a:r>
              <a:rPr lang="en-US" baseline="0" dirty="0" smtClean="0"/>
              <a:t>	The nurses narratives also suggest the “need for ore collaboration with chaplains to assess and meet spiritual needs of patients and </a:t>
            </a:r>
          </a:p>
          <a:p>
            <a:r>
              <a:rPr lang="en-US" baseline="0" dirty="0" smtClean="0"/>
              <a:t>families </a:t>
            </a:r>
            <a:r>
              <a:rPr lang="en-US" baseline="0" dirty="0" smtClean="0"/>
              <a:t>as well as respond to nurses’ spiritual distress” (Ferrell, 2006, p. 928).  Ferrell (2006) also suggests that the future of research in this topic </a:t>
            </a:r>
          </a:p>
          <a:p>
            <a:r>
              <a:rPr lang="en-US" baseline="0" dirty="0" smtClean="0"/>
              <a:t>should </a:t>
            </a:r>
            <a:r>
              <a:rPr lang="en-US" baseline="0" dirty="0" smtClean="0"/>
              <a:t>“explore in more detail nurses’ demographic variables, such as culture and religion, and their influences on moral distress” (Ferrell, 2006, </a:t>
            </a:r>
          </a:p>
          <a:p>
            <a:r>
              <a:rPr lang="en-US" baseline="0" dirty="0" smtClean="0"/>
              <a:t>p.928</a:t>
            </a:r>
            <a:r>
              <a:rPr lang="en-US" baseline="0" dirty="0" smtClean="0"/>
              <a:t>).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Source: (Ferrell, </a:t>
            </a:r>
            <a:r>
              <a:rPr lang="en-US" baseline="0" dirty="0" smtClean="0"/>
              <a:t>2006, p.928)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	</a:t>
            </a:r>
            <a:r>
              <a:rPr lang="en-US" sz="1200" dirty="0" err="1" smtClean="0"/>
              <a:t>Windle</a:t>
            </a:r>
            <a:r>
              <a:rPr lang="en-US" sz="1200" dirty="0" smtClean="0"/>
              <a:t> et al. (2006) had findings that reported no significant</a:t>
            </a:r>
            <a:r>
              <a:rPr lang="en-US" sz="1200" baseline="0" dirty="0" smtClean="0"/>
              <a:t> difference when comparing the pain difference of </a:t>
            </a:r>
            <a:r>
              <a:rPr lang="en-US" sz="1200" baseline="0" dirty="0" err="1" smtClean="0"/>
              <a:t>intradermal</a:t>
            </a:r>
            <a:r>
              <a:rPr lang="en-US" sz="1200" baseline="0" dirty="0" smtClean="0"/>
              <a:t> injections </a:t>
            </a:r>
          </a:p>
          <a:p>
            <a:r>
              <a:rPr lang="en-US" sz="1200" baseline="0" dirty="0" smtClean="0"/>
              <a:t>between </a:t>
            </a:r>
            <a:r>
              <a:rPr lang="en-US" sz="1200" baseline="0" dirty="0" smtClean="0"/>
              <a:t>males and females.  However, there were findings of significant differences in pain caused by the two different anesthesia medications </a:t>
            </a:r>
          </a:p>
          <a:p>
            <a:r>
              <a:rPr lang="en-US" sz="1200" baseline="0" dirty="0" smtClean="0"/>
              <a:t>used</a:t>
            </a:r>
            <a:r>
              <a:rPr lang="en-US" sz="1200" baseline="0" dirty="0" smtClean="0"/>
              <a:t>.  The </a:t>
            </a:r>
            <a:r>
              <a:rPr lang="en-US" sz="1200" baseline="0" dirty="0" err="1" smtClean="0"/>
              <a:t>anethesia</a:t>
            </a:r>
            <a:r>
              <a:rPr lang="en-US" sz="1200" baseline="0" dirty="0" smtClean="0"/>
              <a:t>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 that was used reported a M of 16.94, while the anesthesia BSN reported an M of 11.15 (</a:t>
            </a:r>
            <a:r>
              <a:rPr lang="en-US" sz="1200" baseline="0" dirty="0" err="1" smtClean="0"/>
              <a:t>Windle</a:t>
            </a:r>
            <a:r>
              <a:rPr lang="en-US" sz="1200" baseline="0" dirty="0" smtClean="0"/>
              <a:t> et al., 2006).  </a:t>
            </a:r>
          </a:p>
          <a:p>
            <a:r>
              <a:rPr lang="en-US" sz="1200" baseline="0" dirty="0" smtClean="0"/>
              <a:t>These </a:t>
            </a:r>
            <a:r>
              <a:rPr lang="en-US" sz="1200" baseline="0" dirty="0" smtClean="0"/>
              <a:t>findings show that the pain caused by giving a patient an injection of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 causes significantly more pain than giving them a shot of </a:t>
            </a:r>
          </a:p>
          <a:p>
            <a:r>
              <a:rPr lang="en-US" sz="1200" baseline="0" dirty="0" smtClean="0"/>
              <a:t>BSN</a:t>
            </a:r>
            <a:r>
              <a:rPr lang="en-US" sz="1200" baseline="0" dirty="0" smtClean="0"/>
              <a:t>.  </a:t>
            </a:r>
          </a:p>
          <a:p>
            <a:r>
              <a:rPr lang="en-US" sz="1200" baseline="0" dirty="0" smtClean="0"/>
              <a:t>	The next result that was found was in the amount of pain caused by the IV </a:t>
            </a:r>
            <a:r>
              <a:rPr lang="en-US" sz="1200" baseline="0" dirty="0" err="1" smtClean="0"/>
              <a:t>cannulation</a:t>
            </a:r>
            <a:r>
              <a:rPr lang="en-US" sz="1200" baseline="0" dirty="0" smtClean="0"/>
              <a:t> after the anesthesia was injected.  The </a:t>
            </a:r>
          </a:p>
          <a:p>
            <a:r>
              <a:rPr lang="en-US" sz="1200" baseline="0" dirty="0" smtClean="0"/>
              <a:t>baseline</a:t>
            </a:r>
            <a:r>
              <a:rPr lang="en-US" sz="1200" baseline="0" dirty="0" smtClean="0"/>
              <a:t>, where no anesthesia was used, had a pain reported at M= 27.4, while the M for BSN was 13.62 and for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 was 8.16 (</a:t>
            </a:r>
            <a:r>
              <a:rPr lang="en-US" sz="1200" baseline="0" dirty="0" err="1" smtClean="0"/>
              <a:t>Windle</a:t>
            </a:r>
            <a:r>
              <a:rPr lang="en-US" sz="1200" baseline="0" dirty="0" smtClean="0"/>
              <a:t> et al., </a:t>
            </a:r>
          </a:p>
          <a:p>
            <a:r>
              <a:rPr lang="en-US" sz="1200" baseline="0" dirty="0" smtClean="0"/>
              <a:t>2006</a:t>
            </a:r>
            <a:r>
              <a:rPr lang="en-US" sz="1200" baseline="0" dirty="0" smtClean="0"/>
              <a:t>).  These finding show that there was a significant reduction of pain when either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 or BSN is used prior to </a:t>
            </a:r>
            <a:r>
              <a:rPr lang="en-US" sz="1200" baseline="0" dirty="0" err="1" smtClean="0"/>
              <a:t>cannulation</a:t>
            </a:r>
            <a:r>
              <a:rPr lang="en-US" sz="1200" baseline="0" dirty="0" smtClean="0"/>
              <a:t> than if no </a:t>
            </a:r>
          </a:p>
          <a:p>
            <a:r>
              <a:rPr lang="en-US" sz="1200" baseline="0" dirty="0" smtClean="0"/>
              <a:t>anesthesia </a:t>
            </a:r>
            <a:r>
              <a:rPr lang="en-US" sz="1200" baseline="0" dirty="0" smtClean="0"/>
              <a:t>is used.  It also shows that although pain was reported higher for the </a:t>
            </a:r>
            <a:r>
              <a:rPr lang="en-US" sz="1200" baseline="0" dirty="0" err="1" smtClean="0"/>
              <a:t>intradermal</a:t>
            </a:r>
            <a:r>
              <a:rPr lang="en-US" sz="1200" baseline="0" dirty="0" smtClean="0"/>
              <a:t> injection of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, there is no significant </a:t>
            </a:r>
          </a:p>
          <a:p>
            <a:r>
              <a:rPr lang="en-US" sz="1200" baseline="0" dirty="0" smtClean="0"/>
              <a:t>difference </a:t>
            </a:r>
            <a:r>
              <a:rPr lang="en-US" sz="1200" baseline="0" dirty="0" smtClean="0"/>
              <a:t>between reports of pain after </a:t>
            </a:r>
            <a:r>
              <a:rPr lang="en-US" sz="1200" baseline="0" dirty="0" err="1" smtClean="0"/>
              <a:t>lidocaine</a:t>
            </a:r>
            <a:r>
              <a:rPr lang="en-US" sz="1200" baseline="0" dirty="0" smtClean="0"/>
              <a:t> or BSN was used for the IV </a:t>
            </a:r>
            <a:r>
              <a:rPr lang="en-US" sz="1200" baseline="0" dirty="0" err="1" smtClean="0"/>
              <a:t>cannulation</a:t>
            </a:r>
            <a:r>
              <a:rPr lang="en-US" sz="1200" baseline="0" dirty="0" smtClean="0"/>
              <a:t>.  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Source: (</a:t>
            </a:r>
            <a:r>
              <a:rPr lang="en-US" sz="1200" baseline="0" dirty="0" err="1" smtClean="0"/>
              <a:t>Windle</a:t>
            </a:r>
            <a:r>
              <a:rPr lang="en-US" sz="1200" baseline="0" dirty="0" smtClean="0"/>
              <a:t> et al. 2006)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9FEFC-778C-437C-AC9E-EFEF5502944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The results</a:t>
            </a:r>
            <a:r>
              <a:rPr lang="en-US" baseline="0" dirty="0" smtClean="0"/>
              <a:t> of the 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 (2006) study show that changing the protocol for IV </a:t>
            </a:r>
            <a:r>
              <a:rPr lang="en-US" baseline="0" dirty="0" err="1" smtClean="0"/>
              <a:t>cannulation</a:t>
            </a:r>
            <a:r>
              <a:rPr lang="en-US" baseline="0" dirty="0" smtClean="0"/>
              <a:t> in the preoperative unit will be </a:t>
            </a:r>
          </a:p>
          <a:p>
            <a:r>
              <a:rPr lang="en-US" baseline="0" dirty="0" smtClean="0"/>
              <a:t>beneficial </a:t>
            </a:r>
            <a:r>
              <a:rPr lang="en-US" baseline="0" dirty="0" smtClean="0"/>
              <a:t>not only to the hospital, but to the patient as well.  The patient will feel significantly less pain when an IV is started on them and the </a:t>
            </a:r>
          </a:p>
          <a:p>
            <a:r>
              <a:rPr lang="en-US" baseline="0" dirty="0" smtClean="0"/>
              <a:t>hospital </a:t>
            </a:r>
            <a:r>
              <a:rPr lang="en-US" baseline="0" dirty="0" smtClean="0"/>
              <a:t>will receive a higher rate on quality of care because of it (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 2006).  </a:t>
            </a:r>
            <a:r>
              <a:rPr lang="en-US" baseline="0" dirty="0" smtClean="0"/>
              <a:t>These findings answer the question that was asked by the </a:t>
            </a:r>
          </a:p>
          <a:p>
            <a:r>
              <a:rPr lang="en-US" baseline="0" dirty="0" smtClean="0"/>
              <a:t>study, if there was a need to change IV </a:t>
            </a:r>
            <a:r>
              <a:rPr lang="en-US" baseline="0" dirty="0" err="1" smtClean="0"/>
              <a:t>cannulation</a:t>
            </a:r>
            <a:r>
              <a:rPr lang="en-US" baseline="0" dirty="0" smtClean="0"/>
              <a:t> protocol due to pain of the needle stick.  </a:t>
            </a:r>
            <a:endParaRPr lang="en-US" baseline="0" dirty="0" smtClean="0"/>
          </a:p>
          <a:p>
            <a:r>
              <a:rPr lang="en-US" baseline="0" dirty="0" smtClean="0"/>
              <a:t>	After comparing the difference in pain reported from subjects, the use of </a:t>
            </a:r>
            <a:r>
              <a:rPr lang="en-US" baseline="0" dirty="0" err="1" smtClean="0"/>
              <a:t>bacteriostatic</a:t>
            </a:r>
            <a:r>
              <a:rPr lang="en-US" baseline="0" dirty="0" smtClean="0"/>
              <a:t> normal saline (BSN) is the best option due to </a:t>
            </a:r>
          </a:p>
          <a:p>
            <a:r>
              <a:rPr lang="en-US" baseline="0" dirty="0" smtClean="0"/>
              <a:t>low </a:t>
            </a:r>
            <a:r>
              <a:rPr lang="en-US" baseline="0" dirty="0" smtClean="0"/>
              <a:t>cost for the hospital, effectiveness of pain reduction for the patient, and low rate of side effects caused by use (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 2006).  With all </a:t>
            </a:r>
          </a:p>
          <a:p>
            <a:r>
              <a:rPr lang="en-US" baseline="0" dirty="0" smtClean="0"/>
              <a:t>of </a:t>
            </a:r>
            <a:r>
              <a:rPr lang="en-US" baseline="0" dirty="0" smtClean="0"/>
              <a:t>these findings, “a change in current practice is warranted to improve both patient and hospital outcomes” (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al., 2006, p. 258).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Source: (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al., 2006)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9FEFC-778C-437C-AC9E-EFEF5502944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name of the article being reviewed is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Understanding the moral distress of nurses witnessing medically futile</a:t>
            </a:r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care.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Ferrell, B. (2006). </a:t>
            </a:r>
          </a:p>
          <a:p>
            <a:r>
              <a:rPr lang="en-US" dirty="0" smtClean="0"/>
              <a:t>	Included </a:t>
            </a:r>
            <a:r>
              <a:rPr lang="en-US" dirty="0" smtClean="0"/>
              <a:t>in this article was different examples and discussion points from several secondary sources. There were over twenty </a:t>
            </a:r>
          </a:p>
          <a:p>
            <a:r>
              <a:rPr lang="en-US" dirty="0" smtClean="0"/>
              <a:t>secondary </a:t>
            </a:r>
            <a:r>
              <a:rPr lang="en-US" dirty="0" smtClean="0"/>
              <a:t>sources and they all provided</a:t>
            </a:r>
            <a:r>
              <a:rPr lang="en-US" baseline="0" dirty="0" smtClean="0"/>
              <a:t> different aspects of the topic.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Ethical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analyses is an ethical research method required to clarify the means and ends of nursing practice ( Burns &amp; Grove, 2009).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These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analysis's address three issues: combining the roles of the nurse and scientists, protecting human subjects and engaging in peer and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institutional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review (Burns &amp; Grove, 2009).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Information from Daly (1994) states that participation in medically futile efforts undermines the core of nursing practice and creates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moral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distress that is destructive to individual nurses and to the profession ( as cited in Ferrell, B. , 2006). Life long treatments and its progression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has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made these issues come about.</a:t>
            </a:r>
          </a:p>
          <a:p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To address the ethical concerns of moral distress the author applied qualitative research methods through analysis of written </a:t>
            </a:r>
          </a:p>
          <a:p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surveys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. These surveys were created to compose written statements/ narratives from nurses explaining there personal experiences, beliefs  and </a:t>
            </a:r>
          </a:p>
          <a:p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situations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with end of life care. </a:t>
            </a:r>
          </a:p>
          <a:p>
            <a:endParaRPr lang="en-US" dirty="0" smtClean="0"/>
          </a:p>
          <a:p>
            <a:r>
              <a:rPr lang="en-US" dirty="0" smtClean="0"/>
              <a:t>Sources: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(Burns and Grove, 2009, p.61) &amp; (Ferrell, 2006, pp.922-923)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Information from Tailor (2005) states that several investigators have found that the use of normal saline may provide a less painful,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equally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effective, safer and less expensive alternative for intradermal anesthesia (as sited in Windle, P., Kwam, M., Warwick, H., Sibayan, A.,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Espiritu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, C., Vergara, J., 2006). Administration of an analgesic before venipuncture is important for patient comfort.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A study was then performed to study the difference in pain during the three cannulation techniques; which were,: lidocaine, BNS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and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none. This data that was found will possibly change the current nursing practice.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Brown (2002) studied registered nurses choices regarding the use of intradermal lidocaine for IV insertions and the challenge of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changing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practice ( as site in Windle, P., Kwam, M., Warwick, H., Sibayan, A., Espiritu, C., Vergara, J., 2006).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	This data that was collected was very important because as a nurse the goal should be to provide quality care; knowing this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information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will allow nurses to do so.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Sources: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(Windle, P., Kwam, M., Warwick, H., Sibayan, A., Espiritu, C., Vergara, J., 2006, p. 252).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Medical futility, defined as life-sustaining care that is highly unlikely to result in meaningful survival, has become a topic of increased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attention </a:t>
            </a:r>
            <a:r>
              <a:rPr lang="en-US" dirty="0" smtClean="0"/>
              <a:t>(Ferrell, B, R., 2006, p. 922). Nurses have had an increase in moral distress because of the experiences they have with patients and their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care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Source: (Ferrell, B, R., 2006, p. 922).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Additional research &amp; support are needed for patients, families &amp; nurses involved (Ferrell, B, R., 2006, p. 922). Ethical issues involved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with </a:t>
            </a:r>
            <a:r>
              <a:rPr lang="en-US" dirty="0" smtClean="0"/>
              <a:t>this care is very complex and complicated.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review what these principles: autonomy refers to “the client’s right to make his own decisions.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client must also accept the consequences of those decisions and respect the decisions of others” (Chitty &amp; Black, 2007, p. 108).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Beneficence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defined as “the quality of doing good” (Chitty &amp;Black, 2007, p. 108). 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Nonmaleficence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defined as “doing on harm” (Chitty &amp;Black,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2007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p. 108).  Lastly, justice is defined as “fair and equal treatment for all” (Chitty &amp; Black, 2007, p. 108).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Sources: (Ferrell, B, R., 2006, p. 922).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Pain &amp; discomfort have been a common fear &amp;  problem for patients with IV insertions. The studies that were performed allowed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nurses </a:t>
            </a:r>
            <a:r>
              <a:rPr lang="en-US" dirty="0" smtClean="0"/>
              <a:t>and patients to decide which method of IV insertion was: more comfortable, effective, cost efficient, &amp; satisfying. The data from the study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will </a:t>
            </a:r>
            <a:r>
              <a:rPr lang="en-US" dirty="0" smtClean="0"/>
              <a:t>be used to either change or improve the current nursing practice that is used.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Nurses have the responsibility of providing quality care and the goal is to make sure that the care that is provided does just that.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After </a:t>
            </a:r>
            <a:r>
              <a:rPr lang="en-US" dirty="0" smtClean="0"/>
              <a:t>conducting the study, the change in the current practice is warranted to improve both patient and hospital outcomes (Windle, P., Kwam, M.,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Warwick, H., Sibayan, A., Espiritu, C., Vergara, J., 2006, p. 258).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(Windle, P., Kwam, M., Warwick, H., Sibayan, A., Espiritu, C., Vergara, J., 2006, p. 258).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According to Burns and Grove (2009) informed consent consists of disclosure of essential information, comprehension, competency,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voluntarism (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201).  Disclosure of essential information was completed by instructing the voluntary participants to fill out their survey that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night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return it the next morning (Ferrell,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2006)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This informed the participants of the duration and also the method of the study. 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Comprehension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the study was obtained by informing the participants that the survey would be related to ethical issues in end-of-life care with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potential to benefit others by examples in future training programs (Ferrell,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2006)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The risks involved in this study were not discussed.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 Competency of the participants was not discussed although it was noted that the participants were either associate, baccalaureate,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master’s degree nurses (Ferrell, 2006).  It is noted in the article that participants were informed that the survey was voluntary but that they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were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encouraged to participate as an example of how journaling can express feelings (Ferrell, 2006).  The survey contained a space where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participants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were able to give permission for their survey to be used for research, publications, or examples for training programs (Ferrell, 2006).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>Source: (Ferrell, 2006)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Most patients undergoing a surgical procedure are required to have an intravenous insertion (IV) for the purpose of obtaining fluids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medications during the procedure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al., 2006).  Pain and anxiety are two repercussions caused by IV insertion that are commonly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seen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 of patients from medical professionals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al., 2006).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Physical reactions can occur to patients from the pain and anxiety they experience when it comes to having an IV inserted. 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al. (2006) reports that 10% of adults have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needle phobia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which can cause a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vasovagal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response leading to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bradycardia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hypotesion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The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fear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caused by IV insertion can also lead to vasoconstriction, making an IV insertion much more difficult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al., 2006).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 article being talked about is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Comparison of </a:t>
            </a:r>
            <a:r>
              <a:rPr lang="en-US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Bacteriostatic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Normal Saline and </a:t>
            </a:r>
            <a:r>
              <a:rPr lang="en-US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Lidociane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Used as </a:t>
            </a:r>
            <a:r>
              <a:rPr lang="en-US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Intradermal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Anesthesia for the </a:t>
            </a:r>
          </a:p>
          <a:p>
            <a:pPr lvl="0" hangingPunct="0"/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Placement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Intravenous Lines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 (2006).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 purpose of the experiment done by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 (2006) was to determine if the pain levels would lower if anesthetics were used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prior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an IV insertion compared to using no anesthetic.  The two anesthetics used were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lidocaine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bacteriostatic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normal saline (BNS).</a:t>
            </a: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 (2006)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Disclosure of essential information was not completed.  According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(2006), 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researchers explained to the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participants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they would need to evaluate their pain immediately after the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intradermal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injection and after IV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cannulation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which was informing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participants of the duration of study, other parts of essential information were left out.  There is no evidence of a purpose statement or a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statement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the study involves research which is essential information according to Burns and Grove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(pp. 201, 2009)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Comprehension of the study was not achieved because the benefits and risks of this study are not discussed with the participants.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 al (2006)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includes that the participants questions and concerns were addressed and that the participants were counseled regarding this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study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no specific benefits are risks are discussed in the article.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 criteria described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(2006)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participate in the research study was that subjects had to be at least 18 years old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able to read and write English.  These 2 criteria are not enough to evaluate the mental capacity of a participant.  According to Burns and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Grove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(2009) someone who is capable to give consent is able to understand and weigh the benefits and risks of the proposed study (pp. 204). 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ability to read and write English does not make a person autonomous.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All patients who meet the research criteria were informed of this study and were given the chance to participate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al,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 It is noted by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(2006)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patients were assured that they would receive the same quality of care whether they participated in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study or not.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>Sources: (Burns and Grove, 2009) &amp; (</a:t>
            </a:r>
            <a:r>
              <a:rPr lang="en-US" dirty="0" err="1" smtClean="0"/>
              <a:t>Windle</a:t>
            </a:r>
            <a:r>
              <a:rPr lang="en-US" dirty="0" smtClean="0"/>
              <a:t>, 2006)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(2006) is an example of experimental research.  According to Burns and Grove (2009) there are three main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characteristics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make up experimental research including an independent variable, control group, and random selection (p 25). 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2006) achieved this by having all participants randomly categorized into three groups, a control (no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intradermal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injections), a group receiving 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bacteriostatic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normal saline, and a group receiving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lidocaine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The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lidocaine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the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bacteriostatic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normal saline were each an independent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variable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their group.  Although the quantitative data of this scientific and precise it does not let allow the reader to know the personal feelings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participate which is one of the draw backs to quantitative research.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Ferrell (2006) is an example of phenomenological research.  According to Burns and Grove (2009) phenomenological research is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describe an experience that someone had lived (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54).  Phenomena must be described by the person who experienced it firsthand. 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Phenomena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cannot be studied in a quantitative way because it is about description and personal experience.  Ferrell (2006) accomplished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phenomenological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research by allowing the participants to openly and freely express and describe their personal experiences with medically futile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Every phenomena is unique and personal to each individual and that is why is its unable to be quantitatively measured.  For scientific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purposes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 are drawbacks to qualitative research such as personal bias, exaggeration, and the interruption of feelings and emotions.  Due to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it is sometimes difficult to evaluate qualitative research because each participant has emotions that may get in the way of factual research. 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Source:</a:t>
            </a:r>
            <a:r>
              <a:rPr lang="en-US" baseline="0" dirty="0" smtClean="0"/>
              <a:t> (Burns and Grove, 2009, p.54) &amp; (Ferrell, 2009)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According to Burns and Grove (2009) the definition of an independent variable is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“a stimulus or activity that the researcher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manipulates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varies to create an effect on the dependent variable” (p. 177).  When reviewing the study by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 (2006), the independent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variable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the anesthetic, either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lidocaine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BNS, or the lack thereof, because they are the piece of the study being varied to review responses by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patients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A dependent variable is defined as “the response, behavior, or outcome that the researcher wants to predict or explain.  Changes in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dependent variable are presumed to be caused by the independent variable” (Burns &amp; Grove, 2009, p. 177).  In the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 (2006) study,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dependent variable would be the pain reported using a modified visual analog scale (MVAS) since it changes depending on if an anesthetic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used (the independent variable) prior to an IV insertion.  </a:t>
            </a:r>
          </a:p>
          <a:p>
            <a:pPr hangingPunct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Sources: (Burns and Grove, 2009, p.177) &amp;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al., 2006)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 name of the article being reviewed is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Understanding the Moral Distress of Nurses Witnessing Medically Futile Care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B.R. Ferrell (2006).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To fully understand what this article is explaining, one needs to know what futile mean when being referred to.  According to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Ferrel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2006), futile is defined as “life – sustaining care that is highly unlikely to result in meaningful survival” (p. 922).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There are many problems that can arise when a medical team is practicing futile care on a patient. One of these problems affects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nurses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tremendously because futile care “undermines the core of nursing practice and creates moral and distress that is destructive to individual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nurses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to the profession” (Ferrell, 2006, p. 922).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Other problems that arise from practicing futile care on patients are the ethical principles that one is taught in the medical field being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broken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These principles include autonomy, beneficence,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nonmaleficence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justice, all of which will be explained in detail (Ferrell, 2006, p.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922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 	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The purpose of this article is to “explore more fully the impact on nurses of witnessing treatment deemed to be futile” (Ferrell, 2006, </a:t>
            </a:r>
          </a:p>
          <a:p>
            <a:pPr lvl="0"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923).  It looks at futility through literature review and by the use of narratives provided by 108 nurses (Ferrell, 2006, p. 923).      </a:t>
            </a: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Sources: (Chitty &amp; Black, 2007, p. 108) &amp; (Ferrell, 2006, pp.922-923)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The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study used 221 participants that were selected through lottery sampling (</a:t>
            </a:r>
            <a:r>
              <a:rPr lang="en-US" baseline="0" dirty="0" err="1" smtClean="0"/>
              <a:t>Windle</a:t>
            </a:r>
            <a:r>
              <a:rPr lang="en-US" baseline="0" dirty="0" smtClean="0"/>
              <a:t> et al., 2006.) This article is one that </a:t>
            </a:r>
          </a:p>
          <a:p>
            <a:r>
              <a:rPr lang="en-US" baseline="0" dirty="0" smtClean="0"/>
              <a:t>focuses </a:t>
            </a:r>
            <a:r>
              <a:rPr lang="en-US" baseline="0" dirty="0" smtClean="0"/>
              <a:t>on quantitative research. According to Burns and Grove (2009), “the deciding facto in determining an adequate sample size for </a:t>
            </a:r>
          </a:p>
          <a:p>
            <a:r>
              <a:rPr lang="en-US" baseline="0" dirty="0" smtClean="0"/>
              <a:t>correlation</a:t>
            </a:r>
            <a:r>
              <a:rPr lang="en-US" baseline="0" dirty="0" smtClean="0"/>
              <a:t>, quasi-experimental, and experimental studies is power… Power is the capacity of the study to detect the differences or relationships </a:t>
            </a:r>
          </a:p>
          <a:p>
            <a:r>
              <a:rPr lang="en-US" baseline="0" dirty="0" smtClean="0"/>
              <a:t>that </a:t>
            </a:r>
            <a:r>
              <a:rPr lang="en-US" baseline="0" dirty="0" smtClean="0"/>
              <a:t>actually exist in the population.” Overall, in order for quantitative research to be effective and useful, one must acquire a large enough sample </a:t>
            </a:r>
          </a:p>
          <a:p>
            <a:r>
              <a:rPr lang="en-US" baseline="0" dirty="0" smtClean="0"/>
              <a:t>to </a:t>
            </a:r>
            <a:r>
              <a:rPr lang="en-US" baseline="0" dirty="0" smtClean="0"/>
              <a:t>be able to make the appropriate connections between the results. </a:t>
            </a:r>
          </a:p>
          <a:p>
            <a:r>
              <a:rPr lang="en-US" baseline="0" dirty="0" smtClean="0"/>
              <a:t>	In this particular study, 221 participants was sufficient in order to determine the pain levels in which patients experienced with IV </a:t>
            </a:r>
          </a:p>
          <a:p>
            <a:r>
              <a:rPr lang="en-US" baseline="0" dirty="0" smtClean="0"/>
              <a:t>insertion</a:t>
            </a:r>
            <a:r>
              <a:rPr lang="en-US" baseline="0" dirty="0" smtClean="0"/>
              <a:t>. The manner in which the sample group was gather was through lottery sampling. This is done by providing each of the group members </a:t>
            </a:r>
          </a:p>
          <a:p>
            <a:r>
              <a:rPr lang="en-US" baseline="0" dirty="0" smtClean="0"/>
              <a:t>with </a:t>
            </a:r>
            <a:r>
              <a:rPr lang="en-US" baseline="0" dirty="0" smtClean="0"/>
              <a:t>a unique number. The numbers (members) are mixed in a bowl and then the research selects the number of members in which he/she would </a:t>
            </a:r>
            <a:r>
              <a:rPr lang="en-US" baseline="0" dirty="0" smtClean="0"/>
              <a:t>like </a:t>
            </a:r>
            <a:r>
              <a:rPr lang="en-US" baseline="0" dirty="0" smtClean="0"/>
              <a:t>to use in the study. This is an example of simple random sampling (Sampling, 1997). </a:t>
            </a:r>
          </a:p>
          <a:p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Sources: (Burns and Grove, 2009, p.157), (Sampling, 1997) &amp;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Windle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 al., 2006)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The Ferrell study demonstrates a qualitative research</a:t>
            </a:r>
            <a:r>
              <a:rPr lang="en-US" baseline="0" dirty="0" smtClean="0"/>
              <a:t> method. According to Burns and Grove (2009), this is a method in which the </a:t>
            </a:r>
          </a:p>
          <a:p>
            <a:r>
              <a:rPr lang="en-US" baseline="0" dirty="0" smtClean="0"/>
              <a:t>sample </a:t>
            </a:r>
            <a:r>
              <a:rPr lang="en-US" baseline="0" dirty="0" smtClean="0"/>
              <a:t>size “must be enough to identify relationships among variables or to determine differences between groups” (pp. 361). Basically, unlike </a:t>
            </a:r>
          </a:p>
          <a:p>
            <a:r>
              <a:rPr lang="en-US" baseline="0" dirty="0" smtClean="0"/>
              <a:t>quantitative</a:t>
            </a:r>
            <a:r>
              <a:rPr lang="en-US" baseline="0" dirty="0" smtClean="0"/>
              <a:t>, qualitative research is more heavily focused upon the quality of the research that is acquired. Unlike quantitative research, </a:t>
            </a:r>
          </a:p>
          <a:p>
            <a:r>
              <a:rPr lang="en-US" baseline="0" dirty="0" smtClean="0"/>
              <a:t>“</a:t>
            </a:r>
            <a:r>
              <a:rPr lang="en-US" baseline="0" dirty="0" smtClean="0"/>
              <a:t>researchers use purposive sampling methods to select the specific participants, events, and situations that they believe will provide them with </a:t>
            </a:r>
          </a:p>
          <a:p>
            <a:r>
              <a:rPr lang="en-US" baseline="0" dirty="0" smtClean="0"/>
              <a:t>rich </a:t>
            </a:r>
            <a:r>
              <a:rPr lang="en-US" baseline="0" dirty="0" smtClean="0"/>
              <a:t>data needed to gain insights and discover new meaning in an area of study” (Burns and Grove, 2009, pp. 361). </a:t>
            </a:r>
          </a:p>
          <a:p>
            <a:endParaRPr lang="en-US" baseline="0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Sources:  (Burns and Grove, 2009, pp 361)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&amp;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(Ferrell, 2006)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	There</a:t>
            </a:r>
            <a:r>
              <a:rPr lang="en-US" baseline="0" dirty="0" smtClean="0"/>
              <a:t> were many result found by the study ran by </a:t>
            </a:r>
            <a:r>
              <a:rPr lang="en-US" dirty="0" smtClean="0"/>
              <a:t>Ferrell</a:t>
            </a:r>
            <a:r>
              <a:rPr lang="en-US" baseline="0" dirty="0" smtClean="0"/>
              <a:t> (2006).  The first finding was that the most common description given by </a:t>
            </a:r>
          </a:p>
          <a:p>
            <a:r>
              <a:rPr lang="en-US" baseline="0" dirty="0" smtClean="0"/>
              <a:t>nurses </a:t>
            </a:r>
            <a:r>
              <a:rPr lang="en-US" baseline="0" dirty="0" smtClean="0"/>
              <a:t>was that “aggressive care” was given that they thought was futile and that those patients were being denied palliative care.  This was by </a:t>
            </a:r>
          </a:p>
          <a:p>
            <a:r>
              <a:rPr lang="en-US" baseline="0" dirty="0" smtClean="0"/>
              <a:t>far </a:t>
            </a:r>
            <a:r>
              <a:rPr lang="en-US" baseline="0" dirty="0" smtClean="0"/>
              <a:t>the most predominant conflict being reported through the nurses narrative (Ferrell, 2006).   Many other conflicts were described by the nurses </a:t>
            </a:r>
          </a:p>
          <a:p>
            <a:r>
              <a:rPr lang="en-US" baseline="0" dirty="0" smtClean="0"/>
              <a:t>including </a:t>
            </a:r>
            <a:r>
              <a:rPr lang="en-US" baseline="0" dirty="0" smtClean="0"/>
              <a:t>“use of a ventilator or life support, code status and resuscitation, nutrition and hydration, and blood transfusions.  Examples were given </a:t>
            </a:r>
          </a:p>
          <a:p>
            <a:r>
              <a:rPr lang="en-US" baseline="0" dirty="0" smtClean="0"/>
              <a:t>of </a:t>
            </a:r>
            <a:r>
              <a:rPr lang="en-US" baseline="0" dirty="0" smtClean="0"/>
              <a:t>patients being denied pain management, futile use of chemotherapy or dialysis , and use of surgery or diagnostic procedures, all of which were </a:t>
            </a:r>
          </a:p>
          <a:p>
            <a:r>
              <a:rPr lang="en-US" baseline="0" dirty="0" smtClean="0"/>
              <a:t>deemed </a:t>
            </a:r>
            <a:r>
              <a:rPr lang="en-US" baseline="0" dirty="0" smtClean="0"/>
              <a:t>to e futile” (Ferrell, 2006, p. 927).  The nurses also reported people in conflict including physicians, patients, family members, nurses, </a:t>
            </a:r>
          </a:p>
          <a:p>
            <a:r>
              <a:rPr lang="en-US" baseline="0" dirty="0" smtClean="0"/>
              <a:t>family </a:t>
            </a:r>
            <a:r>
              <a:rPr lang="en-US" baseline="0" dirty="0" smtClean="0"/>
              <a:t>members in conflict with each other, and nurses in conflict with each other (Ferrell, 2006).  </a:t>
            </a:r>
            <a:endParaRPr lang="en-US" baseline="0" dirty="0" smtClean="0"/>
          </a:p>
          <a:p>
            <a:r>
              <a:rPr lang="en-US" baseline="0" dirty="0" smtClean="0"/>
              <a:t>	One </a:t>
            </a:r>
            <a:r>
              <a:rPr lang="en-US" baseline="0" dirty="0" smtClean="0"/>
              <a:t>are of conflict that was of interest due to it’s infrequency was issues involving culture.  “Only eight of the narratives described </a:t>
            </a:r>
          </a:p>
          <a:p>
            <a:r>
              <a:rPr lang="en-US" baseline="0" dirty="0" smtClean="0"/>
              <a:t>any </a:t>
            </a:r>
            <a:r>
              <a:rPr lang="en-US" baseline="0" dirty="0" smtClean="0"/>
              <a:t>issues of patient culture focused on ethnicity” including two that had to do with poverty and the belief the patient’s organs were wanted for </a:t>
            </a:r>
          </a:p>
          <a:p>
            <a:r>
              <a:rPr lang="en-US" baseline="0" dirty="0" smtClean="0"/>
              <a:t>rich </a:t>
            </a:r>
            <a:r>
              <a:rPr lang="en-US" baseline="0" dirty="0" smtClean="0"/>
              <a:t>patients (Ferrell, 2006, p. 928).   	</a:t>
            </a:r>
          </a:p>
          <a:p>
            <a:r>
              <a:rPr lang="en-US" baseline="0" dirty="0" smtClean="0"/>
              <a:t>	Another point of interest with the findings of Ferrell’s (2006) study was the issue of spirituality to discern </a:t>
            </a:r>
            <a:r>
              <a:rPr lang="en-US" baseline="0" dirty="0" err="1" smtClean="0"/>
              <a:t>theologic</a:t>
            </a:r>
            <a:r>
              <a:rPr lang="en-US" baseline="0" dirty="0" smtClean="0"/>
              <a:t> tenets related to </a:t>
            </a:r>
          </a:p>
          <a:p>
            <a:r>
              <a:rPr lang="en-US" baseline="0" dirty="0" smtClean="0"/>
              <a:t>the </a:t>
            </a:r>
            <a:r>
              <a:rPr lang="en-US" baseline="0" dirty="0" smtClean="0"/>
              <a:t>ethical concern of futile care.  Of the first group of nurses that were not prompted with a question about spirituality, only 7 of 51 narratives </a:t>
            </a:r>
          </a:p>
          <a:p>
            <a:r>
              <a:rPr lang="en-US" baseline="0" dirty="0" smtClean="0"/>
              <a:t>made </a:t>
            </a:r>
            <a:r>
              <a:rPr lang="en-US" baseline="0" dirty="0" smtClean="0"/>
              <a:t>any reference to it when recalling their experiences (Ferrell, 2006).  However, in the second group of nurses whom were prompted with a </a:t>
            </a:r>
          </a:p>
          <a:p>
            <a:r>
              <a:rPr lang="en-US" baseline="0" dirty="0" smtClean="0"/>
              <a:t>question </a:t>
            </a:r>
            <a:r>
              <a:rPr lang="en-US" baseline="0" dirty="0" smtClean="0"/>
              <a:t>about spirituality, 36 of 57 nurses described </a:t>
            </a:r>
            <a:r>
              <a:rPr lang="en-US" baseline="0" dirty="0" err="1" smtClean="0"/>
              <a:t>theologic</a:t>
            </a:r>
            <a:r>
              <a:rPr lang="en-US" baseline="0" dirty="0" smtClean="0"/>
              <a:t> elements of their experience (Ferrell, 2006).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Source: (Ferrell, 2006)</a:t>
            </a:r>
          </a:p>
          <a:p>
            <a:r>
              <a:rPr lang="en-US" baseline="0" dirty="0" smtClean="0"/>
              <a:t>	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74DF8-059A-4CC9-942F-64BF29AE2EC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B32D8B-0A66-4AB2-80C7-F72CE6ADCED4}" type="datetimeFigureOut">
              <a:rPr lang="en-US" smtClean="0"/>
              <a:pPr/>
              <a:t>6/12/2011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0D28CE-C4AA-4C4E-AD71-0CE37568C17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t.yale.edu/Courses/1997-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8382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A Review and Critique of Research Articles</a:t>
            </a:r>
            <a:endParaRPr lang="en-US" sz="6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3938" y="3290415"/>
            <a:ext cx="5410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Dominique Davis, Yvonne </a:t>
            </a:r>
            <a:r>
              <a:rPr lang="en-US" dirty="0" err="1" smtClean="0"/>
              <a:t>McGaughey</a:t>
            </a:r>
            <a:r>
              <a:rPr lang="en-US" dirty="0" smtClean="0"/>
              <a:t>, Marianne Miller, 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Jessica Owen, and Sarah </a:t>
            </a:r>
            <a:r>
              <a:rPr lang="en-US" dirty="0" err="1" smtClean="0"/>
              <a:t>Penkas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Lakeview College of Nursing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N302 – Nursing Research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6-2-2011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Ferrell Findings 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cited groups:</a:t>
            </a:r>
          </a:p>
          <a:p>
            <a:pPr lvl="1"/>
            <a:r>
              <a:rPr lang="en-US" dirty="0" smtClean="0"/>
              <a:t>Geriatric patients (n=40)</a:t>
            </a:r>
          </a:p>
          <a:p>
            <a:pPr lvl="1"/>
            <a:r>
              <a:rPr lang="en-US" dirty="0" smtClean="0"/>
              <a:t>Cancer patients (n=37)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Strong advocates for patients’, feeling demoralized, powerless, helpless, hopeless, frustrated, angry, distressed, guilty</a:t>
            </a:r>
          </a:p>
          <a:p>
            <a:endParaRPr lang="en-US" dirty="0" smtClean="0"/>
          </a:p>
          <a:p>
            <a:r>
              <a:rPr lang="en-US" dirty="0" smtClean="0"/>
              <a:t>Few descriptions of positive experiences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Ferrell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Large impact of futile care on nurses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Nurses felt centrally involved in conflict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Future studies to explore demographic variables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-Article Findings!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41520"/>
          </a:xfrm>
        </p:spPr>
        <p:txBody>
          <a:bodyPr>
            <a:noAutofit/>
          </a:bodyPr>
          <a:lstStyle/>
          <a:p>
            <a:r>
              <a:rPr lang="en-US" sz="2000" dirty="0" smtClean="0"/>
              <a:t>No significant interaction of anesthesia by either gender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Significant difference in report of pain for </a:t>
            </a:r>
            <a:r>
              <a:rPr lang="en-US" sz="2000" dirty="0" err="1" smtClean="0"/>
              <a:t>intradermal</a:t>
            </a:r>
            <a:r>
              <a:rPr lang="en-US" sz="2000" dirty="0" smtClean="0"/>
              <a:t> injection</a:t>
            </a:r>
          </a:p>
          <a:p>
            <a:pPr lvl="1"/>
            <a:r>
              <a:rPr lang="en-US" sz="1800" dirty="0" err="1" smtClean="0"/>
              <a:t>Lidocaine</a:t>
            </a:r>
            <a:r>
              <a:rPr lang="en-US" sz="1800" dirty="0" smtClean="0"/>
              <a:t> M= 16.94</a:t>
            </a:r>
          </a:p>
          <a:p>
            <a:pPr lvl="1"/>
            <a:r>
              <a:rPr lang="en-US" sz="1800" dirty="0" smtClean="0"/>
              <a:t>BSN  M= 11.15 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No significant difference of pain reported for IV </a:t>
            </a:r>
            <a:r>
              <a:rPr lang="en-US" sz="2000" dirty="0" err="1" smtClean="0"/>
              <a:t>cannulation</a:t>
            </a:r>
            <a:endParaRPr lang="en-US" sz="2000" dirty="0" smtClean="0"/>
          </a:p>
          <a:p>
            <a:pPr lvl="1"/>
            <a:r>
              <a:rPr lang="en-US" sz="1800" dirty="0" smtClean="0"/>
              <a:t>No medication M= 27.4</a:t>
            </a:r>
          </a:p>
          <a:p>
            <a:pPr lvl="1"/>
            <a:r>
              <a:rPr lang="en-US" sz="1800" dirty="0" smtClean="0"/>
              <a:t>BSN M=13.62</a:t>
            </a:r>
          </a:p>
          <a:p>
            <a:pPr lvl="1"/>
            <a:r>
              <a:rPr lang="en-US" sz="1800" dirty="0" err="1" smtClean="0"/>
              <a:t>Lidocaine</a:t>
            </a:r>
            <a:r>
              <a:rPr lang="en-US" sz="1800" dirty="0" smtClean="0"/>
              <a:t> M=8.16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- Conclusion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Change beneficial to hospital and patients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BSN most effective and economical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Change in hospital protocol is warranted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655638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Secondary Sources</a:t>
            </a:r>
          </a:p>
        </p:txBody>
      </p:sp>
      <p:sp>
        <p:nvSpPr>
          <p:cNvPr id="7" name="Rectangle 5"/>
          <p:cNvSpPr txBox="1">
            <a:spLocks/>
          </p:cNvSpPr>
          <p:nvPr/>
        </p:nvSpPr>
        <p:spPr>
          <a:xfrm>
            <a:off x="457200" y="198120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400" dirty="0" smtClean="0"/>
              <a:t>Information &amp; discussion points were included in the article from secondary sources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400" dirty="0" smtClean="0"/>
              <a:t>Ethical analyses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Issues of medical futility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400" dirty="0" smtClean="0"/>
              <a:t>Different ethical perspectives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Surveys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lang="en-US" sz="2400" dirty="0" smtClean="0"/>
              <a:t>Narratives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lang="en-US" sz="2400" dirty="0" smtClean="0"/>
              <a:t>Summary table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US" sz="2400" dirty="0" smtClean="0"/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Secondary Source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2332037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Use of bacteriostatic normal saline (BNS)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lang="en-US" sz="2400" dirty="0" smtClean="0"/>
              <a:t>Less painful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Effective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lang="en-US" sz="2400" dirty="0" smtClean="0"/>
              <a:t>Safer</a:t>
            </a:r>
          </a:p>
          <a:p>
            <a:pPr marL="457200" marR="0" lvl="0" indent="-4572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Less expensive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lang="en-US" sz="24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400" dirty="0" smtClean="0"/>
              <a:t>Study 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lang="en-US" sz="24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400" dirty="0" smtClean="0"/>
              <a:t>Nurses Choice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lang="en-US" sz="20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lang="en-US" sz="20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Moral Distress of Nurses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Medical futility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Moral Stress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Emotional and spiritual support is often needed for nurses who experience this distress.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685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smtClean="0">
                <a:latin typeface="+mn-lt"/>
              </a:rPr>
              <a:t>Moral Distress &amp; the Nursing Practice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Futile care brings about the issues of ethical dilemmas.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Ethical concepts that may be affected:</a:t>
            </a:r>
          </a:p>
          <a:p>
            <a:pPr marL="514350" indent="-514350" fontAlgn="auto">
              <a:spcAft>
                <a:spcPts val="0"/>
              </a:spcAft>
              <a:buAutoNum type="arabicPeriod"/>
              <a:defRPr/>
            </a:pPr>
            <a:r>
              <a:rPr lang="en-US" dirty="0" smtClean="0"/>
              <a:t>Autonomy</a:t>
            </a:r>
          </a:p>
          <a:p>
            <a:pPr marL="514350" indent="-514350" fontAlgn="auto">
              <a:spcAft>
                <a:spcPts val="0"/>
              </a:spcAft>
              <a:buAutoNum type="arabicPeriod"/>
              <a:defRPr/>
            </a:pPr>
            <a:r>
              <a:rPr lang="en-US" dirty="0" smtClean="0"/>
              <a:t>Beneficence</a:t>
            </a:r>
          </a:p>
          <a:p>
            <a:pPr marL="514350" indent="-514350" fontAlgn="auto">
              <a:spcAft>
                <a:spcPts val="0"/>
              </a:spcAft>
              <a:buAutoNum type="arabicPeriod"/>
              <a:defRPr/>
            </a:pPr>
            <a:r>
              <a:rPr lang="en-US" dirty="0" smtClean="0"/>
              <a:t>Nonmaleficence </a:t>
            </a:r>
          </a:p>
          <a:p>
            <a:pPr marL="514350" indent="-514350" fontAlgn="auto">
              <a:spcAft>
                <a:spcPts val="0"/>
              </a:spcAft>
              <a:buAutoNum type="arabicPeriod"/>
              <a:defRPr/>
            </a:pPr>
            <a:r>
              <a:rPr lang="en-US" dirty="0" smtClean="0"/>
              <a:t>Justice. </a:t>
            </a:r>
          </a:p>
          <a:p>
            <a:pPr marL="514350" indent="-514350"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Implications for nursing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9144000" cy="685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latin typeface="+mn-lt"/>
              </a:rPr>
              <a:t>Intradermal Anesthesia Use &amp; Nursing Practice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2011362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Patient Care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Purpose of the studies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Data collected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Nurses responsibility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1283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971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Voluntary participation in survey</a:t>
            </a:r>
          </a:p>
          <a:p>
            <a:r>
              <a:rPr lang="en-US" sz="2400" dirty="0" smtClean="0"/>
              <a:t>Voluntary permission to publish survey</a:t>
            </a:r>
          </a:p>
          <a:p>
            <a:r>
              <a:rPr lang="en-US" sz="2400" dirty="0" smtClean="0"/>
              <a:t>Included associate, baccalaureate, master’s degree nurses</a:t>
            </a:r>
          </a:p>
          <a:p>
            <a:r>
              <a:rPr lang="en-US" sz="2400" dirty="0" smtClean="0"/>
              <a:t>Employees of acute care, hospice, universities, and clinics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685800" y="182880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/>
              <a:t>Understanding the Moral Distress of Nurses Witnessing Medically Futile Care</a:t>
            </a:r>
            <a:endParaRPr lang="en-US" sz="2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990600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Informed Consent</a:t>
            </a:r>
            <a:endParaRPr lang="en-US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+mn-lt"/>
              </a:rPr>
              <a:t>Review of </a:t>
            </a:r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 et al. Study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Intravenous (IV) insertion</a:t>
            </a:r>
            <a:endParaRPr lang="en-US" sz="2000" dirty="0" smtClean="0"/>
          </a:p>
          <a:p>
            <a:pPr algn="l"/>
            <a:endParaRPr lang="en-US" sz="16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 Physical </a:t>
            </a:r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eactions  can occur</a:t>
            </a:r>
          </a:p>
          <a:p>
            <a:pPr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Comparison of </a:t>
            </a:r>
            <a:r>
              <a:rPr lang="en-US" sz="2000" dirty="0" err="1" smtClean="0">
                <a:solidFill>
                  <a:schemeClr val="tx1"/>
                </a:solidFill>
              </a:rPr>
              <a:t>Bacteriostatic</a:t>
            </a:r>
            <a:r>
              <a:rPr lang="en-US" sz="2000" dirty="0" smtClean="0">
                <a:solidFill>
                  <a:schemeClr val="tx1"/>
                </a:solidFill>
              </a:rPr>
              <a:t> Normal Saline and </a:t>
            </a:r>
            <a:r>
              <a:rPr lang="en-US" sz="2000" dirty="0" err="1" smtClean="0">
                <a:solidFill>
                  <a:schemeClr val="tx1"/>
                </a:solidFill>
              </a:rPr>
              <a:t>Lidociane</a:t>
            </a:r>
            <a:r>
              <a:rPr lang="en-US" sz="2000" dirty="0" smtClean="0">
                <a:solidFill>
                  <a:schemeClr val="tx1"/>
                </a:solidFill>
              </a:rPr>
              <a:t> Used as </a:t>
            </a:r>
            <a:r>
              <a:rPr lang="en-US" sz="2000" dirty="0" err="1" smtClean="0">
                <a:solidFill>
                  <a:schemeClr val="tx1"/>
                </a:solidFill>
              </a:rPr>
              <a:t>Intradermal</a:t>
            </a:r>
            <a:r>
              <a:rPr lang="en-US" sz="2000" dirty="0" smtClean="0">
                <a:solidFill>
                  <a:schemeClr val="tx1"/>
                </a:solidFill>
              </a:rPr>
              <a:t> Anesthesia for the Placement of Intravenous Lines By </a:t>
            </a:r>
            <a:r>
              <a:rPr lang="en-US" sz="2000" dirty="0" err="1" smtClean="0">
                <a:solidFill>
                  <a:schemeClr val="tx1"/>
                </a:solidFill>
              </a:rPr>
              <a:t>Windle</a:t>
            </a:r>
            <a:r>
              <a:rPr lang="en-US" sz="2000" dirty="0" smtClean="0">
                <a:solidFill>
                  <a:schemeClr val="tx1"/>
                </a:solidFill>
              </a:rPr>
              <a:t> et al. (2006)</a:t>
            </a:r>
          </a:p>
          <a:p>
            <a:pPr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Purpose: Compare pain levels of IV insertions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	1) </a:t>
            </a:r>
            <a:r>
              <a:rPr lang="en-US" sz="2000" dirty="0" err="1" smtClean="0">
                <a:solidFill>
                  <a:schemeClr val="tx1"/>
                </a:solidFill>
              </a:rPr>
              <a:t>Lidocaine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2) </a:t>
            </a:r>
            <a:r>
              <a:rPr lang="en-US" sz="2000" dirty="0" err="1" smtClean="0">
                <a:solidFill>
                  <a:schemeClr val="tx1"/>
                </a:solidFill>
              </a:rPr>
              <a:t>Bacteriostatic</a:t>
            </a:r>
            <a:r>
              <a:rPr lang="en-US" sz="2000" dirty="0" smtClean="0">
                <a:solidFill>
                  <a:schemeClr val="tx1"/>
                </a:solidFill>
              </a:rPr>
              <a:t> normal saline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3) No </a:t>
            </a:r>
            <a:r>
              <a:rPr lang="en-US" sz="2000" dirty="0" smtClean="0">
                <a:solidFill>
                  <a:schemeClr val="tx1"/>
                </a:solidFill>
              </a:rPr>
              <a:t>anesthesia</a:t>
            </a:r>
          </a:p>
          <a:p>
            <a:pPr algn="l">
              <a:buNone/>
            </a:pPr>
            <a:endParaRPr lang="en-US" sz="2000" dirty="0" smtClean="0"/>
          </a:p>
          <a:p>
            <a:pPr algn="l">
              <a:buNone/>
            </a:pPr>
            <a:r>
              <a:rPr lang="en-US" sz="1200" dirty="0" smtClean="0"/>
              <a:t>Source: </a:t>
            </a:r>
            <a:r>
              <a:rPr lang="en-US" sz="1200" dirty="0" err="1" smtClean="0"/>
              <a:t>Windle</a:t>
            </a:r>
            <a:r>
              <a:rPr lang="en-US" sz="1200" dirty="0" smtClean="0"/>
              <a:t>, 2006</a:t>
            </a:r>
          </a:p>
          <a:p>
            <a:pPr algn="l">
              <a:buNone/>
            </a:pPr>
            <a:endParaRPr lang="en-US" sz="2000" dirty="0"/>
          </a:p>
          <a:p>
            <a:pPr algn="l">
              <a:buFont typeface="Arial" pitchFamily="34" charset="0"/>
              <a:buChar char="•"/>
            </a:pP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Informed Consent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209800"/>
          </a:xfrm>
        </p:spPr>
        <p:txBody>
          <a:bodyPr/>
          <a:lstStyle/>
          <a:p>
            <a:pPr algn="ctr">
              <a:buNone/>
            </a:pPr>
            <a:r>
              <a:rPr lang="en-US" sz="2800" i="1" dirty="0" smtClean="0"/>
              <a:t>Comparison of </a:t>
            </a:r>
            <a:r>
              <a:rPr lang="en-US" sz="2800" i="1" dirty="0" err="1" smtClean="0"/>
              <a:t>Bacteriostatic</a:t>
            </a:r>
            <a:r>
              <a:rPr lang="en-US" sz="2800" i="1" dirty="0" smtClean="0"/>
              <a:t> Normal Saline and </a:t>
            </a:r>
            <a:r>
              <a:rPr lang="en-US" sz="2800" i="1" dirty="0" err="1" smtClean="0"/>
              <a:t>Lidocaine</a:t>
            </a:r>
            <a:r>
              <a:rPr lang="en-US" sz="2800" i="1" dirty="0" smtClean="0"/>
              <a:t> Used as </a:t>
            </a:r>
            <a:r>
              <a:rPr lang="en-US" sz="2800" i="1" dirty="0" err="1" smtClean="0"/>
              <a:t>Intradermal</a:t>
            </a:r>
            <a:r>
              <a:rPr lang="en-US" sz="2800" i="1" dirty="0" smtClean="0"/>
              <a:t> Anesthesia for the Placement of Intravenous Line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886200"/>
            <a:ext cx="8305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3200" dirty="0" smtClean="0"/>
              <a:t>Participant questions and concerns addressed</a:t>
            </a:r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Voluntary </a:t>
            </a:r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Assured same standard of care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47800"/>
            <a:ext cx="8229600" cy="11731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+mn-lt"/>
              </a:rPr>
              <a:t>Quantitative vs. Qualitative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2590800"/>
          <a:ext cx="7307580" cy="2882328"/>
        </p:xfrm>
        <a:graphic>
          <a:graphicData uri="http://schemas.openxmlformats.org/drawingml/2006/table">
            <a:tbl>
              <a:tblPr/>
              <a:tblGrid>
                <a:gridCol w="3653790"/>
                <a:gridCol w="3653790"/>
              </a:tblGrid>
              <a:tr h="5082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Quantitative- </a:t>
                      </a:r>
                      <a:r>
                        <a:rPr lang="en-US" sz="2400" dirty="0" err="1">
                          <a:latin typeface="Times New Roman"/>
                          <a:ea typeface="Calibri"/>
                          <a:cs typeface="Times New Roman"/>
                        </a:rPr>
                        <a:t>Windle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 et al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Qualitative- Ferrell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061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Scale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Numerical representation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Variables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Control Group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Survey/Journaling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Feelings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Subjective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Personal/ Emotional experiences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6858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Reference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219200"/>
            <a:ext cx="8077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hangingPunct="0"/>
            <a:r>
              <a:rPr lang="en-US" dirty="0"/>
              <a:t>Burns, N., &amp; Grove, S. K. (2009). </a:t>
            </a:r>
            <a:r>
              <a:rPr lang="en-US" i="1" dirty="0"/>
              <a:t>The practice of nursing research: Appraisal, </a:t>
            </a:r>
            <a:r>
              <a:rPr lang="en-US" i="1" dirty="0" smtClean="0"/>
              <a:t> 	synthesis, </a:t>
            </a:r>
            <a:r>
              <a:rPr lang="en-US" i="1" dirty="0"/>
              <a:t>and generation of evidence </a:t>
            </a:r>
            <a:r>
              <a:rPr lang="en-US" dirty="0"/>
              <a:t>(6th ed.). St. Louis, MO: </a:t>
            </a:r>
            <a:r>
              <a:rPr lang="en-US" dirty="0" smtClean="0"/>
              <a:t>	Saunders </a:t>
            </a:r>
            <a:r>
              <a:rPr lang="en-US" dirty="0"/>
              <a:t>Elsevier.</a:t>
            </a:r>
          </a:p>
          <a:p>
            <a:pPr indent="-457200" hangingPunct="0"/>
            <a:endParaRPr lang="en-US" dirty="0" smtClean="0"/>
          </a:p>
          <a:p>
            <a:pPr indent="-457200" hangingPunct="0"/>
            <a:r>
              <a:rPr lang="en-US" dirty="0" smtClean="0"/>
              <a:t>Chitty</a:t>
            </a:r>
            <a:r>
              <a:rPr lang="en-US" dirty="0"/>
              <a:t>, K. K., &amp; Black, B. P. (2007). </a:t>
            </a:r>
            <a:r>
              <a:rPr lang="en-US" i="1" dirty="0"/>
              <a:t>Professional nursing: Concepts &amp; challenges </a:t>
            </a:r>
            <a:r>
              <a:rPr lang="en-US" i="1" dirty="0" smtClean="0"/>
              <a:t>	</a:t>
            </a:r>
            <a:r>
              <a:rPr lang="en-US" dirty="0" smtClean="0"/>
              <a:t>(</a:t>
            </a:r>
            <a:r>
              <a:rPr lang="en-US" dirty="0"/>
              <a:t>6th </a:t>
            </a:r>
            <a:r>
              <a:rPr lang="en-US" dirty="0" smtClean="0"/>
              <a:t>ed</a:t>
            </a:r>
            <a:r>
              <a:rPr lang="en-US" dirty="0"/>
              <a:t>.). Maryland Heights. MO: Saunders Elsevier.</a:t>
            </a:r>
          </a:p>
          <a:p>
            <a:pPr indent="-457200" hangingPunct="0"/>
            <a:endParaRPr lang="en-US" dirty="0" smtClean="0"/>
          </a:p>
          <a:p>
            <a:pPr indent="-457200" hangingPunct="0"/>
            <a:r>
              <a:rPr lang="en-US" dirty="0" smtClean="0"/>
              <a:t>Ferrell</a:t>
            </a:r>
            <a:r>
              <a:rPr lang="en-US" dirty="0"/>
              <a:t>, B. R. (2006). Understanding the moral distress of nurses witnessing </a:t>
            </a:r>
            <a:r>
              <a:rPr lang="en-US" dirty="0" smtClean="0"/>
              <a:t> 	medically futile </a:t>
            </a:r>
            <a:r>
              <a:rPr lang="en-US" dirty="0"/>
              <a:t>care. </a:t>
            </a:r>
            <a:r>
              <a:rPr lang="en-US" i="1" dirty="0"/>
              <a:t>Oncology Nursing Forum</a:t>
            </a:r>
            <a:r>
              <a:rPr lang="en-US" dirty="0"/>
              <a:t>, </a:t>
            </a:r>
            <a:r>
              <a:rPr lang="en-US" i="1" dirty="0"/>
              <a:t>33</a:t>
            </a:r>
            <a:r>
              <a:rPr lang="en-US" dirty="0"/>
              <a:t>, 922. Retrieved </a:t>
            </a:r>
            <a:r>
              <a:rPr lang="en-US" dirty="0" smtClean="0"/>
              <a:t> 	from EBSCO</a:t>
            </a:r>
          </a:p>
          <a:p>
            <a:pPr indent="-457200" hangingPunct="0"/>
            <a:endParaRPr lang="en-US" dirty="0" smtClean="0"/>
          </a:p>
          <a:p>
            <a:pPr indent="-457200" hangingPunct="0"/>
            <a:r>
              <a:rPr lang="en-US" dirty="0" smtClean="0"/>
              <a:t>Sampling. (1997). Retrieved from </a:t>
            </a:r>
            <a:r>
              <a:rPr lang="en-US" dirty="0" smtClean="0">
                <a:hlinkClick r:id="rId3"/>
              </a:rPr>
              <a:t>http://www.stat.yale.edu/Courses/1997-</a:t>
            </a:r>
            <a:r>
              <a:rPr lang="en-US" dirty="0" smtClean="0"/>
              <a:t>	98/101/sample.htm </a:t>
            </a:r>
            <a:endParaRPr lang="en-US" dirty="0"/>
          </a:p>
          <a:p>
            <a:pPr indent="-457200" hangingPunct="0"/>
            <a:endParaRPr lang="en-US" dirty="0" smtClean="0"/>
          </a:p>
          <a:p>
            <a:pPr indent="-457200" hangingPunct="0"/>
            <a:r>
              <a:rPr lang="en-US" dirty="0" err="1" smtClean="0"/>
              <a:t>Windle</a:t>
            </a:r>
            <a:r>
              <a:rPr lang="en-US" dirty="0"/>
              <a:t>, P. E., Kwan, M. L., Warwick, H., </a:t>
            </a:r>
            <a:r>
              <a:rPr lang="en-US" dirty="0" err="1"/>
              <a:t>Sibayan</a:t>
            </a:r>
            <a:r>
              <a:rPr lang="en-US" dirty="0"/>
              <a:t>, A., Espiritu, C., &amp; </a:t>
            </a:r>
            <a:r>
              <a:rPr lang="en-US" dirty="0" err="1"/>
              <a:t>Vergara</a:t>
            </a:r>
            <a:r>
              <a:rPr lang="en-US" dirty="0"/>
              <a:t>, J. </a:t>
            </a:r>
            <a:r>
              <a:rPr lang="en-US" dirty="0" smtClean="0"/>
              <a:t>    	(</a:t>
            </a:r>
            <a:r>
              <a:rPr lang="en-US" dirty="0"/>
              <a:t>2006</a:t>
            </a:r>
            <a:r>
              <a:rPr lang="en-US" dirty="0" smtClean="0"/>
              <a:t>). Comparison </a:t>
            </a:r>
            <a:r>
              <a:rPr lang="en-US" dirty="0"/>
              <a:t>of </a:t>
            </a:r>
            <a:r>
              <a:rPr lang="en-US" dirty="0" err="1"/>
              <a:t>baceriostatic</a:t>
            </a:r>
            <a:r>
              <a:rPr lang="en-US" dirty="0"/>
              <a:t> normal saline and </a:t>
            </a:r>
            <a:r>
              <a:rPr lang="en-US" dirty="0" err="1"/>
              <a:t>lidocaine</a:t>
            </a:r>
            <a:r>
              <a:rPr lang="en-US" dirty="0"/>
              <a:t> </a:t>
            </a:r>
            <a:r>
              <a:rPr lang="en-US" dirty="0" smtClean="0"/>
              <a:t> used 	as </a:t>
            </a:r>
            <a:r>
              <a:rPr lang="en-US" dirty="0" err="1" smtClean="0"/>
              <a:t>Intradermal</a:t>
            </a:r>
            <a:r>
              <a:rPr lang="en-US" dirty="0" smtClean="0"/>
              <a:t> </a:t>
            </a:r>
            <a:r>
              <a:rPr lang="en-US" dirty="0"/>
              <a:t>anesthesia for the placement of intravenous </a:t>
            </a:r>
            <a:r>
              <a:rPr lang="en-US" dirty="0" smtClean="0"/>
              <a:t>lines</a:t>
            </a:r>
            <a:r>
              <a:rPr lang="en-US" dirty="0"/>
              <a:t>. </a:t>
            </a:r>
            <a:r>
              <a:rPr lang="en-US" i="1" dirty="0" smtClean="0"/>
              <a:t>J	</a:t>
            </a:r>
            <a:r>
              <a:rPr lang="en-US" i="1" dirty="0" err="1" smtClean="0"/>
              <a:t>ournal</a:t>
            </a:r>
            <a:r>
              <a:rPr lang="en-US" i="1" dirty="0" smtClean="0"/>
              <a:t> </a:t>
            </a:r>
            <a:r>
              <a:rPr lang="en-US" i="1" dirty="0"/>
              <a:t>of </a:t>
            </a:r>
            <a:r>
              <a:rPr lang="en-US" i="1" dirty="0" smtClean="0"/>
              <a:t> </a:t>
            </a:r>
            <a:r>
              <a:rPr lang="en-US" i="1" dirty="0" err="1" smtClean="0"/>
              <a:t>PeriAnesthesia</a:t>
            </a:r>
            <a:r>
              <a:rPr lang="en-US" i="1" dirty="0" smtClean="0"/>
              <a:t> </a:t>
            </a:r>
            <a:r>
              <a:rPr lang="en-US" i="1" dirty="0"/>
              <a:t>Nursing</a:t>
            </a:r>
            <a:r>
              <a:rPr lang="en-US" dirty="0"/>
              <a:t>, </a:t>
            </a:r>
            <a:r>
              <a:rPr lang="en-US" i="1" dirty="0"/>
              <a:t>21</a:t>
            </a:r>
            <a:r>
              <a:rPr lang="en-US" dirty="0"/>
              <a:t>(4), 251-258. Retrieved </a:t>
            </a:r>
            <a:r>
              <a:rPr lang="en-US" dirty="0" smtClean="0"/>
              <a:t> from 	EBSCO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 et al. - Continued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76800"/>
          </a:xfrm>
        </p:spPr>
        <p:txBody>
          <a:bodyPr>
            <a:normAutofit fontScale="85000" lnSpcReduction="10000"/>
          </a:bodyPr>
          <a:lstStyle/>
          <a:p>
            <a:endParaRPr lang="en-US" sz="2000" dirty="0" smtClean="0"/>
          </a:p>
          <a:p>
            <a:endParaRPr lang="en-US" sz="2400" dirty="0" smtClean="0"/>
          </a:p>
          <a:p>
            <a:r>
              <a:rPr lang="en-US" sz="2400" dirty="0" smtClean="0"/>
              <a:t>Independent variables:</a:t>
            </a:r>
          </a:p>
          <a:p>
            <a:pPr>
              <a:buNone/>
            </a:pPr>
            <a:r>
              <a:rPr lang="en-US" sz="2400" dirty="0" smtClean="0"/>
              <a:t>		1) Anesthetics used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	A) </a:t>
            </a:r>
            <a:r>
              <a:rPr lang="en-US" sz="2400" dirty="0" err="1" smtClean="0"/>
              <a:t>lidocaine</a:t>
            </a:r>
            <a:endParaRPr lang="en-US" sz="2400" dirty="0" smtClean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	B) BSN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	C) No anesthetic</a:t>
            </a:r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r>
              <a:rPr lang="en-US" sz="2400" dirty="0" smtClean="0"/>
              <a:t>Dependent variable:   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1) Pain level reported using a modified visual analog scale (MVAS)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en-US" sz="1200" dirty="0" smtClean="0"/>
              <a:t>Source: Burns and Grove (2009), p. 177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Review of Ferrell Study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Understanding the Moral Distress of Nurses Witnessing Medically Futile Care by B. Ferrell (2006).  </a:t>
            </a:r>
          </a:p>
          <a:p>
            <a:endParaRPr lang="en-US" sz="2000" dirty="0"/>
          </a:p>
          <a:p>
            <a:r>
              <a:rPr lang="en-US" sz="2000" u="sng" dirty="0" smtClean="0"/>
              <a:t>Futile</a:t>
            </a:r>
            <a:r>
              <a:rPr lang="en-US" sz="2000" dirty="0" smtClean="0"/>
              <a:t>: life – sustaining care that is highly unlikely to result in meaningful survival (Ferrell, 2006)</a:t>
            </a:r>
          </a:p>
          <a:p>
            <a:endParaRPr lang="en-US" sz="2000" dirty="0"/>
          </a:p>
          <a:p>
            <a:r>
              <a:rPr lang="en-US" sz="2000" dirty="0" smtClean="0"/>
              <a:t>Nursing Practice and futility</a:t>
            </a:r>
          </a:p>
          <a:p>
            <a:endParaRPr lang="en-US" sz="2000" dirty="0"/>
          </a:p>
          <a:p>
            <a:r>
              <a:rPr lang="en-US" sz="2000" dirty="0" smtClean="0"/>
              <a:t>Ethics</a:t>
            </a:r>
          </a:p>
          <a:p>
            <a:pPr lvl="1"/>
            <a:r>
              <a:rPr lang="en-US" sz="1600" dirty="0" smtClean="0"/>
              <a:t>Autonomy, beneficence, </a:t>
            </a:r>
            <a:r>
              <a:rPr lang="en-US" sz="1600" dirty="0" err="1" smtClean="0"/>
              <a:t>nonmaleficence</a:t>
            </a:r>
            <a:r>
              <a:rPr lang="en-US" sz="1600" dirty="0" smtClean="0"/>
              <a:t>, and justice .</a:t>
            </a:r>
          </a:p>
          <a:p>
            <a:pPr lvl="1"/>
            <a:endParaRPr lang="en-US" sz="1600" dirty="0"/>
          </a:p>
          <a:p>
            <a:r>
              <a:rPr lang="en-US" sz="2000" dirty="0" smtClean="0"/>
              <a:t>Purpose</a:t>
            </a:r>
            <a:r>
              <a:rPr lang="en-US" sz="1800" dirty="0" smtClean="0"/>
              <a:t>:  Impact of witnessing treatment deemed to be futile on nurses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1200" dirty="0" smtClean="0"/>
              <a:t>Sources: (Ferrell, 2006) &amp; (Chitty &amp; Black, 2007, p. 108)</a:t>
            </a:r>
            <a:endParaRPr lang="en-US" sz="12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Sample of </a:t>
            </a:r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 Study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Sample included 221 participants selected by lottery sampling </a:t>
            </a:r>
          </a:p>
          <a:p>
            <a:r>
              <a:rPr lang="en-US" dirty="0" smtClean="0"/>
              <a:t>Criteria for Sample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1.  Adult participants</a:t>
            </a:r>
          </a:p>
          <a:p>
            <a:pPr>
              <a:buNone/>
            </a:pPr>
            <a:r>
              <a:rPr lang="en-US" dirty="0" smtClean="0"/>
              <a:t>	2. Patients who spoke and read English</a:t>
            </a:r>
          </a:p>
          <a:p>
            <a:pPr>
              <a:buNone/>
            </a:pPr>
            <a:r>
              <a:rPr lang="en-US" dirty="0" smtClean="0"/>
              <a:t>	3. IV insertion was inserted in upper extremity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err="1" smtClean="0">
                <a:latin typeface="+mn-lt"/>
              </a:rPr>
              <a:t>Windle</a:t>
            </a:r>
            <a:r>
              <a:rPr lang="en-US" b="1" dirty="0" smtClean="0">
                <a:latin typeface="+mn-lt"/>
              </a:rPr>
              <a:t> Data Collection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Participants assigned to three groups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1.   1% </a:t>
            </a:r>
            <a:r>
              <a:rPr lang="en-US" dirty="0" err="1" smtClean="0"/>
              <a:t>lidocaine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2.  0.9% BNS with benzyl alcohol </a:t>
            </a:r>
          </a:p>
          <a:p>
            <a:pPr>
              <a:buNone/>
            </a:pPr>
            <a:r>
              <a:rPr lang="en-US" dirty="0" smtClean="0"/>
              <a:t>	2.  No </a:t>
            </a:r>
            <a:r>
              <a:rPr lang="en-US" dirty="0" err="1" smtClean="0"/>
              <a:t>intradermal</a:t>
            </a:r>
            <a:r>
              <a:rPr lang="en-US" dirty="0" smtClean="0"/>
              <a:t> anesthesia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Participants were asked to rate their pain experienced and results were recorded.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Sample of Ferrell Study 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Included 108 nurses who had written narratives related to moral distress and futility </a:t>
            </a:r>
          </a:p>
          <a:p>
            <a:endParaRPr lang="en-US" dirty="0" smtClean="0"/>
          </a:p>
          <a:p>
            <a:r>
              <a:rPr lang="en-US" dirty="0" smtClean="0"/>
              <a:t>Nurses met  one, major individual requirement</a:t>
            </a:r>
          </a:p>
          <a:p>
            <a:pPr>
              <a:buNone/>
            </a:pPr>
            <a:endParaRPr lang="en-US" dirty="0" smtClean="0"/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Attending one of two national continuing education     courses </a:t>
            </a:r>
          </a:p>
          <a:p>
            <a:pPr marL="880110" lvl="1" indent="-514350">
              <a:buNone/>
            </a:pPr>
            <a:endParaRPr lang="en-US" dirty="0" smtClean="0"/>
          </a:p>
          <a:p>
            <a:pPr marL="880110" lvl="1" indent="-51435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Ferrell Data Collection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Nurses chosen gave testimony as to a time in which they experienced moral distress related to patient care that was futile.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These individual stories were examined and used to determine whether or not medical futility is a concern within today’s nursing arena.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Ferrell – Article Findings!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“Aggressive care” deemed futile while being denied palliative care</a:t>
            </a:r>
          </a:p>
          <a:p>
            <a:endParaRPr lang="en-US" dirty="0" smtClean="0"/>
          </a:p>
          <a:p>
            <a:r>
              <a:rPr lang="en-US" dirty="0" smtClean="0"/>
              <a:t>Use of a ventilator or life support, code status, resuscitation, nutrition, hydration, blood transfusions</a:t>
            </a:r>
          </a:p>
          <a:p>
            <a:endParaRPr lang="en-US" dirty="0" smtClean="0"/>
          </a:p>
          <a:p>
            <a:r>
              <a:rPr lang="en-US" dirty="0" smtClean="0"/>
              <a:t>Infrequent conflict  involving culture</a:t>
            </a:r>
          </a:p>
          <a:p>
            <a:endParaRPr lang="en-US" dirty="0" smtClean="0"/>
          </a:p>
          <a:p>
            <a:r>
              <a:rPr lang="en-US" dirty="0" smtClean="0"/>
              <a:t>Spirituality and futile care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</TotalTime>
  <Words>734</Words>
  <Application>Microsoft Office PowerPoint</Application>
  <PresentationFormat>On-screen Show (4:3)</PresentationFormat>
  <Paragraphs>433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Slide 1</vt:lpstr>
      <vt:lpstr>Review of Windle et al. Study</vt:lpstr>
      <vt:lpstr>Windle et al. - Continued</vt:lpstr>
      <vt:lpstr>Review of Ferrell Study</vt:lpstr>
      <vt:lpstr>Sample of Windle Study </vt:lpstr>
      <vt:lpstr>Windle Data Collection </vt:lpstr>
      <vt:lpstr>Sample of Ferrell Study  </vt:lpstr>
      <vt:lpstr>Ferrell Data Collection </vt:lpstr>
      <vt:lpstr>Ferrell – Article Findings!</vt:lpstr>
      <vt:lpstr>Ferrell Findings cont..</vt:lpstr>
      <vt:lpstr>Ferrell Conclusion</vt:lpstr>
      <vt:lpstr>Windle-Article Findings!</vt:lpstr>
      <vt:lpstr>Windle- Conclusion</vt:lpstr>
      <vt:lpstr>Secondary Sources</vt:lpstr>
      <vt:lpstr>Secondary Source</vt:lpstr>
      <vt:lpstr>Slide 16</vt:lpstr>
      <vt:lpstr>Moral Distress &amp; the Nursing Practice</vt:lpstr>
      <vt:lpstr>Intradermal Anesthesia Use &amp; Nursing Practice</vt:lpstr>
      <vt:lpstr>   </vt:lpstr>
      <vt:lpstr>Informed Consent </vt:lpstr>
      <vt:lpstr>Quantitative vs. Qualitative 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Windle et al. Study</dc:title>
  <dc:creator>vonnie</dc:creator>
  <cp:lastModifiedBy>vonnie</cp:lastModifiedBy>
  <cp:revision>38</cp:revision>
  <dcterms:created xsi:type="dcterms:W3CDTF">2011-06-03T20:49:19Z</dcterms:created>
  <dcterms:modified xsi:type="dcterms:W3CDTF">2011-06-12T17:26:57Z</dcterms:modified>
</cp:coreProperties>
</file>