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312" autoAdjust="0"/>
  </p:normalViewPr>
  <p:slideViewPr>
    <p:cSldViewPr>
      <p:cViewPr>
        <p:scale>
          <a:sx n="91" d="100"/>
          <a:sy n="91" d="100"/>
        </p:scale>
        <p:origin x="-786" y="-72"/>
      </p:cViewPr>
      <p:guideLst>
        <p:guide orient="horz" pos="2160"/>
        <p:guide pos="2880"/>
      </p:guideLst>
    </p:cSldViewPr>
  </p:slideViewPr>
  <p:notesTextViewPr>
    <p:cViewPr>
      <p:scale>
        <a:sx n="1" d="1"/>
        <a:sy n="1" d="1"/>
      </p:scale>
      <p:origin x="0" y="0"/>
    </p:cViewPr>
  </p:notesTextViewPr>
  <p:sorterViewPr>
    <p:cViewPr>
      <p:scale>
        <a:sx n="106" d="100"/>
        <a:sy n="10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0ABAC6-1A9A-4D59-8AB4-3948BCE7F9A4}" type="datetimeFigureOut">
              <a:rPr lang="en-US" smtClean="0"/>
              <a:t>9/20/2011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ECBBAF-240E-4EC7-87AC-A95213E175DC}" type="slidenum">
              <a:rPr lang="en-US" smtClean="0"/>
              <a:t>‹#›</a:t>
            </a:fld>
            <a:endParaRPr lang="en-US"/>
          </a:p>
        </p:txBody>
      </p:sp>
    </p:spTree>
    <p:extLst>
      <p:ext uri="{BB962C8B-B14F-4D97-AF65-F5344CB8AC3E}">
        <p14:creationId xmlns:p14="http://schemas.microsoft.com/office/powerpoint/2010/main" val="2450056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pPr>
            <a:r>
              <a:rPr lang="en-US" dirty="0" smtClean="0"/>
              <a:t>      </a:t>
            </a:r>
            <a:r>
              <a:rPr lang="en-US" dirty="0" smtClean="0">
                <a:latin typeface="Times New Roman" pitchFamily="18" charset="0"/>
                <a:cs typeface="Times New Roman" pitchFamily="18" charset="0"/>
              </a:rPr>
              <a:t>In</a:t>
            </a:r>
            <a:r>
              <a:rPr lang="en-US" baseline="0" dirty="0" smtClean="0">
                <a:latin typeface="Times New Roman" pitchFamily="18" charset="0"/>
                <a:cs typeface="Times New Roman" pitchFamily="18" charset="0"/>
              </a:rPr>
              <a:t>formed consent in the study, International Journal of Human Caring, was obtained by first explaining to the participants what the study was all about. The researcher made the participant understand that participation was not mandatory but voluntary. He also acknowledged the fact that participants for this study were students and as a result, he further explained to them to avoid any misconception that participation will not earn them a grade, nor will non-participation affect their grade. A verbal document was read to group during the introduction and then the study was discussed. Finally, the researcher gave the group an opportunity to seek further clarification to any aspect of the study that was unclear. (</a:t>
            </a:r>
            <a:r>
              <a:rPr lang="en-US" baseline="0" dirty="0" err="1" smtClean="0">
                <a:latin typeface="Times New Roman" pitchFamily="18" charset="0"/>
                <a:cs typeface="Times New Roman" pitchFamily="18" charset="0"/>
              </a:rPr>
              <a:t>Eggenberger</a:t>
            </a:r>
            <a:r>
              <a:rPr lang="en-US" baseline="0" dirty="0" smtClean="0">
                <a:latin typeface="Times New Roman" pitchFamily="18" charset="0"/>
                <a:cs typeface="Times New Roman" pitchFamily="18" charset="0"/>
              </a:rPr>
              <a:t>, Keller &amp; </a:t>
            </a:r>
            <a:r>
              <a:rPr lang="en-US" baseline="0" dirty="0" err="1" smtClean="0">
                <a:latin typeface="Times New Roman" pitchFamily="18" charset="0"/>
                <a:cs typeface="Times New Roman" pitchFamily="18" charset="0"/>
              </a:rPr>
              <a:t>Locsin</a:t>
            </a:r>
            <a:r>
              <a:rPr lang="en-US" baseline="0" dirty="0" smtClean="0">
                <a:latin typeface="Times New Roman" pitchFamily="18" charset="0"/>
                <a:cs typeface="Times New Roman" pitchFamily="18" charset="0"/>
              </a:rPr>
              <a:t>, 2010, p. 25)</a:t>
            </a:r>
          </a:p>
          <a:p>
            <a:pPr>
              <a:lnSpc>
                <a:spcPct val="100000"/>
              </a:lnSpc>
            </a:pPr>
            <a:r>
              <a:rPr lang="en-US" baseline="0" dirty="0" smtClean="0">
                <a:latin typeface="Times New Roman" pitchFamily="18" charset="0"/>
                <a:cs typeface="Times New Roman" pitchFamily="18" charset="0"/>
              </a:rPr>
              <a:t>      Unlike the study in the previous article, the study in the Journal of </a:t>
            </a:r>
            <a:r>
              <a:rPr lang="en-US" baseline="0" dirty="0" err="1" smtClean="0">
                <a:latin typeface="Times New Roman" pitchFamily="18" charset="0"/>
                <a:cs typeface="Times New Roman" pitchFamily="18" charset="0"/>
              </a:rPr>
              <a:t>Peri</a:t>
            </a:r>
            <a:r>
              <a:rPr lang="en-US" baseline="0" dirty="0" smtClean="0">
                <a:latin typeface="Times New Roman" pitchFamily="18" charset="0"/>
                <a:cs typeface="Times New Roman" pitchFamily="18" charset="0"/>
              </a:rPr>
              <a:t>-Anesthesia Nursing selected their participants randomly by lottery. The researchers in this study excluded patients with needle phobias, renal condition and patient’s whose IV insertion was not achieved on the first trial. Informed consent was obtained after the participants have been counseled. (</a:t>
            </a:r>
            <a:r>
              <a:rPr lang="en-US" baseline="0" dirty="0" err="1" smtClean="0">
                <a:latin typeface="Times New Roman" pitchFamily="18" charset="0"/>
                <a:cs typeface="Times New Roman" pitchFamily="18" charset="0"/>
              </a:rPr>
              <a:t>Windle</a:t>
            </a:r>
            <a:r>
              <a:rPr lang="en-US" baseline="0" dirty="0" smtClean="0">
                <a:latin typeface="Times New Roman" pitchFamily="18" charset="0"/>
                <a:cs typeface="Times New Roman" pitchFamily="18" charset="0"/>
              </a:rPr>
              <a:t>, Kwan, Warwick, </a:t>
            </a:r>
            <a:r>
              <a:rPr lang="en-US" baseline="0" dirty="0" err="1" smtClean="0">
                <a:latin typeface="Times New Roman" pitchFamily="18" charset="0"/>
                <a:cs typeface="Times New Roman" pitchFamily="18" charset="0"/>
              </a:rPr>
              <a:t>Sibayan</a:t>
            </a:r>
            <a:r>
              <a:rPr lang="en-US" baseline="0" dirty="0" smtClean="0">
                <a:latin typeface="Times New Roman" pitchFamily="18" charset="0"/>
                <a:cs typeface="Times New Roman" pitchFamily="18" charset="0"/>
              </a:rPr>
              <a:t>, Espiritu &amp; </a:t>
            </a:r>
            <a:r>
              <a:rPr lang="en-US" baseline="0" dirty="0" err="1" smtClean="0">
                <a:latin typeface="Times New Roman" pitchFamily="18" charset="0"/>
                <a:cs typeface="Times New Roman" pitchFamily="18" charset="0"/>
              </a:rPr>
              <a:t>Vergara</a:t>
            </a:r>
            <a:r>
              <a:rPr lang="en-US" baseline="0" dirty="0" smtClean="0">
                <a:latin typeface="Times New Roman" pitchFamily="18" charset="0"/>
                <a:cs typeface="Times New Roman" pitchFamily="18" charset="0"/>
              </a:rPr>
              <a:t>, 2006, p. 254)  </a:t>
            </a:r>
          </a:p>
          <a:p>
            <a:pPr>
              <a:lnSpc>
                <a:spcPct val="100000"/>
              </a:lnSpc>
            </a:pPr>
            <a:r>
              <a:rPr lang="en-US" baseline="0" dirty="0" smtClean="0">
                <a:latin typeface="Times New Roman" pitchFamily="18" charset="0"/>
                <a:cs typeface="Times New Roman" pitchFamily="18" charset="0"/>
              </a:rPr>
              <a:t>      Important elements to determine if an informed consent is sufficient are respects for human rights and ethical principles. In addition to the fact that an informed consent in a study has to be voluntary, the human rights such as the right of privacy, confidentiality, fair treatment, protection from harm and discomfort has to be respected. In addition, the principles of ethics such as autonomy, beneficence, justice, veracity and paternalism had to be abided by. (Burns &amp; Grove, 2009, pp. 194-199) It is difficult to tell if an informed consent is sufficient or not because one does not know how much information was shared or how much the participants know about the study. And if all the information was not shared, an informed consent obtained in this kind of situation becomes meaningless. (Beecher, 2001, p. 368) Based on these, the informed consent obtained in the International journal of human caring study was sufficient because it was not only voluntary but also was the process explained and a provision for further clarification was mad available. This was not the case in the study in the Journal of </a:t>
            </a:r>
            <a:r>
              <a:rPr lang="en-US" baseline="0" dirty="0" err="1" smtClean="0">
                <a:latin typeface="Times New Roman" pitchFamily="18" charset="0"/>
                <a:cs typeface="Times New Roman" pitchFamily="18" charset="0"/>
              </a:rPr>
              <a:t>peri</a:t>
            </a:r>
            <a:r>
              <a:rPr lang="en-US" baseline="0" dirty="0" smtClean="0">
                <a:latin typeface="Times New Roman" pitchFamily="18" charset="0"/>
                <a:cs typeface="Times New Roman" pitchFamily="18" charset="0"/>
              </a:rPr>
              <a:t>-anesthesia nursing because the participants did not agree voluntarily but selected. Also, even though the researchers counseled the participants, the details of the study was not discussed neither was provisions made for clarification before they were assigned to groups. </a:t>
            </a:r>
            <a:endParaRPr lang="en-US" dirty="0"/>
          </a:p>
        </p:txBody>
      </p:sp>
      <p:sp>
        <p:nvSpPr>
          <p:cNvPr id="4" name="Slide Number Placeholder 3"/>
          <p:cNvSpPr>
            <a:spLocks noGrp="1"/>
          </p:cNvSpPr>
          <p:nvPr>
            <p:ph type="sldNum" sz="quarter" idx="10"/>
          </p:nvPr>
        </p:nvSpPr>
        <p:spPr/>
        <p:txBody>
          <a:bodyPr/>
          <a:lstStyle/>
          <a:p>
            <a:fld id="{96ECBBAF-240E-4EC7-87AC-A95213E175DC}" type="slidenum">
              <a:rPr lang="en-US" smtClean="0"/>
              <a:t>2</a:t>
            </a:fld>
            <a:endParaRPr lang="en-US"/>
          </a:p>
        </p:txBody>
      </p:sp>
    </p:spTree>
    <p:extLst>
      <p:ext uri="{BB962C8B-B14F-4D97-AF65-F5344CB8AC3E}">
        <p14:creationId xmlns:p14="http://schemas.microsoft.com/office/powerpoint/2010/main" val="2537147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latin typeface="Times New Roman" pitchFamily="18" charset="0"/>
                <a:cs typeface="Times New Roman" pitchFamily="18" charset="0"/>
              </a:rPr>
              <a:t>      Research method can either be quantitative or qualitative. A quantitative study is a conventional and schematic process in which numerical information are used to explain the relationship or the cause and effect of uncertain situations. A qualitative study on the other hand is a systemic and interactional approach to explain wide variety of life and human experiences such as comfort and caring. (Burns &amp; Grove, 2009, p. 22)</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Times New Roman" pitchFamily="18" charset="0"/>
                <a:cs typeface="Times New Roman" pitchFamily="18" charset="0"/>
              </a:rPr>
              <a:t>       Although both studies were conducted using different methodological technique, they both were aimed at refining an existed knowledge with the purpose of delivering a better evidence-based nursing practice. (Burns &amp; Grove, 2009, p. 3) The methodological technique used in the international journal for human caring was the qualitative method. Because the study was done by a group of participants supervised by a leader with the aim of gathering perspectives, judgments and beliefs about how student can express care to patients through the use of simulators. </a:t>
            </a: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Eggenberger</a:t>
            </a:r>
            <a:r>
              <a:rPr lang="en-US" baseline="0" dirty="0" smtClean="0">
                <a:latin typeface="Times New Roman" pitchFamily="18" charset="0"/>
                <a:cs typeface="Times New Roman" pitchFamily="18" charset="0"/>
              </a:rPr>
              <a:t>, Keller &amp; </a:t>
            </a:r>
            <a:r>
              <a:rPr lang="en-US" baseline="0" dirty="0" err="1" smtClean="0">
                <a:latin typeface="Times New Roman" pitchFamily="18" charset="0"/>
                <a:cs typeface="Times New Roman" pitchFamily="18" charset="0"/>
              </a:rPr>
              <a:t>Locsin</a:t>
            </a:r>
            <a:r>
              <a:rPr lang="en-US" baseline="0" dirty="0" smtClean="0">
                <a:latin typeface="Times New Roman" pitchFamily="18" charset="0"/>
                <a:cs typeface="Times New Roman" pitchFamily="18" charset="0"/>
              </a:rPr>
              <a:t>, 2010, p. 24) </a:t>
            </a:r>
            <a:r>
              <a:rPr lang="en-US" baseline="0" dirty="0" smtClean="0">
                <a:latin typeface="Times New Roman" pitchFamily="18" charset="0"/>
                <a:cs typeface="Times New Roman" pitchFamily="18" charset="0"/>
              </a:rPr>
              <a:t>In contrast, a quantitative method was used in the study in journal of </a:t>
            </a:r>
            <a:r>
              <a:rPr lang="en-US" baseline="0" dirty="0" err="1" smtClean="0">
                <a:latin typeface="Times New Roman" pitchFamily="18" charset="0"/>
                <a:cs typeface="Times New Roman" pitchFamily="18" charset="0"/>
              </a:rPr>
              <a:t>peri</a:t>
            </a:r>
            <a:r>
              <a:rPr lang="en-US" baseline="0" dirty="0" smtClean="0">
                <a:latin typeface="Times New Roman" pitchFamily="18" charset="0"/>
                <a:cs typeface="Times New Roman" pitchFamily="18" charset="0"/>
              </a:rPr>
              <a:t>-anesthesia nursing. A selected number of people were put into three groups to determine the number of people who felt pain when a bacteriostatic normal saline is used in oppose to </a:t>
            </a:r>
            <a:r>
              <a:rPr lang="en-US" baseline="0" dirty="0" err="1" smtClean="0">
                <a:latin typeface="Times New Roman" pitchFamily="18" charset="0"/>
                <a:cs typeface="Times New Roman" pitchFamily="18" charset="0"/>
              </a:rPr>
              <a:t>lidocaine</a:t>
            </a:r>
            <a:r>
              <a:rPr lang="en-US" baseline="0" dirty="0" smtClean="0">
                <a:latin typeface="Times New Roman" pitchFamily="18" charset="0"/>
                <a:cs typeface="Times New Roman" pitchFamily="18" charset="0"/>
              </a:rPr>
              <a:t> and no anesthetics. </a:t>
            </a: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Windle</a:t>
            </a:r>
            <a:r>
              <a:rPr lang="en-US" baseline="0" dirty="0" smtClean="0">
                <a:latin typeface="Times New Roman" pitchFamily="18" charset="0"/>
                <a:cs typeface="Times New Roman" pitchFamily="18" charset="0"/>
              </a:rPr>
              <a:t>, Kwan, Warwick, </a:t>
            </a:r>
            <a:r>
              <a:rPr lang="en-US" baseline="0" dirty="0" err="1" smtClean="0">
                <a:latin typeface="Times New Roman" pitchFamily="18" charset="0"/>
                <a:cs typeface="Times New Roman" pitchFamily="18" charset="0"/>
              </a:rPr>
              <a:t>Sibayan</a:t>
            </a:r>
            <a:r>
              <a:rPr lang="en-US" baseline="0" dirty="0" smtClean="0">
                <a:latin typeface="Times New Roman" pitchFamily="18" charset="0"/>
                <a:cs typeface="Times New Roman" pitchFamily="18" charset="0"/>
              </a:rPr>
              <a:t>, Espiritu &amp; </a:t>
            </a:r>
            <a:r>
              <a:rPr lang="en-US" baseline="0" dirty="0" err="1" smtClean="0">
                <a:latin typeface="Times New Roman" pitchFamily="18" charset="0"/>
                <a:cs typeface="Times New Roman" pitchFamily="18" charset="0"/>
              </a:rPr>
              <a:t>Vergara</a:t>
            </a:r>
            <a:r>
              <a:rPr lang="en-US" baseline="0" dirty="0" smtClean="0">
                <a:latin typeface="Times New Roman" pitchFamily="18" charset="0"/>
                <a:cs typeface="Times New Roman" pitchFamily="18" charset="0"/>
              </a:rPr>
              <a:t>, 2006, p. 252)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96ECBBAF-240E-4EC7-87AC-A95213E175DC}" type="slidenum">
              <a:rPr lang="en-US" smtClean="0"/>
              <a:t>3</a:t>
            </a:fld>
            <a:endParaRPr lang="en-US"/>
          </a:p>
        </p:txBody>
      </p:sp>
    </p:spTree>
    <p:extLst>
      <p:ext uri="{BB962C8B-B14F-4D97-AF65-F5344CB8AC3E}">
        <p14:creationId xmlns:p14="http://schemas.microsoft.com/office/powerpoint/2010/main" val="3146595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B97F55-C03B-41F0-8623-F451DD81D42B}"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29F80-DAC9-430E-9F5F-A2401F701E7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B97F55-C03B-41F0-8623-F451DD81D42B}"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29F80-DAC9-430E-9F5F-A2401F701E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B97F55-C03B-41F0-8623-F451DD81D42B}"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29F80-DAC9-430E-9F5F-A2401F701E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B97F55-C03B-41F0-8623-F451DD81D42B}"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29F80-DAC9-430E-9F5F-A2401F701E7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B97F55-C03B-41F0-8623-F451DD81D42B}"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29F80-DAC9-430E-9F5F-A2401F701E7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B97F55-C03B-41F0-8623-F451DD81D42B}"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29F80-DAC9-430E-9F5F-A2401F701E7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B97F55-C03B-41F0-8623-F451DD81D42B}" type="datetimeFigureOut">
              <a:rPr lang="en-US" smtClean="0"/>
              <a:t>9/20/2011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829F80-DAC9-430E-9F5F-A2401F701E7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B97F55-C03B-41F0-8623-F451DD81D42B}" type="datetimeFigureOut">
              <a:rPr lang="en-US" smtClean="0"/>
              <a:t>9/20/2011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829F80-DAC9-430E-9F5F-A2401F701E7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B97F55-C03B-41F0-8623-F451DD81D42B}" type="datetimeFigureOut">
              <a:rPr lang="en-US" smtClean="0"/>
              <a:t>9/20/2011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829F80-DAC9-430E-9F5F-A2401F701E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B97F55-C03B-41F0-8623-F451DD81D42B}"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29F80-DAC9-430E-9F5F-A2401F701E75}"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85B97F55-C03B-41F0-8623-F451DD81D42B}" type="datetimeFigureOut">
              <a:rPr lang="en-US" smtClean="0"/>
              <a:t>9/20/2011</a:t>
            </a:fld>
            <a:endParaRPr lang="en-US"/>
          </a:p>
        </p:txBody>
      </p:sp>
      <p:sp>
        <p:nvSpPr>
          <p:cNvPr id="9" name="Slide Number Placeholder 8"/>
          <p:cNvSpPr>
            <a:spLocks noGrp="1"/>
          </p:cNvSpPr>
          <p:nvPr>
            <p:ph type="sldNum" sz="quarter" idx="11"/>
          </p:nvPr>
        </p:nvSpPr>
        <p:spPr/>
        <p:txBody>
          <a:bodyPr/>
          <a:lstStyle/>
          <a:p>
            <a:fld id="{F4829F80-DAC9-430E-9F5F-A2401F701E75}"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829F80-DAC9-430E-9F5F-A2401F701E75}"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5B97F55-C03B-41F0-8623-F451DD81D42B}" type="datetimeFigureOut">
              <a:rPr lang="en-US" smtClean="0"/>
              <a:t>9/20/2011</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rebuchet MS" pitchFamily="34" charset="0"/>
              </a:rPr>
              <a:t>Group Project Assignment</a:t>
            </a:r>
            <a:br>
              <a:rPr lang="en-US" dirty="0" smtClean="0">
                <a:latin typeface="Trebuchet MS" pitchFamily="34" charset="0"/>
              </a:rPr>
            </a:br>
            <a:r>
              <a:rPr lang="en-US" dirty="0" smtClean="0">
                <a:latin typeface="Trebuchet MS" pitchFamily="34" charset="0"/>
              </a:rPr>
              <a:t>Analysis 9 &amp; 10</a:t>
            </a:r>
            <a:br>
              <a:rPr lang="en-US" dirty="0" smtClean="0">
                <a:latin typeface="Trebuchet MS" pitchFamily="34" charset="0"/>
              </a:rPr>
            </a:br>
            <a:r>
              <a:rPr lang="en-US" dirty="0" smtClean="0">
                <a:latin typeface="Trebuchet MS" pitchFamily="34" charset="0"/>
              </a:rPr>
              <a:t>Team Six (6)</a:t>
            </a:r>
            <a:endParaRPr lang="en-US" dirty="0">
              <a:latin typeface="Trebuchet MS" pitchFamily="34" charset="0"/>
            </a:endParaRPr>
          </a:p>
        </p:txBody>
      </p:sp>
      <p:sp>
        <p:nvSpPr>
          <p:cNvPr id="3" name="Subtitle 2"/>
          <p:cNvSpPr>
            <a:spLocks noGrp="1"/>
          </p:cNvSpPr>
          <p:nvPr>
            <p:ph type="subTitle" idx="1"/>
          </p:nvPr>
        </p:nvSpPr>
        <p:spPr>
          <a:xfrm>
            <a:off x="1752600" y="3810000"/>
            <a:ext cx="6400800" cy="1752600"/>
          </a:xfrm>
        </p:spPr>
        <p:txBody>
          <a:bodyPr/>
          <a:lstStyle/>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1100460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Informed Consent Process</a:t>
            </a:r>
            <a:endParaRPr lang="en-US" b="1" dirty="0"/>
          </a:p>
        </p:txBody>
      </p:sp>
      <p:sp>
        <p:nvSpPr>
          <p:cNvPr id="3" name="Content Placeholder 2"/>
          <p:cNvSpPr>
            <a:spLocks noGrp="1"/>
          </p:cNvSpPr>
          <p:nvPr>
            <p:ph idx="1"/>
          </p:nvPr>
        </p:nvSpPr>
        <p:spPr/>
        <p:txBody>
          <a:bodyPr>
            <a:normAutofit lnSpcReduction="10000"/>
          </a:bodyPr>
          <a:lstStyle/>
          <a:p>
            <a:pPr marL="68580" indent="0">
              <a:buNone/>
            </a:pPr>
            <a:r>
              <a:rPr lang="en-US" dirty="0" smtClean="0"/>
              <a:t>In International Journal of Human Caring</a:t>
            </a:r>
          </a:p>
          <a:p>
            <a:r>
              <a:rPr lang="en-US" i="1" dirty="0" smtClean="0"/>
              <a:t>Explained </a:t>
            </a:r>
            <a:r>
              <a:rPr lang="en-US" i="1" dirty="0"/>
              <a:t>p</a:t>
            </a:r>
            <a:r>
              <a:rPr lang="en-US" i="1" dirty="0" smtClean="0"/>
              <a:t>rocess</a:t>
            </a:r>
          </a:p>
          <a:p>
            <a:r>
              <a:rPr lang="en-US" i="1" dirty="0" smtClean="0"/>
              <a:t>Voluntary participation</a:t>
            </a:r>
          </a:p>
          <a:p>
            <a:r>
              <a:rPr lang="en-US" i="1" dirty="0" smtClean="0"/>
              <a:t>Options of further clarification</a:t>
            </a:r>
          </a:p>
          <a:p>
            <a:pPr marL="68580" indent="0">
              <a:buNone/>
            </a:pPr>
            <a:endParaRPr lang="en-US" dirty="0" smtClean="0"/>
          </a:p>
          <a:p>
            <a:pPr marL="68580" indent="0">
              <a:buNone/>
            </a:pPr>
            <a:r>
              <a:rPr lang="en-US" dirty="0" smtClean="0"/>
              <a:t>In Journal of </a:t>
            </a:r>
            <a:r>
              <a:rPr lang="en-US" dirty="0" err="1" smtClean="0"/>
              <a:t>Peri</a:t>
            </a:r>
            <a:r>
              <a:rPr lang="en-US" dirty="0" smtClean="0"/>
              <a:t>-Anesthesia Nursing</a:t>
            </a:r>
          </a:p>
          <a:p>
            <a:pPr marL="411480" indent="-342900"/>
            <a:r>
              <a:rPr lang="en-US" i="1" dirty="0" smtClean="0"/>
              <a:t>Random selection</a:t>
            </a:r>
          </a:p>
          <a:p>
            <a:pPr marL="411480" indent="-342900"/>
            <a:r>
              <a:rPr lang="en-US" i="1" dirty="0" smtClean="0"/>
              <a:t>Counseled participants  </a:t>
            </a:r>
          </a:p>
          <a:p>
            <a:pPr marL="68580" indent="0">
              <a:buNone/>
            </a:pPr>
            <a:endParaRPr lang="en-US" dirty="0" smtClean="0"/>
          </a:p>
          <a:p>
            <a:pPr marL="68580" indent="0">
              <a:buNone/>
            </a:pPr>
            <a:r>
              <a:rPr lang="en-US" dirty="0" smtClean="0"/>
              <a:t>Elements of sufficient Informed Consent</a:t>
            </a:r>
          </a:p>
          <a:p>
            <a:pPr marL="411480" indent="-342900"/>
            <a:r>
              <a:rPr lang="en-US" dirty="0" smtClean="0"/>
              <a:t>Human rights</a:t>
            </a:r>
          </a:p>
          <a:p>
            <a:pPr marL="411480" indent="-342900"/>
            <a:r>
              <a:rPr lang="en-US" dirty="0" smtClean="0"/>
              <a:t>Ethical principles</a:t>
            </a:r>
          </a:p>
          <a:p>
            <a:pPr marL="68580" indent="0">
              <a:buNone/>
            </a:pPr>
            <a:endParaRPr lang="en-US" dirty="0" smtClean="0"/>
          </a:p>
          <a:p>
            <a:pPr marL="68580" indent="0">
              <a:buNone/>
            </a:pPr>
            <a:endParaRPr lang="en-US" dirty="0"/>
          </a:p>
        </p:txBody>
      </p:sp>
    </p:spTree>
    <p:extLst>
      <p:ext uri="{BB962C8B-B14F-4D97-AF65-F5344CB8AC3E}">
        <p14:creationId xmlns:p14="http://schemas.microsoft.com/office/powerpoint/2010/main" val="37221462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Methodologies (quantitative vs. quantitative)</a:t>
            </a:r>
            <a:endParaRPr lang="en-US" dirty="0"/>
          </a:p>
        </p:txBody>
      </p:sp>
      <p:sp>
        <p:nvSpPr>
          <p:cNvPr id="3" name="Content Placeholder 2"/>
          <p:cNvSpPr>
            <a:spLocks noGrp="1"/>
          </p:cNvSpPr>
          <p:nvPr>
            <p:ph idx="1"/>
          </p:nvPr>
        </p:nvSpPr>
        <p:spPr>
          <a:xfrm>
            <a:off x="381000" y="1676400"/>
            <a:ext cx="7620000" cy="4800600"/>
          </a:xfrm>
        </p:spPr>
        <p:txBody>
          <a:bodyPr/>
          <a:lstStyle/>
          <a:p>
            <a:pPr marL="114300" indent="0">
              <a:buNone/>
            </a:pPr>
            <a:endParaRPr lang="en-US" dirty="0" smtClean="0"/>
          </a:p>
          <a:p>
            <a:pPr marL="114300" indent="0">
              <a:buNone/>
            </a:pPr>
            <a:r>
              <a:rPr lang="en-US" dirty="0" smtClean="0"/>
              <a:t>What is a quantitative study?</a:t>
            </a:r>
          </a:p>
          <a:p>
            <a:pPr marL="114300" indent="0">
              <a:buNone/>
            </a:pPr>
            <a:endParaRPr lang="en-US" dirty="0" smtClean="0"/>
          </a:p>
          <a:p>
            <a:pPr marL="114300" indent="0">
              <a:buNone/>
            </a:pPr>
            <a:endParaRPr lang="en-US" dirty="0"/>
          </a:p>
          <a:p>
            <a:pPr marL="114300" indent="0">
              <a:buNone/>
            </a:pPr>
            <a:r>
              <a:rPr lang="en-US" dirty="0" smtClean="0"/>
              <a:t>What is a qualitative study?</a:t>
            </a:r>
          </a:p>
          <a:p>
            <a:pPr marL="114300" indent="0">
              <a:buNone/>
            </a:pPr>
            <a:endParaRPr lang="en-US" dirty="0" smtClean="0"/>
          </a:p>
          <a:p>
            <a:pPr marL="114300" indent="0">
              <a:buNone/>
            </a:pPr>
            <a:endParaRPr lang="en-US" dirty="0"/>
          </a:p>
          <a:p>
            <a:pPr marL="114300" indent="0">
              <a:buNone/>
            </a:pPr>
            <a:r>
              <a:rPr lang="en-US" dirty="0" smtClean="0"/>
              <a:t>Comparison and contrast of qualitative and quantitative </a:t>
            </a:r>
          </a:p>
        </p:txBody>
      </p:sp>
    </p:spTree>
    <p:extLst>
      <p:ext uri="{BB962C8B-B14F-4D97-AF65-F5344CB8AC3E}">
        <p14:creationId xmlns:p14="http://schemas.microsoft.com/office/powerpoint/2010/main" val="250959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fontScale="85000" lnSpcReduction="20000"/>
          </a:bodyPr>
          <a:lstStyle/>
          <a:p>
            <a:r>
              <a:rPr lang="en-US" dirty="0">
                <a:latin typeface="Times New Roman" pitchFamily="18" charset="0"/>
                <a:cs typeface="Times New Roman" pitchFamily="18" charset="0"/>
              </a:rPr>
              <a:t>Beecher, H.K. </a:t>
            </a:r>
            <a:r>
              <a:rPr lang="en-US" dirty="0" smtClean="0">
                <a:latin typeface="Times New Roman" pitchFamily="18" charset="0"/>
                <a:cs typeface="Times New Roman" pitchFamily="18" charset="0"/>
              </a:rPr>
              <a:t>(2001). </a:t>
            </a:r>
            <a:r>
              <a:rPr lang="en-US" dirty="0">
                <a:latin typeface="Times New Roman" pitchFamily="18" charset="0"/>
                <a:cs typeface="Times New Roman" pitchFamily="18" charset="0"/>
              </a:rPr>
              <a:t>Ethics and clinical research. In </a:t>
            </a:r>
            <a:r>
              <a:rPr lang="en-US" i="1" dirty="0">
                <a:latin typeface="Times New Roman" pitchFamily="18" charset="0"/>
                <a:cs typeface="Times New Roman" pitchFamily="18" charset="0"/>
              </a:rPr>
              <a:t>Bulletin of </a:t>
            </a:r>
            <a:r>
              <a:rPr lang="en-US" i="1" dirty="0" smtClean="0">
                <a:latin typeface="Times New Roman" pitchFamily="18" charset="0"/>
                <a:cs typeface="Times New Roman" pitchFamily="18" charset="0"/>
              </a:rPr>
              <a:t>	the </a:t>
            </a:r>
            <a:r>
              <a:rPr lang="en-US" i="1" dirty="0">
                <a:latin typeface="Times New Roman" pitchFamily="18" charset="0"/>
                <a:cs typeface="Times New Roman" pitchFamily="18" charset="0"/>
              </a:rPr>
              <a:t>World Health </a:t>
            </a:r>
            <a:r>
              <a:rPr lang="en-US" i="1" dirty="0" smtClean="0">
                <a:latin typeface="Times New Roman" pitchFamily="18" charset="0"/>
                <a:cs typeface="Times New Roman" pitchFamily="18" charset="0"/>
              </a:rPr>
              <a:t>Organization,</a:t>
            </a:r>
            <a:r>
              <a:rPr lang="en-US" dirty="0">
                <a:latin typeface="Times New Roman" pitchFamily="18" charset="0"/>
                <a:cs typeface="Times New Roman" pitchFamily="18" charset="0"/>
              </a:rPr>
              <a:t> </a:t>
            </a:r>
            <a:r>
              <a:rPr lang="en-US" i="1" dirty="0" smtClean="0">
                <a:latin typeface="Times New Roman" pitchFamily="18" charset="0"/>
                <a:cs typeface="Times New Roman" pitchFamily="18" charset="0"/>
              </a:rPr>
              <a:t>79</a:t>
            </a:r>
            <a:r>
              <a:rPr lang="en-US" dirty="0" smtClean="0">
                <a:latin typeface="Times New Roman" pitchFamily="18" charset="0"/>
                <a:cs typeface="Times New Roman" pitchFamily="18" charset="0"/>
              </a:rPr>
              <a:t>(4</a:t>
            </a:r>
            <a:r>
              <a:rPr lang="en-US" dirty="0">
                <a:latin typeface="Times New Roman" pitchFamily="18" charset="0"/>
                <a:cs typeface="Times New Roman" pitchFamily="18" charset="0"/>
              </a:rPr>
              <a:t>), 367-373. </a:t>
            </a:r>
            <a:r>
              <a:rPr lang="en-US" dirty="0" smtClean="0">
                <a:latin typeface="Times New Roman" pitchFamily="18" charset="0"/>
                <a:cs typeface="Times New Roman" pitchFamily="18" charset="0"/>
              </a:rPr>
              <a:t>(</a:t>
            </a:r>
            <a:r>
              <a:rPr lang="en-US" dirty="0">
                <a:latin typeface="Times New Roman" pitchFamily="18" charset="0"/>
                <a:cs typeface="Times New Roman" pitchFamily="18" charset="0"/>
              </a:rPr>
              <a:t>Reprinted from </a:t>
            </a:r>
            <a:r>
              <a:rPr lang="en-US" dirty="0" smtClean="0">
                <a:latin typeface="Times New Roman" pitchFamily="18" charset="0"/>
                <a:cs typeface="Times New Roman" pitchFamily="18" charset="0"/>
              </a:rPr>
              <a:t>	The </a:t>
            </a:r>
            <a:r>
              <a:rPr lang="en-US" i="1" dirty="0">
                <a:latin typeface="Times New Roman" pitchFamily="18" charset="0"/>
                <a:cs typeface="Times New Roman" pitchFamily="18" charset="0"/>
              </a:rPr>
              <a:t>New England Journal of Medicine</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1966</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274, </a:t>
            </a:r>
            <a:r>
              <a:rPr lang="en-US" dirty="0" smtClean="0">
                <a:latin typeface="Times New Roman" pitchFamily="18" charset="0"/>
                <a:cs typeface="Times New Roman" pitchFamily="18" charset="0"/>
              </a:rPr>
              <a:t>24)</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Burns</a:t>
            </a:r>
            <a:r>
              <a:rPr lang="en-US" dirty="0">
                <a:latin typeface="Times New Roman" pitchFamily="18" charset="0"/>
                <a:cs typeface="Times New Roman" pitchFamily="18" charset="0"/>
              </a:rPr>
              <a:t>, N., &amp; Grove, S. (2009). The evolution of evidence-based </a:t>
            </a:r>
            <a:r>
              <a:rPr lang="en-US" dirty="0" smtClean="0">
                <a:latin typeface="Times New Roman" pitchFamily="18" charset="0"/>
                <a:cs typeface="Times New Roman" pitchFamily="18" charset="0"/>
              </a:rPr>
              <a:t>	practice </a:t>
            </a:r>
            <a:r>
              <a:rPr lang="en-US" dirty="0">
                <a:latin typeface="Times New Roman" pitchFamily="18" charset="0"/>
                <a:cs typeface="Times New Roman" pitchFamily="18" charset="0"/>
              </a:rPr>
              <a:t>nursing. In </a:t>
            </a:r>
            <a:r>
              <a:rPr lang="en-US" i="1" dirty="0">
                <a:latin typeface="Times New Roman" pitchFamily="18" charset="0"/>
                <a:cs typeface="Times New Roman" pitchFamily="18" charset="0"/>
              </a:rPr>
              <a:t>The </a:t>
            </a:r>
            <a:r>
              <a:rPr lang="en-US" i="1" dirty="0" smtClean="0">
                <a:latin typeface="Times New Roman" pitchFamily="18" charset="0"/>
                <a:cs typeface="Times New Roman" pitchFamily="18" charset="0"/>
              </a:rPr>
              <a:t>practice</a:t>
            </a:r>
            <a:r>
              <a:rPr lang="en-US" dirty="0">
                <a:latin typeface="Times New Roman" pitchFamily="18" charset="0"/>
                <a:cs typeface="Times New Roman" pitchFamily="18" charset="0"/>
              </a:rPr>
              <a:t> </a:t>
            </a:r>
            <a:r>
              <a:rPr lang="en-US" i="1" dirty="0" smtClean="0">
                <a:latin typeface="Times New Roman" pitchFamily="18" charset="0"/>
                <a:cs typeface="Times New Roman" pitchFamily="18" charset="0"/>
              </a:rPr>
              <a:t>of </a:t>
            </a:r>
            <a:r>
              <a:rPr lang="en-US" i="1" dirty="0">
                <a:latin typeface="Times New Roman" pitchFamily="18" charset="0"/>
                <a:cs typeface="Times New Roman" pitchFamily="18" charset="0"/>
              </a:rPr>
              <a:t>nursing research: </a:t>
            </a:r>
            <a:r>
              <a:rPr lang="en-US" i="1" dirty="0" smtClean="0">
                <a:latin typeface="Times New Roman" pitchFamily="18" charset="0"/>
                <a:cs typeface="Times New Roman" pitchFamily="18" charset="0"/>
              </a:rPr>
              <a:t>Appraisal</a:t>
            </a:r>
            <a:r>
              <a:rPr lang="en-US" i="1" dirty="0">
                <a:latin typeface="Times New Roman" pitchFamily="18" charset="0"/>
                <a:cs typeface="Times New Roman" pitchFamily="18" charset="0"/>
              </a:rPr>
              <a:t>, </a:t>
            </a:r>
            <a:r>
              <a:rPr lang="en-US" i="1" dirty="0" smtClean="0">
                <a:latin typeface="Times New Roman" pitchFamily="18" charset="0"/>
                <a:cs typeface="Times New Roman" pitchFamily="18" charset="0"/>
              </a:rPr>
              <a:t>	synthesis</a:t>
            </a:r>
            <a:r>
              <a:rPr lang="en-US" i="1" dirty="0">
                <a:latin typeface="Times New Roman" pitchFamily="18" charset="0"/>
                <a:cs typeface="Times New Roman" pitchFamily="18" charset="0"/>
              </a:rPr>
              <a:t>, and generation of evidence </a:t>
            </a:r>
            <a:r>
              <a:rPr lang="en-US" dirty="0">
                <a:latin typeface="Times New Roman" pitchFamily="18" charset="0"/>
                <a:cs typeface="Times New Roman" pitchFamily="18" charset="0"/>
              </a:rPr>
              <a:t>(6</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ed.).</a:t>
            </a:r>
            <a:r>
              <a:rPr lang="en-US" i="1" dirty="0">
                <a:latin typeface="Times New Roman" pitchFamily="18" charset="0"/>
                <a:cs typeface="Times New Roman" pitchFamily="18" charset="0"/>
              </a:rPr>
              <a:t> </a:t>
            </a:r>
            <a:r>
              <a:rPr lang="en-US" dirty="0" smtClean="0">
                <a:latin typeface="Times New Roman" pitchFamily="18" charset="0"/>
                <a:cs typeface="Times New Roman" pitchFamily="18" charset="0"/>
              </a:rPr>
              <a:t>St</a:t>
            </a:r>
            <a:r>
              <a:rPr lang="en-US" dirty="0">
                <a:latin typeface="Times New Roman" pitchFamily="18" charset="0"/>
                <a:cs typeface="Times New Roman" pitchFamily="18" charset="0"/>
              </a:rPr>
              <a:t>. Louis, </a:t>
            </a:r>
            <a:r>
              <a:rPr lang="en-US" dirty="0" smtClean="0">
                <a:latin typeface="Times New Roman" pitchFamily="18" charset="0"/>
                <a:cs typeface="Times New Roman" pitchFamily="18" charset="0"/>
              </a:rPr>
              <a:t>MO</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Saunders </a:t>
            </a:r>
            <a:r>
              <a:rPr lang="en-US" dirty="0">
                <a:latin typeface="Times New Roman" pitchFamily="18" charset="0"/>
                <a:cs typeface="Times New Roman" pitchFamily="18" charset="0"/>
              </a:rPr>
              <a:t>Elsevier.</a:t>
            </a:r>
            <a:r>
              <a:rPr lang="en-US" i="1" dirty="0">
                <a:latin typeface="Times New Roman" pitchFamily="18" charset="0"/>
                <a:cs typeface="Times New Roman" pitchFamily="18" charset="0"/>
              </a:rPr>
              <a:t> </a:t>
            </a:r>
            <a:endParaRPr lang="en-US" i="1"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Eggenberger</a:t>
            </a:r>
            <a:r>
              <a:rPr lang="en-US" dirty="0">
                <a:latin typeface="Times New Roman" pitchFamily="18" charset="0"/>
                <a:cs typeface="Times New Roman" pitchFamily="18" charset="0"/>
              </a:rPr>
              <a:t>, T., Keller, K., &amp; </a:t>
            </a:r>
            <a:r>
              <a:rPr lang="en-US" dirty="0" err="1">
                <a:latin typeface="Times New Roman" pitchFamily="18" charset="0"/>
                <a:cs typeface="Times New Roman" pitchFamily="18" charset="0"/>
              </a:rPr>
              <a:t>Locsin</a:t>
            </a:r>
            <a:r>
              <a:rPr lang="en-US" dirty="0">
                <a:latin typeface="Times New Roman" pitchFamily="18" charset="0"/>
                <a:cs typeface="Times New Roman" pitchFamily="18" charset="0"/>
              </a:rPr>
              <a:t>, R., (2010). Valuing caring </a:t>
            </a:r>
            <a:r>
              <a:rPr lang="en-US" dirty="0" smtClean="0">
                <a:latin typeface="Times New Roman" pitchFamily="18" charset="0"/>
                <a:cs typeface="Times New Roman" pitchFamily="18" charset="0"/>
              </a:rPr>
              <a:t>	behaviors within simulated </a:t>
            </a:r>
            <a:r>
              <a:rPr lang="en-US" dirty="0">
                <a:latin typeface="Times New Roman" pitchFamily="18" charset="0"/>
                <a:cs typeface="Times New Roman" pitchFamily="18" charset="0"/>
              </a:rPr>
              <a:t>emergent nursing situations. </a:t>
            </a:r>
            <a:r>
              <a:rPr lang="en-US" dirty="0" smtClean="0">
                <a:latin typeface="Times New Roman" pitchFamily="18" charset="0"/>
                <a:cs typeface="Times New Roman" pitchFamily="18" charset="0"/>
              </a:rPr>
              <a:t>In 	</a:t>
            </a:r>
            <a:r>
              <a:rPr lang="en-US" i="1" dirty="0" smtClean="0">
                <a:latin typeface="Times New Roman" pitchFamily="18" charset="0"/>
                <a:cs typeface="Times New Roman" pitchFamily="18" charset="0"/>
              </a:rPr>
              <a:t>International </a:t>
            </a:r>
            <a:r>
              <a:rPr lang="en-US" i="1" dirty="0">
                <a:latin typeface="Times New Roman" pitchFamily="18" charset="0"/>
                <a:cs typeface="Times New Roman" pitchFamily="18" charset="0"/>
              </a:rPr>
              <a:t>Journal of Human Caring, </a:t>
            </a:r>
            <a:r>
              <a:rPr lang="en-US" i="1" dirty="0" smtClean="0">
                <a:latin typeface="Times New Roman" pitchFamily="18" charset="0"/>
                <a:cs typeface="Times New Roman" pitchFamily="18" charset="0"/>
              </a:rPr>
              <a:t>14</a:t>
            </a:r>
            <a:r>
              <a:rPr lang="en-US" dirty="0" smtClean="0">
                <a:latin typeface="Times New Roman" pitchFamily="18" charset="0"/>
                <a:cs typeface="Times New Roman" pitchFamily="18" charset="0"/>
              </a:rPr>
              <a:t>(2</a:t>
            </a:r>
            <a:r>
              <a:rPr lang="en-US" dirty="0">
                <a:latin typeface="Times New Roman" pitchFamily="18" charset="0"/>
                <a:cs typeface="Times New Roman" pitchFamily="18" charset="0"/>
              </a:rPr>
              <a:t>), 23-29.</a:t>
            </a:r>
          </a:p>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Windle</a:t>
            </a:r>
            <a:r>
              <a:rPr lang="en-US" dirty="0">
                <a:latin typeface="Times New Roman" pitchFamily="18" charset="0"/>
                <a:cs typeface="Times New Roman" pitchFamily="18" charset="0"/>
              </a:rPr>
              <a:t>, P., Kwan, M., Warwick, H., </a:t>
            </a:r>
            <a:r>
              <a:rPr lang="en-US" dirty="0" err="1">
                <a:latin typeface="Times New Roman" pitchFamily="18" charset="0"/>
                <a:cs typeface="Times New Roman" pitchFamily="18" charset="0"/>
              </a:rPr>
              <a:t>Sibayan</a:t>
            </a:r>
            <a:r>
              <a:rPr lang="en-US" dirty="0">
                <a:latin typeface="Times New Roman" pitchFamily="18" charset="0"/>
                <a:cs typeface="Times New Roman" pitchFamily="18" charset="0"/>
              </a:rPr>
              <a:t>, A., Espiritu, C., &amp;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Vergara</a:t>
            </a:r>
            <a:r>
              <a:rPr lang="en-US" dirty="0">
                <a:latin typeface="Times New Roman" pitchFamily="18" charset="0"/>
                <a:cs typeface="Times New Roman" pitchFamily="18" charset="0"/>
              </a:rPr>
              <a:t>, J. (2006). </a:t>
            </a:r>
            <a:r>
              <a:rPr lang="en-US" dirty="0" smtClean="0">
                <a:latin typeface="Times New Roman" pitchFamily="18" charset="0"/>
                <a:cs typeface="Times New Roman" pitchFamily="18" charset="0"/>
              </a:rPr>
              <a:t>Comparison </a:t>
            </a:r>
            <a:r>
              <a:rPr lang="en-US" dirty="0">
                <a:latin typeface="Times New Roman" pitchFamily="18" charset="0"/>
                <a:cs typeface="Times New Roman" pitchFamily="18" charset="0"/>
              </a:rPr>
              <a:t>of bacteriostatic normal saline </a:t>
            </a:r>
            <a:r>
              <a:rPr lang="en-US" dirty="0" smtClean="0">
                <a:latin typeface="Times New Roman" pitchFamily="18" charset="0"/>
                <a:cs typeface="Times New Roman" pitchFamily="18" charset="0"/>
              </a:rPr>
              <a:t>	and </a:t>
            </a:r>
            <a:r>
              <a:rPr lang="en-US" dirty="0" err="1">
                <a:latin typeface="Times New Roman" pitchFamily="18" charset="0"/>
                <a:cs typeface="Times New Roman" pitchFamily="18" charset="0"/>
              </a:rPr>
              <a:t>lidocaine</a:t>
            </a:r>
            <a:r>
              <a:rPr lang="en-US" dirty="0">
                <a:latin typeface="Times New Roman" pitchFamily="18" charset="0"/>
                <a:cs typeface="Times New Roman" pitchFamily="18" charset="0"/>
              </a:rPr>
              <a:t> used as intradermal </a:t>
            </a:r>
            <a:r>
              <a:rPr lang="en-US" dirty="0" smtClean="0">
                <a:latin typeface="Times New Roman" pitchFamily="18" charset="0"/>
                <a:cs typeface="Times New Roman" pitchFamily="18" charset="0"/>
              </a:rPr>
              <a:t>anesthesia </a:t>
            </a:r>
            <a:r>
              <a:rPr lang="en-US" dirty="0">
                <a:latin typeface="Times New Roman" pitchFamily="18" charset="0"/>
                <a:cs typeface="Times New Roman" pitchFamily="18" charset="0"/>
              </a:rPr>
              <a:t>for the </a:t>
            </a:r>
            <a:r>
              <a:rPr lang="en-US" dirty="0" smtClean="0">
                <a:latin typeface="Times New Roman" pitchFamily="18" charset="0"/>
                <a:cs typeface="Times New Roman" pitchFamily="18" charset="0"/>
              </a:rPr>
              <a:t>placement 	of </a:t>
            </a:r>
            <a:r>
              <a:rPr lang="en-US" dirty="0">
                <a:latin typeface="Times New Roman" pitchFamily="18" charset="0"/>
                <a:cs typeface="Times New Roman" pitchFamily="18" charset="0"/>
              </a:rPr>
              <a:t>intravenous lines. In </a:t>
            </a:r>
            <a:r>
              <a:rPr lang="en-US" i="1" dirty="0">
                <a:latin typeface="Times New Roman" pitchFamily="18" charset="0"/>
                <a:cs typeface="Times New Roman" pitchFamily="18" charset="0"/>
              </a:rPr>
              <a:t>Journal of </a:t>
            </a:r>
            <a:r>
              <a:rPr lang="en-US" i="1" dirty="0" err="1" smtClean="0">
                <a:latin typeface="Times New Roman" pitchFamily="18" charset="0"/>
                <a:cs typeface="Times New Roman" pitchFamily="18" charset="0"/>
              </a:rPr>
              <a:t>PeriAnesthesia</a:t>
            </a:r>
            <a:r>
              <a:rPr lang="en-US" i="1" dirty="0">
                <a:latin typeface="Times New Roman" pitchFamily="18" charset="0"/>
                <a:cs typeface="Times New Roman" pitchFamily="18" charset="0"/>
              </a:rPr>
              <a:t> </a:t>
            </a:r>
            <a:r>
              <a:rPr lang="en-US" i="1" dirty="0" smtClean="0">
                <a:latin typeface="Times New Roman" pitchFamily="18" charset="0"/>
                <a:cs typeface="Times New Roman" pitchFamily="18" charset="0"/>
              </a:rPr>
              <a:t>Nursing,</a:t>
            </a:r>
          </a:p>
          <a:p>
            <a:pPr marL="411480" lvl="1" indent="0">
              <a:buNone/>
            </a:pPr>
            <a:r>
              <a:rPr lang="en-US" sz="2200" i="1" dirty="0">
                <a:latin typeface="Times New Roman" pitchFamily="18" charset="0"/>
                <a:cs typeface="Times New Roman" pitchFamily="18" charset="0"/>
              </a:rPr>
              <a:t>	</a:t>
            </a:r>
            <a:r>
              <a:rPr lang="en-US" sz="2200" i="1" dirty="0" smtClean="0">
                <a:latin typeface="Times New Roman" pitchFamily="18" charset="0"/>
                <a:cs typeface="Times New Roman" pitchFamily="18" charset="0"/>
              </a:rPr>
              <a:t>21</a:t>
            </a:r>
            <a:r>
              <a:rPr lang="en-US" sz="2200" dirty="0" smtClean="0">
                <a:latin typeface="Times New Roman" pitchFamily="18" charset="0"/>
                <a:cs typeface="Times New Roman" pitchFamily="18" charset="0"/>
              </a:rPr>
              <a:t>(4</a:t>
            </a:r>
            <a:r>
              <a:rPr lang="en-US" sz="2200" dirty="0">
                <a:latin typeface="Times New Roman" pitchFamily="18" charset="0"/>
                <a:cs typeface="Times New Roman" pitchFamily="18" charset="0"/>
              </a:rPr>
              <a:t>), 251-258. </a:t>
            </a:r>
          </a:p>
          <a:p>
            <a:endParaRPr lang="en-US" dirty="0"/>
          </a:p>
        </p:txBody>
      </p:sp>
    </p:spTree>
    <p:extLst>
      <p:ext uri="{BB962C8B-B14F-4D97-AF65-F5344CB8AC3E}">
        <p14:creationId xmlns:p14="http://schemas.microsoft.com/office/powerpoint/2010/main" val="30251291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1733</TotalTime>
  <Words>810</Words>
  <Application>Microsoft Office PowerPoint</Application>
  <PresentationFormat>On-screen Show (4:3)</PresentationFormat>
  <Paragraphs>41</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Adjacency</vt:lpstr>
      <vt:lpstr>Group Project Assignment Analysis 9 &amp; 10 Team Six (6)</vt:lpstr>
      <vt:lpstr>Informed Consent Process</vt:lpstr>
      <vt:lpstr>Methodologies (quantitative vs. quantitative)</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Project Assignment</dc:title>
  <dc:creator>kaffy</dc:creator>
  <cp:lastModifiedBy>kaffy</cp:lastModifiedBy>
  <cp:revision>4</cp:revision>
  <dcterms:created xsi:type="dcterms:W3CDTF">2011-09-20T22:39:38Z</dcterms:created>
  <dcterms:modified xsi:type="dcterms:W3CDTF">2011-09-22T03:33:06Z</dcterms:modified>
</cp:coreProperties>
</file>