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6667" autoAdjust="0"/>
  </p:normalViewPr>
  <p:slideViewPr>
    <p:cSldViewPr>
      <p:cViewPr varScale="1">
        <p:scale>
          <a:sx n="35" d="100"/>
          <a:sy n="35" d="100"/>
        </p:scale>
        <p:origin x="-215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CAD704-A3B6-4F65-A85C-954D6009537D}" type="datetimeFigureOut">
              <a:rPr lang="en-US" smtClean="0"/>
              <a:t>9/22/2011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9B48C4-21DF-485F-9F2A-48D9715F327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noncoercive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when they state, “Students were asked whether or not they would be interested to participate in a study focused on evaluating caring behaviors using simulation technology. The study process was explained and the students were asked to voluntarily participate”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State, “Subjects meeting the inclusion criteria were counseled regarding the study. Informed consent was obtained and participants were radomly assigned into three groups”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noncoercive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stated, “It was made clear that participation was not a criterion for obtaining a grade, nor would non-participation influence their course grade”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According to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“All the participants were assured that they would be given the same standard of care whether they participated in the study or not”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C9B48C4-21DF-485F-9F2A-48D9715F327F}"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a:t>
            </a:r>
            <a:r>
              <a:rPr lang="en-US" baseline="0" dirty="0" smtClean="0"/>
              <a:t>(Burns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0C9B48C4-21DF-485F-9F2A-48D9715F327F}"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err="1" smtClean="0"/>
              <a:t>Eggenberger</a:t>
            </a:r>
            <a:r>
              <a:rPr lang="en-US" baseline="0" dirty="0" smtClean="0"/>
              <a:t>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baseline="0" dirty="0" err="1" smtClean="0"/>
              <a:t>Eggenberger</a:t>
            </a:r>
            <a:r>
              <a:rPr lang="en-US" baseline="0" dirty="0" smtClean="0"/>
              <a:t> et al., 2010, p. 24).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a:t>
            </a:r>
            <a:r>
              <a:rPr lang="en-US" baseline="0" dirty="0" err="1" smtClean="0"/>
              <a:t>Windle</a:t>
            </a:r>
            <a:r>
              <a:rPr lang="en-US" baseline="0" dirty="0" smtClean="0"/>
              <a:t> et al. (2006) is correlational study comparing bacteriostatic normal saline and lidocane as anesthesia for intravenous lines. </a:t>
            </a:r>
            <a:r>
              <a:rPr lang="en-US" baseline="0" dirty="0" smtClean="0"/>
              <a:t>According to Burns and Grove correlational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a:t>
            </a:r>
            <a:r>
              <a:rPr lang="en-US" baseline="0" dirty="0" err="1" smtClean="0"/>
              <a:t>Windle</a:t>
            </a:r>
            <a:r>
              <a:rPr lang="en-US" baseline="0" dirty="0" smtClean="0"/>
              <a:t> et al., “Patients were asked to quantify their pain/discomfort level after the intradermal injection and IV insertion using a modified visual analog scale. Significant findings (P=&lt; .05) indicated that BNS was less painful on injection, and both BNS and lidocaine were effective as local anesthetics for IV insertion” (</a:t>
            </a:r>
            <a:r>
              <a:rPr lang="en-US" baseline="0" dirty="0" err="1" smtClean="0"/>
              <a:t>Windle</a:t>
            </a:r>
            <a:r>
              <a:rPr lang="en-US" baseline="0" dirty="0" smtClean="0"/>
              <a:t> et al., 2006, p. 251). </a:t>
            </a:r>
          </a:p>
          <a:p>
            <a:endParaRPr lang="en-US" dirty="0"/>
          </a:p>
        </p:txBody>
      </p:sp>
      <p:sp>
        <p:nvSpPr>
          <p:cNvPr id="4" name="Slide Number Placeholder 3"/>
          <p:cNvSpPr>
            <a:spLocks noGrp="1"/>
          </p:cNvSpPr>
          <p:nvPr>
            <p:ph type="sldNum" sz="quarter" idx="10"/>
          </p:nvPr>
        </p:nvSpPr>
        <p:spPr/>
        <p:txBody>
          <a:bodyPr/>
          <a:lstStyle/>
          <a:p>
            <a:fld id="{0C9B48C4-21DF-485F-9F2A-48D9715F327F}"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7C756E-33D1-4140-8D4A-A122DAA4A454}"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7C756E-33D1-4140-8D4A-A122DAA4A454}"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7C756E-33D1-4140-8D4A-A122DAA4A454}"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7C756E-33D1-4140-8D4A-A122DAA4A454}"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7C756E-33D1-4140-8D4A-A122DAA4A454}"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7C756E-33D1-4140-8D4A-A122DAA4A454}" type="datetimeFigureOut">
              <a:rPr lang="en-US" smtClean="0"/>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7C756E-33D1-4140-8D4A-A122DAA4A454}" type="datetimeFigureOut">
              <a:rPr lang="en-US" smtClean="0"/>
              <a:t>9/22/2011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7C756E-33D1-4140-8D4A-A122DAA4A454}" type="datetimeFigureOut">
              <a:rPr lang="en-US" smtClean="0"/>
              <a:t>9/22/2011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C756E-33D1-4140-8D4A-A122DAA4A454}" type="datetimeFigureOut">
              <a:rPr lang="en-US" smtClean="0"/>
              <a:t>9/22/2011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7C756E-33D1-4140-8D4A-A122DAA4A454}" type="datetimeFigureOut">
              <a:rPr lang="en-US" smtClean="0"/>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7C756E-33D1-4140-8D4A-A122DAA4A454}" type="datetimeFigureOut">
              <a:rPr lang="en-US" smtClean="0"/>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F122D5-11EB-4252-B472-C333BCB062D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C756E-33D1-4140-8D4A-A122DAA4A454}" type="datetimeFigureOut">
              <a:rPr lang="en-US" smtClean="0"/>
              <a:t>9/22/2011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F122D5-11EB-4252-B472-C333BCB062D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endParaRPr lang="en-US" dirty="0"/>
          </a:p>
        </p:txBody>
      </p:sp>
      <p:sp>
        <p:nvSpPr>
          <p:cNvPr id="3" name="Content Placeholder 2"/>
          <p:cNvSpPr>
            <a:spLocks noGrp="1"/>
          </p:cNvSpPr>
          <p:nvPr>
            <p:ph idx="1"/>
          </p:nvPr>
        </p:nvSpPr>
        <p:spPr/>
        <p:txBody>
          <a:bodyPr/>
          <a:lstStyle/>
          <a:p>
            <a:pPr algn="ctr">
              <a:buNone/>
            </a:pPr>
            <a:endParaRPr lang="en-US" dirty="0" smtClean="0"/>
          </a:p>
          <a:p>
            <a:pPr algn="ctr"/>
            <a:r>
              <a:rPr lang="en-US" dirty="0" smtClean="0"/>
              <a:t>Obtaining Informed consent</a:t>
            </a:r>
          </a:p>
          <a:p>
            <a:pPr lvl="6"/>
            <a:r>
              <a:rPr lang="en-US" dirty="0" smtClean="0"/>
              <a:t>Introduction of research activities</a:t>
            </a:r>
          </a:p>
          <a:p>
            <a:pPr lvl="6"/>
            <a:r>
              <a:rPr lang="en-US" dirty="0" smtClean="0"/>
              <a:t>Offer to answer questions</a:t>
            </a:r>
          </a:p>
          <a:p>
            <a:pPr lvl="6"/>
            <a:r>
              <a:rPr lang="en-US" dirty="0" smtClean="0"/>
              <a:t>Noncoercive disclaimer </a:t>
            </a:r>
          </a:p>
          <a:p>
            <a:pPr algn="ctr"/>
            <a:r>
              <a:rPr lang="en-US" dirty="0" smtClean="0"/>
              <a:t>Institutional Review Board (IRB)</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Methodologies</a:t>
            </a:r>
            <a:endParaRPr lang="en-US"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r>
              <a:rPr lang="en-US" dirty="0" smtClean="0"/>
              <a:t>Qualitative</a:t>
            </a:r>
          </a:p>
          <a:p>
            <a:pPr algn="ctr"/>
            <a:r>
              <a:rPr lang="en-US" dirty="0" smtClean="0"/>
              <a:t>Quantitative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Methodologies</a:t>
            </a:r>
            <a:endParaRPr lang="en-US" dirty="0"/>
          </a:p>
        </p:txBody>
      </p:sp>
      <p:sp>
        <p:nvSpPr>
          <p:cNvPr id="3" name="Content Placeholder 2"/>
          <p:cNvSpPr>
            <a:spLocks noGrp="1"/>
          </p:cNvSpPr>
          <p:nvPr>
            <p:ph sz="half" idx="1"/>
          </p:nvPr>
        </p:nvSpPr>
        <p:spPr/>
        <p:txBody>
          <a:bodyPr/>
          <a:lstStyle/>
          <a:p>
            <a:r>
              <a:rPr lang="en-US" dirty="0" smtClean="0"/>
              <a:t>Qualitative</a:t>
            </a:r>
          </a:p>
          <a:p>
            <a:pPr lvl="1"/>
            <a:r>
              <a:rPr lang="en-US" dirty="0" smtClean="0"/>
              <a:t>Article 1</a:t>
            </a:r>
            <a:endParaRPr lang="en-US" dirty="0"/>
          </a:p>
        </p:txBody>
      </p:sp>
      <p:sp>
        <p:nvSpPr>
          <p:cNvPr id="4" name="Content Placeholder 3"/>
          <p:cNvSpPr>
            <a:spLocks noGrp="1"/>
          </p:cNvSpPr>
          <p:nvPr>
            <p:ph sz="half" idx="2"/>
          </p:nvPr>
        </p:nvSpPr>
        <p:spPr/>
        <p:txBody>
          <a:bodyPr/>
          <a:lstStyle/>
          <a:p>
            <a:r>
              <a:rPr lang="en-US" dirty="0" smtClean="0"/>
              <a:t>Quantitative</a:t>
            </a:r>
          </a:p>
          <a:p>
            <a:pPr lvl="1"/>
            <a:r>
              <a:rPr lang="en-US" dirty="0" smtClean="0"/>
              <a:t>Article 2</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903</TotalTime>
  <Words>1001</Words>
  <Application>Microsoft Office PowerPoint</Application>
  <PresentationFormat>On-screen Show (4:3)</PresentationFormat>
  <Paragraphs>44</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Informed Consent</vt:lpstr>
      <vt:lpstr>Research Methodologies</vt:lpstr>
      <vt:lpstr>Research Methodologies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Informed Consent</dc:title>
  <dc:creator>patel</dc:creator>
  <cp:lastModifiedBy>patel</cp:lastModifiedBy>
  <cp:revision>4</cp:revision>
  <dcterms:created xsi:type="dcterms:W3CDTF">2011-09-23T02:12:06Z</dcterms:created>
  <dcterms:modified xsi:type="dcterms:W3CDTF">2011-09-23T17:15:31Z</dcterms:modified>
</cp:coreProperties>
</file>