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59" r:id="rId2"/>
    <p:sldId id="256" r:id="rId3"/>
    <p:sldId id="257" r:id="rId4"/>
    <p:sldId id="258" r:id="rId5"/>
    <p:sldId id="264" r:id="rId6"/>
    <p:sldId id="265" r:id="rId7"/>
    <p:sldId id="266" r:id="rId8"/>
    <p:sldId id="267" r:id="rId9"/>
    <p:sldId id="268" r:id="rId10"/>
    <p:sldId id="269" r:id="rId11"/>
    <p:sldId id="270" r:id="rId12"/>
    <p:sldId id="271" r:id="rId13"/>
    <p:sldId id="272" r:id="rId14"/>
    <p:sldId id="261" r:id="rId15"/>
    <p:sldId id="262" r:id="rId16"/>
    <p:sldId id="263" r:id="rId17"/>
    <p:sldId id="26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3623" autoAdjust="0"/>
  </p:normalViewPr>
  <p:slideViewPr>
    <p:cSldViewPr>
      <p:cViewPr varScale="1">
        <p:scale>
          <a:sx n="50" d="100"/>
          <a:sy n="50" d="100"/>
        </p:scale>
        <p:origin x="-96" y="-2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804FB13-AB39-4759-B791-891F1FB55237}" type="datetimeFigureOut">
              <a:rPr lang="en-US" smtClean="0"/>
              <a:pPr/>
              <a:t>6/11/2011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D8265FE-9E93-4E77-971A-2B14F832516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28CF2A-C96B-49F3-A272-78C9F700282A}" type="datetimeFigureOut">
              <a:rPr lang="en-US" smtClean="0"/>
              <a:pPr/>
              <a:t>6/11/2011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474DF8-059A-4CC9-942F-64BF29AE2E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Medical futility, defined as life-sustaining care that is highly unlikely to result in meaningful survival, has become a topic of increased attention (Ferrell, B, R., 2006, p. 922). Nurses have had an increase in moral distress because of the experiences they have with patients and their care.</a:t>
            </a:r>
          </a:p>
          <a:p>
            <a:endParaRPr lang="en-US" dirty="0" smtClean="0"/>
          </a:p>
          <a:p>
            <a:r>
              <a:rPr lang="en-US" dirty="0" smtClean="0"/>
              <a:t>Source: (Ferrell, B, R., 2006, p. 922).</a:t>
            </a:r>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Additional research &amp; support are needed for patients, families &amp; nurses involved (Ferrell, B, R., 2006, p. 922). Ethical issues involved with this care is very complex and complicated. </a:t>
            </a:r>
          </a:p>
          <a:p>
            <a:endParaRPr lang="en-US" dirty="0" smtClean="0"/>
          </a:p>
          <a:p>
            <a:r>
              <a:rPr lang="en-US" dirty="0" smtClean="0"/>
              <a:t>Sources: (Ferrell, B, R., 2006, p. 922). </a:t>
            </a:r>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Pain &amp; discomfort have been a common fear &amp;  problem for patients with IV insertions.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studies that were performed allowed nurses and patients to decide which method of IV insertion was: more comfortable, effective, cost efficient, &amp; satisfying. The data from the study will be used to either change or improve the current nursing practice that is used.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Nurses have the responsibility of providing quality care and the goal is to make sure that the care that is provided does just that. After conducting the study, the change in the current practice is warranted to improve both patient and hospital outcomes (Windle, P., Kwam, M., Warwick, H., Sibayan, A., Espiritu, C., Vergara, J., 2006, p. 258).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Source: (Windle, P., Kwam, M., Warwick, H., Sibayan, A., Espiritu, C., Vergara, J., 2006, p. 258).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According to Burns and Grove (2009) informed consent consists of disclosure of essential information, comprehension, competency, and voluntarism (pp. 201).  Disclosure of essential information was completed by instructing the voluntary participants to fill out their survey that night and return it the next morning (Ferrell,</a:t>
            </a:r>
            <a:r>
              <a:rPr lang="en-US" sz="1200" kern="1200" baseline="0" dirty="0" smtClean="0">
                <a:solidFill>
                  <a:schemeClr val="tx1"/>
                </a:solidFill>
                <a:latin typeface="+mn-lt"/>
                <a:ea typeface="+mn-ea"/>
                <a:cs typeface="+mn-cs"/>
              </a:rPr>
              <a:t> 2006)</a:t>
            </a:r>
            <a:r>
              <a:rPr lang="en-US" sz="1200" kern="1200" dirty="0" smtClean="0">
                <a:solidFill>
                  <a:schemeClr val="tx1"/>
                </a:solidFill>
                <a:latin typeface="+mn-lt"/>
                <a:ea typeface="+mn-ea"/>
                <a:cs typeface="+mn-cs"/>
              </a:rPr>
              <a:t>.  This informed the participants of the duration and also the method of the study.  Comprehension of the study was obtained by informing the participants that the survey would be related to ethical issues in end-of-life care with the potential to benefit others by examples in future training programs (Ferrell,</a:t>
            </a:r>
            <a:r>
              <a:rPr lang="en-US" sz="1200" kern="1200" baseline="0" dirty="0" smtClean="0">
                <a:solidFill>
                  <a:schemeClr val="tx1"/>
                </a:solidFill>
                <a:latin typeface="+mn-lt"/>
                <a:ea typeface="+mn-ea"/>
                <a:cs typeface="+mn-cs"/>
              </a:rPr>
              <a:t> 2006)</a:t>
            </a:r>
            <a:r>
              <a:rPr lang="en-US" sz="1200" kern="1200" dirty="0" smtClean="0">
                <a:solidFill>
                  <a:schemeClr val="tx1"/>
                </a:solidFill>
                <a:latin typeface="+mn-lt"/>
                <a:ea typeface="+mn-ea"/>
                <a:cs typeface="+mn-cs"/>
              </a:rPr>
              <a:t>.  The risks involved in this study were not discussed. </a:t>
            </a:r>
          </a:p>
          <a:p>
            <a:r>
              <a:rPr lang="en-US" sz="1200" kern="1200" dirty="0" smtClean="0">
                <a:solidFill>
                  <a:schemeClr val="tx1"/>
                </a:solidFill>
                <a:latin typeface="+mn-lt"/>
                <a:ea typeface="+mn-ea"/>
                <a:cs typeface="+mn-cs"/>
              </a:rPr>
              <a:t>	 Competency of the participants was not discussed although it was noted that the participants were either associate, baccalaureate, or master’s degree nurses (Ferrell, 2006).  It is noted in the article that participants were informed that the survey was voluntary but that they were encouraged to participate as an example of how journaling can express feelings (Ferrell, 2006).  The survey contained a space where participants were able to give permission for their survey to be used for research, publications, or examples for training programs (Ferrell, 2006). </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Disclosure of essential information was not completed.  According</a:t>
            </a:r>
            <a:r>
              <a:rPr lang="en-US" sz="1200" kern="1200" baseline="0" dirty="0" smtClean="0">
                <a:solidFill>
                  <a:schemeClr val="tx1"/>
                </a:solidFill>
                <a:latin typeface="+mn-lt"/>
                <a:ea typeface="+mn-ea"/>
                <a:cs typeface="+mn-cs"/>
              </a:rPr>
              <a:t> to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t</a:t>
            </a:r>
            <a:r>
              <a:rPr lang="en-US" sz="1200" kern="1200" dirty="0" smtClean="0">
                <a:solidFill>
                  <a:schemeClr val="tx1"/>
                </a:solidFill>
                <a:latin typeface="+mn-lt"/>
                <a:ea typeface="+mn-ea"/>
                <a:cs typeface="+mn-cs"/>
              </a:rPr>
              <a:t>he researchers explained to the participants that they would need to evaluate their pain immediately after the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and after IV </a:t>
            </a:r>
            <a:r>
              <a:rPr lang="en-US" sz="1200" kern="1200" dirty="0" err="1" smtClean="0">
                <a:solidFill>
                  <a:schemeClr val="tx1"/>
                </a:solidFill>
                <a:latin typeface="+mn-lt"/>
                <a:ea typeface="+mn-ea"/>
                <a:cs typeface="+mn-cs"/>
              </a:rPr>
              <a:t>cannulation</a:t>
            </a:r>
            <a:r>
              <a:rPr lang="en-US" sz="1200" kern="1200" dirty="0" smtClean="0">
                <a:solidFill>
                  <a:schemeClr val="tx1"/>
                </a:solidFill>
                <a:latin typeface="+mn-lt"/>
                <a:ea typeface="+mn-ea"/>
                <a:cs typeface="+mn-cs"/>
              </a:rPr>
              <a:t> which was informing the participants of the duration of study, other parts of essential information were left out.  There is no evidence of a purpose statement or a statement that the study involves research which is essential information according to Burns and Grove</a:t>
            </a:r>
            <a:r>
              <a:rPr lang="en-US" sz="1200" kern="1200" baseline="0" dirty="0" smtClean="0">
                <a:solidFill>
                  <a:schemeClr val="tx1"/>
                </a:solidFill>
                <a:latin typeface="+mn-lt"/>
                <a:ea typeface="+mn-ea"/>
                <a:cs typeface="+mn-cs"/>
              </a:rPr>
              <a:t> (pp. 201, 2009)</a:t>
            </a:r>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Comprehension of the study was not achieved because the benefits and risks of this study are not discussed with the participants. </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includes that the participants questions and concerns were addressed and that the participants were counseled regarding this study but no specific benefits are risks are discussed in the article.</a:t>
            </a:r>
          </a:p>
          <a:p>
            <a:r>
              <a:rPr lang="en-US" sz="1200" kern="1200" dirty="0" smtClean="0">
                <a:solidFill>
                  <a:schemeClr val="tx1"/>
                </a:solidFill>
                <a:latin typeface="+mn-lt"/>
                <a:ea typeface="+mn-ea"/>
                <a:cs typeface="+mn-cs"/>
              </a:rPr>
              <a:t>	The criteria described</a:t>
            </a:r>
            <a:r>
              <a:rPr lang="en-US" sz="1200" kern="1200" baseline="0" dirty="0" smtClean="0">
                <a:solidFill>
                  <a:schemeClr val="tx1"/>
                </a:solidFill>
                <a:latin typeface="+mn-lt"/>
                <a:ea typeface="+mn-ea"/>
                <a:cs typeface="+mn-cs"/>
              </a:rPr>
              <a:t> by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to participate in the research study was that subjects had to be at least 18 years old and be able to read and write English.  These 2 criteria are not enough to evaluate the mental capacity of a participant.  According to Burns and Grove (2009) someone who is capable to give consent is able to understand and weigh the benefits and risks of the proposed study (pp. 204).  The ability to read and write English does not make a person autonomous.</a:t>
            </a:r>
          </a:p>
          <a:p>
            <a:r>
              <a:rPr lang="en-US" sz="1200" kern="1200" dirty="0" smtClean="0">
                <a:solidFill>
                  <a:schemeClr val="tx1"/>
                </a:solidFill>
                <a:latin typeface="+mn-lt"/>
                <a:ea typeface="+mn-ea"/>
                <a:cs typeface="+mn-cs"/>
              </a:rPr>
              <a:t>	All patients who meet the research criteria were informed of this study and were given the chance to participate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It is noted by</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that patients were assured that they would receive the same quality of care whether they participated in the study or not.</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is an example of experimental research.  According to Burns and Grove (2009) there are three main characteristics that make up experimental research including an independent variable, control group, and random selection (p 25).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achieved this by having all participants randomly categorized into three groups, a control (no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injections), a group receiving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and a group receiving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The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the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were each an independent variable for their group.  Although the quantitative data of this scientific and precise it does not let allow the reader to know the personal feelings of each participate which is one of the draw backs to quantitative research.</a:t>
            </a:r>
          </a:p>
          <a:p>
            <a:r>
              <a:rPr lang="en-US" sz="1200" kern="1200" smtClean="0">
                <a:solidFill>
                  <a:schemeClr val="tx1"/>
                </a:solidFill>
                <a:latin typeface="+mn-lt"/>
                <a:ea typeface="+mn-ea"/>
                <a:cs typeface="+mn-cs"/>
              </a:rPr>
              <a:t>	Ferrell </a:t>
            </a:r>
            <a:r>
              <a:rPr lang="en-US" sz="1200" kern="1200" dirty="0" smtClean="0">
                <a:solidFill>
                  <a:schemeClr val="tx1"/>
                </a:solidFill>
                <a:latin typeface="+mn-lt"/>
                <a:ea typeface="+mn-ea"/>
                <a:cs typeface="+mn-cs"/>
              </a:rPr>
              <a:t>(2006) is an example of phenomenological research.  According to Burns and Grove (2009) phenomenological research is used to describe an experience that someone had lived (p 54).  Phenomena must be described by the person who experienced it firsthand.  Phenomena cannot be studied in a quantitative way because it is about description and personal experience.  Ferrell (2006) accomplished phenomenological research by allowing the participants to openly and freely express and describe their personal experiences with medically futile care.  Every phenomena is unique and personal to each individual and that is why is its unable to be quantitatively measured.  For scientific purposes there are drawbacks to qualitative research such as personal bias, exaggeration, and the interruption of feelings and emotions.  Due to this is it is sometimes difficult to evaluate qualitative research because each participant has emotions that may get in the way of factual research.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hangingPunct="0"/>
            <a:r>
              <a:rPr lang="en-US" sz="1200" kern="1200" dirty="0" smtClean="0">
                <a:solidFill>
                  <a:schemeClr val="tx1"/>
                </a:solidFill>
                <a:latin typeface="+mn-lt"/>
                <a:ea typeface="+mn-ea"/>
                <a:cs typeface="+mn-cs"/>
              </a:rPr>
              <a:t>	Most patients undergoing a surgical procedure are required to have an intravenous insertion (IV) for the purpose of obtaining fluids and medications during the procedure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Pain and anxiety are two repercussions caused by IV insertion that are commonly seen out of patients from medical professionals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pPr lvl="0" hangingPunct="0"/>
            <a:r>
              <a:rPr lang="en-US" sz="1200" kern="1200" dirty="0" smtClean="0">
                <a:solidFill>
                  <a:schemeClr val="tx1"/>
                </a:solidFill>
                <a:latin typeface="+mn-lt"/>
                <a:ea typeface="+mn-ea"/>
                <a:cs typeface="+mn-cs"/>
              </a:rPr>
              <a:t>	Physical reactions can occur to patients from the pain and anxiety they experience when it comes to having an IV inserted.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reports that 10% of adults have </a:t>
            </a:r>
            <a:r>
              <a:rPr lang="en-US" sz="1200" i="1" kern="1200" dirty="0" smtClean="0">
                <a:solidFill>
                  <a:schemeClr val="tx1"/>
                </a:solidFill>
                <a:latin typeface="+mn-lt"/>
                <a:ea typeface="+mn-ea"/>
                <a:cs typeface="+mn-cs"/>
              </a:rPr>
              <a:t>needle phobia</a:t>
            </a:r>
            <a:r>
              <a:rPr lang="en-US" sz="1200" kern="1200" dirty="0" smtClean="0">
                <a:solidFill>
                  <a:schemeClr val="tx1"/>
                </a:solidFill>
                <a:latin typeface="+mn-lt"/>
                <a:ea typeface="+mn-ea"/>
                <a:cs typeface="+mn-cs"/>
              </a:rPr>
              <a:t> which can cause a </a:t>
            </a:r>
            <a:r>
              <a:rPr lang="en-US" sz="1200" kern="1200" dirty="0" err="1" smtClean="0">
                <a:solidFill>
                  <a:schemeClr val="tx1"/>
                </a:solidFill>
                <a:latin typeface="+mn-lt"/>
                <a:ea typeface="+mn-ea"/>
                <a:cs typeface="+mn-cs"/>
              </a:rPr>
              <a:t>vasovagal</a:t>
            </a:r>
            <a:r>
              <a:rPr lang="en-US" sz="1200" kern="1200" dirty="0" smtClean="0">
                <a:solidFill>
                  <a:schemeClr val="tx1"/>
                </a:solidFill>
                <a:latin typeface="+mn-lt"/>
                <a:ea typeface="+mn-ea"/>
                <a:cs typeface="+mn-cs"/>
              </a:rPr>
              <a:t> response leading to </a:t>
            </a:r>
            <a:r>
              <a:rPr lang="en-US" sz="1200" kern="1200" dirty="0" err="1" smtClean="0">
                <a:solidFill>
                  <a:schemeClr val="tx1"/>
                </a:solidFill>
                <a:latin typeface="+mn-lt"/>
                <a:ea typeface="+mn-ea"/>
                <a:cs typeface="+mn-cs"/>
              </a:rPr>
              <a:t>bradycardia</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hypotesion</a:t>
            </a:r>
            <a:r>
              <a:rPr lang="en-US" sz="1200" kern="1200" dirty="0" smtClean="0">
                <a:solidFill>
                  <a:schemeClr val="tx1"/>
                </a:solidFill>
                <a:latin typeface="+mn-lt"/>
                <a:ea typeface="+mn-ea"/>
                <a:cs typeface="+mn-cs"/>
              </a:rPr>
              <a:t>.  The fear caused by IV insertion can also lead to vasoconstriction, making an IV insertion much more difficult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pPr lvl="0" hangingPunct="0"/>
            <a:r>
              <a:rPr lang="en-US" sz="1200" kern="1200" dirty="0" smtClean="0">
                <a:solidFill>
                  <a:schemeClr val="tx1"/>
                </a:solidFill>
                <a:latin typeface="+mn-lt"/>
                <a:ea typeface="+mn-ea"/>
                <a:cs typeface="+mn-cs"/>
              </a:rPr>
              <a:t>	The article being talked about is</a:t>
            </a:r>
            <a:r>
              <a:rPr lang="en-US" sz="1200" i="1" kern="1200" dirty="0" smtClean="0">
                <a:solidFill>
                  <a:schemeClr val="tx1"/>
                </a:solidFill>
                <a:latin typeface="+mn-lt"/>
                <a:ea typeface="+mn-ea"/>
                <a:cs typeface="+mn-cs"/>
              </a:rPr>
              <a:t> Comparison of </a:t>
            </a:r>
            <a:r>
              <a:rPr lang="en-US" sz="1200" i="1" kern="1200" dirty="0" err="1" smtClean="0">
                <a:solidFill>
                  <a:schemeClr val="tx1"/>
                </a:solidFill>
                <a:latin typeface="+mn-lt"/>
                <a:ea typeface="+mn-ea"/>
                <a:cs typeface="+mn-cs"/>
              </a:rPr>
              <a:t>Bacteriostatic</a:t>
            </a:r>
            <a:r>
              <a:rPr lang="en-US" sz="1200" i="1" kern="1200" dirty="0" smtClean="0">
                <a:solidFill>
                  <a:schemeClr val="tx1"/>
                </a:solidFill>
                <a:latin typeface="+mn-lt"/>
                <a:ea typeface="+mn-ea"/>
                <a:cs typeface="+mn-cs"/>
              </a:rPr>
              <a:t> Normal Saline and </a:t>
            </a:r>
            <a:r>
              <a:rPr lang="en-US" sz="1200" i="1" kern="1200" dirty="0" err="1" smtClean="0">
                <a:solidFill>
                  <a:schemeClr val="tx1"/>
                </a:solidFill>
                <a:latin typeface="+mn-lt"/>
                <a:ea typeface="+mn-ea"/>
                <a:cs typeface="+mn-cs"/>
              </a:rPr>
              <a:t>Lidociane</a:t>
            </a:r>
            <a:r>
              <a:rPr lang="en-US" sz="1200" i="1" kern="1200" dirty="0" smtClean="0">
                <a:solidFill>
                  <a:schemeClr val="tx1"/>
                </a:solidFill>
                <a:latin typeface="+mn-lt"/>
                <a:ea typeface="+mn-ea"/>
                <a:cs typeface="+mn-cs"/>
              </a:rPr>
              <a:t> Used as </a:t>
            </a:r>
            <a:r>
              <a:rPr lang="en-US" sz="1200" i="1" kern="1200" dirty="0" err="1" smtClean="0">
                <a:solidFill>
                  <a:schemeClr val="tx1"/>
                </a:solidFill>
                <a:latin typeface="+mn-lt"/>
                <a:ea typeface="+mn-ea"/>
                <a:cs typeface="+mn-cs"/>
              </a:rPr>
              <a:t>Intradermal</a:t>
            </a:r>
            <a:r>
              <a:rPr lang="en-US" sz="1200" i="1" kern="1200" dirty="0" smtClean="0">
                <a:solidFill>
                  <a:schemeClr val="tx1"/>
                </a:solidFill>
                <a:latin typeface="+mn-lt"/>
                <a:ea typeface="+mn-ea"/>
                <a:cs typeface="+mn-cs"/>
              </a:rPr>
              <a:t> Anesthesia for the Placement of Intravenous Lines</a:t>
            </a:r>
            <a:r>
              <a:rPr lang="en-US" sz="1200" kern="1200" dirty="0" smtClean="0">
                <a:solidFill>
                  <a:schemeClr val="tx1"/>
                </a:solidFill>
                <a:latin typeface="+mn-lt"/>
                <a:ea typeface="+mn-ea"/>
                <a:cs typeface="+mn-cs"/>
              </a:rPr>
              <a:t>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pPr lvl="0" hangingPunct="0"/>
            <a:r>
              <a:rPr lang="en-US" sz="1200" kern="1200" dirty="0" smtClean="0">
                <a:solidFill>
                  <a:schemeClr val="tx1"/>
                </a:solidFill>
                <a:latin typeface="+mn-lt"/>
                <a:ea typeface="+mn-ea"/>
                <a:cs typeface="+mn-cs"/>
              </a:rPr>
              <a:t>	The purpose of the experiment done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was to determine if the pain levels would lower if anesthetics were used prior to an IV insertion compared to using no anesthetic.  The two anesthetics used were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(BNS).</a:t>
            </a:r>
          </a:p>
          <a:p>
            <a:pPr hangingPunct="0"/>
            <a:r>
              <a:rPr lang="en-US" sz="1200" kern="1200" dirty="0" smtClean="0">
                <a:solidFill>
                  <a:schemeClr val="tx1"/>
                </a:solidFill>
                <a:latin typeface="+mn-lt"/>
                <a:ea typeface="+mn-ea"/>
                <a:cs typeface="+mn-cs"/>
              </a:rPr>
              <a:t> </a:t>
            </a:r>
          </a:p>
          <a:p>
            <a:pPr hangingPunct="0"/>
            <a:r>
              <a:rPr lang="en-US" sz="1200" kern="1200" dirty="0" smtClean="0">
                <a:solidFill>
                  <a:schemeClr val="tx1"/>
                </a:solidFill>
                <a:latin typeface="+mn-lt"/>
                <a:ea typeface="+mn-ea"/>
                <a:cs typeface="+mn-cs"/>
              </a:rPr>
              <a:t>Source: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hangingPunct="0"/>
            <a:r>
              <a:rPr lang="en-US" sz="1200" kern="1200" dirty="0" smtClean="0">
                <a:solidFill>
                  <a:schemeClr val="tx1"/>
                </a:solidFill>
                <a:latin typeface="+mn-lt"/>
                <a:ea typeface="+mn-ea"/>
                <a:cs typeface="+mn-cs"/>
              </a:rPr>
              <a:t>	According to Burns and Grove (2009) the definition of an independent variable is</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 stimulus or activity that the researcher manipulates or varies to create an effect on the dependent variable” (p. 177).  When reviewing the study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the independent variable is the anesthetic, either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or BNS, or the lack thereof, because they are the piece of the study being varied to review responses by patients.</a:t>
            </a:r>
          </a:p>
          <a:p>
            <a:pPr lvl="0" hangingPunct="0"/>
            <a:r>
              <a:rPr lang="en-US" sz="1200" kern="1200" dirty="0" smtClean="0">
                <a:solidFill>
                  <a:schemeClr val="tx1"/>
                </a:solidFill>
                <a:latin typeface="+mn-lt"/>
                <a:ea typeface="+mn-ea"/>
                <a:cs typeface="+mn-cs"/>
              </a:rPr>
              <a:t>	A dependent variable is defined as “the response, behavior, or outcome that the researcher wants to predict or explain.  Changes in the dependent variable are presumed to be caused by the independent variable” (Burns &amp; Grove, 2009, p. 177).  In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study, the dependent variable would be the pain reported using a modified visual analog scale (MVAS) since it changes depending on if an anesthetic was used (the independent variable) prior to an IV insertion.  </a:t>
            </a:r>
          </a:p>
          <a:p>
            <a:pPr hangingPunct="0"/>
            <a:endParaRPr lang="en-US" sz="1200" kern="1200" dirty="0" smtClean="0">
              <a:solidFill>
                <a:schemeClr val="tx1"/>
              </a:solidFill>
              <a:latin typeface="+mn-lt"/>
              <a:ea typeface="+mn-ea"/>
              <a:cs typeface="+mn-cs"/>
            </a:endParaRPr>
          </a:p>
          <a:p>
            <a:pPr hangingPunct="0"/>
            <a:r>
              <a:rPr lang="en-US" sz="1200" kern="1200" dirty="0" smtClean="0">
                <a:solidFill>
                  <a:schemeClr val="tx1"/>
                </a:solidFill>
                <a:latin typeface="+mn-lt"/>
                <a:ea typeface="+mn-ea"/>
                <a:cs typeface="+mn-cs"/>
              </a:rPr>
              <a:t>Sources: (Burns and Grove, 2009, p.177) &amp;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lvl="0" hangingPunct="0"/>
            <a:r>
              <a:rPr lang="en-US" sz="1200" kern="1200" dirty="0" smtClean="0">
                <a:solidFill>
                  <a:schemeClr val="tx1"/>
                </a:solidFill>
                <a:latin typeface="+mn-lt"/>
                <a:ea typeface="+mn-ea"/>
                <a:cs typeface="+mn-cs"/>
              </a:rPr>
              <a:t>	The name of the article being reviewed is </a:t>
            </a:r>
            <a:r>
              <a:rPr lang="en-US" sz="1200" i="1" kern="1200" dirty="0" smtClean="0">
                <a:solidFill>
                  <a:schemeClr val="tx1"/>
                </a:solidFill>
                <a:latin typeface="+mn-lt"/>
                <a:ea typeface="+mn-ea"/>
                <a:cs typeface="+mn-cs"/>
              </a:rPr>
              <a:t>Understanding the Moral Distress of Nurses Witnessing Medically Futile Care </a:t>
            </a:r>
            <a:r>
              <a:rPr lang="en-US" sz="1200" kern="1200" dirty="0" smtClean="0">
                <a:solidFill>
                  <a:schemeClr val="tx1"/>
                </a:solidFill>
                <a:latin typeface="+mn-lt"/>
                <a:ea typeface="+mn-ea"/>
                <a:cs typeface="+mn-cs"/>
              </a:rPr>
              <a:t>B.R. Ferrell (2006).</a:t>
            </a:r>
          </a:p>
          <a:p>
            <a:pPr lvl="0" hangingPunct="0"/>
            <a:r>
              <a:rPr lang="en-US" sz="1200" kern="1200" dirty="0" smtClean="0">
                <a:solidFill>
                  <a:schemeClr val="tx1"/>
                </a:solidFill>
                <a:latin typeface="+mn-lt"/>
                <a:ea typeface="+mn-ea"/>
                <a:cs typeface="+mn-cs"/>
              </a:rPr>
              <a:t>	To fully understand what this article is explaining, one needs to know what futile mean when being referred to.  According to </a:t>
            </a:r>
            <a:r>
              <a:rPr lang="en-US" sz="1200" kern="1200" dirty="0" err="1" smtClean="0">
                <a:solidFill>
                  <a:schemeClr val="tx1"/>
                </a:solidFill>
                <a:latin typeface="+mn-lt"/>
                <a:ea typeface="+mn-ea"/>
                <a:cs typeface="+mn-cs"/>
              </a:rPr>
              <a:t>Ferrel</a:t>
            </a:r>
            <a:r>
              <a:rPr lang="en-US" sz="1200" kern="1200" dirty="0" smtClean="0">
                <a:solidFill>
                  <a:schemeClr val="tx1"/>
                </a:solidFill>
                <a:latin typeface="+mn-lt"/>
                <a:ea typeface="+mn-ea"/>
                <a:cs typeface="+mn-cs"/>
              </a:rPr>
              <a:t> (2006), futile is defined as “life – sustaining care that is highly unlikely to result in meaningful survival” (p. 922).</a:t>
            </a:r>
          </a:p>
          <a:p>
            <a:pPr lvl="0" hangingPunct="0"/>
            <a:r>
              <a:rPr lang="en-US" sz="1200" kern="1200" dirty="0" smtClean="0">
                <a:solidFill>
                  <a:schemeClr val="tx1"/>
                </a:solidFill>
                <a:latin typeface="+mn-lt"/>
                <a:ea typeface="+mn-ea"/>
                <a:cs typeface="+mn-cs"/>
              </a:rPr>
              <a:t>	There are many problems that can arise when a medical team is practicing futile care on a patient. One of these problems affects nurses tremendously because futile care “undermines the core of nursing practice and creates moral and distress that is destructive to individual nurses and to the profession” (Ferrell, 2006, p. 922).</a:t>
            </a:r>
          </a:p>
          <a:p>
            <a:pPr lvl="0" hangingPunct="0"/>
            <a:r>
              <a:rPr lang="en-US" sz="1200" kern="1200" dirty="0" smtClean="0">
                <a:solidFill>
                  <a:schemeClr val="tx1"/>
                </a:solidFill>
                <a:latin typeface="+mn-lt"/>
                <a:ea typeface="+mn-ea"/>
                <a:cs typeface="+mn-cs"/>
              </a:rPr>
              <a:t>	Other problems that arise from practicing futile care on patients are the ethical principles that one is taught in the medical field being broken.  These principles include autonomy, beneficence, </a:t>
            </a:r>
            <a:r>
              <a:rPr lang="en-US" sz="1200" kern="1200" dirty="0" err="1" smtClean="0">
                <a:solidFill>
                  <a:schemeClr val="tx1"/>
                </a:solidFill>
                <a:latin typeface="+mn-lt"/>
                <a:ea typeface="+mn-ea"/>
                <a:cs typeface="+mn-cs"/>
              </a:rPr>
              <a:t>nonmaleficence</a:t>
            </a:r>
            <a:r>
              <a:rPr lang="en-US" sz="1200" kern="1200" dirty="0" smtClean="0">
                <a:solidFill>
                  <a:schemeClr val="tx1"/>
                </a:solidFill>
                <a:latin typeface="+mn-lt"/>
                <a:ea typeface="+mn-ea"/>
                <a:cs typeface="+mn-cs"/>
              </a:rPr>
              <a:t>, and justice (Ferrell, 2006, p. 922).  To review what these principles: autonomy refers to “the client’s right to make his own decisions.  But the client must also accept the consequences of those decisions and respect the decisions of others” (Chitty &amp; Black, 2007, p. 108).  Beneficence is defined as “the quality of doing good” (Chitty &amp;Black, 2007, p. 108).  </a:t>
            </a:r>
            <a:r>
              <a:rPr lang="en-US" sz="1200" kern="1200" dirty="0" err="1" smtClean="0">
                <a:solidFill>
                  <a:schemeClr val="tx1"/>
                </a:solidFill>
                <a:latin typeface="+mn-lt"/>
                <a:ea typeface="+mn-ea"/>
                <a:cs typeface="+mn-cs"/>
              </a:rPr>
              <a:t>Nonmaleficence</a:t>
            </a:r>
            <a:r>
              <a:rPr lang="en-US" sz="1200" kern="1200" dirty="0" smtClean="0">
                <a:solidFill>
                  <a:schemeClr val="tx1"/>
                </a:solidFill>
                <a:latin typeface="+mn-lt"/>
                <a:ea typeface="+mn-ea"/>
                <a:cs typeface="+mn-cs"/>
              </a:rPr>
              <a:t> is defined as “doing on harm” (Chitty &amp;Black, 2007, p. 108).  Lastly, justice is defined as “fair and equal treatment for all” (Chitty &amp; Black, 2007, p. 108).</a:t>
            </a:r>
          </a:p>
          <a:p>
            <a:pPr lvl="0" hangingPunct="0"/>
            <a:r>
              <a:rPr lang="en-US" sz="1200" kern="1200" dirty="0" smtClean="0">
                <a:solidFill>
                  <a:schemeClr val="tx1"/>
                </a:solidFill>
                <a:latin typeface="+mn-lt"/>
                <a:ea typeface="+mn-ea"/>
                <a:cs typeface="+mn-cs"/>
              </a:rPr>
              <a:t>	The purpose of this article is to “explore more fully the impact on nurses of witnessing treatment deemed to be futile” (Ferrell, 2006, p. 923).  It looks at futility through literature review and by the use of narratives provided by 108 nurses (Ferrell, 2006, p. 923).      </a:t>
            </a:r>
          </a:p>
          <a:p>
            <a:pPr hangingPunct="0"/>
            <a:r>
              <a:rPr lang="en-US" sz="1200" kern="1200" dirty="0" smtClean="0">
                <a:solidFill>
                  <a:schemeClr val="tx1"/>
                </a:solidFill>
                <a:latin typeface="+mn-lt"/>
                <a:ea typeface="+mn-ea"/>
                <a:cs typeface="+mn-cs"/>
              </a:rPr>
              <a:t> </a:t>
            </a:r>
          </a:p>
          <a:p>
            <a:pPr hangingPunct="0"/>
            <a:r>
              <a:rPr lang="en-US" sz="1200" kern="1200" dirty="0" smtClean="0">
                <a:solidFill>
                  <a:schemeClr val="tx1"/>
                </a:solidFill>
                <a:latin typeface="+mn-lt"/>
                <a:ea typeface="+mn-ea"/>
                <a:cs typeface="+mn-cs"/>
              </a:rPr>
              <a:t>Sources: (Chitty &amp; Black, 2007, p. 108) &amp; (Ferrell, 2006, pp.922-923)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a:t>
            </a:r>
            <a:r>
              <a:rPr lang="en-US" baseline="0" dirty="0" smtClean="0"/>
              <a:t> </a:t>
            </a:r>
            <a:r>
              <a:rPr lang="en-US" baseline="0" dirty="0" err="1" smtClean="0"/>
              <a:t>Windle</a:t>
            </a:r>
            <a:r>
              <a:rPr lang="en-US" baseline="0" dirty="0" smtClean="0"/>
              <a:t> study used 221 participants that were selected through lottery sampling (</a:t>
            </a:r>
            <a:r>
              <a:rPr lang="en-US" baseline="0" dirty="0" err="1" smtClean="0"/>
              <a:t>Windle</a:t>
            </a:r>
            <a:r>
              <a:rPr lang="en-US" baseline="0" dirty="0" smtClean="0"/>
              <a:t> et al., 2006.) This article is one that focuses on quantitative research. According to Burns and Grove (2009), “the deciding facto in determining an adequate sample size for correlation, quasi-experimental, and experimental studies is power… Power is the capacity of the study to detect the differences or relationships that actually exist in the population.” Overall, in order for quantitative research to be effective and useful, one must acquire a large enough sample to be able to make the appropriate connections between the results. </a:t>
            </a:r>
          </a:p>
          <a:p>
            <a:r>
              <a:rPr lang="en-US" baseline="0" dirty="0" smtClean="0"/>
              <a:t>	In this particular study, 221 participants was sufficient in order to determine the pain levels in which patients experienced with IV insertion. The manner in which the sample group was gather was through lottery sampling. This is done by providing each of the group members with a unique number. The numbers (members) are mixed in a bowl and then the research selects the number of members in which he/she would like to use in the study. This is an example of simple random sampling (Sampling, 1997).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Sources: (Burns and Grove, 2009, p.157), (Sampling, 1997) &amp;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Ferrell study demonstrates a qualitative research</a:t>
            </a:r>
            <a:r>
              <a:rPr lang="en-US" baseline="0" dirty="0" smtClean="0"/>
              <a:t> method. According to Burns and Grove (2009), this is a method in which the sample size “must be enough to identify relationships among variables or to determine differences between groups” (pp. 361). Basically, unlike quantitative, qualitative research is more heavily focused upon the quality of the research that is acquired. Unlike quantitative research, “researchers use purposive sampling methods to select the specific participants, events, and situations that they believe will provide them with rich data needed to gain insights and discover new meaning in an area of study” (Burns and Grove, 2009, pp. 361). </a:t>
            </a:r>
          </a:p>
          <a:p>
            <a:endParaRPr lang="en-US" baseline="0" dirty="0" smtClean="0"/>
          </a:p>
          <a:p>
            <a:r>
              <a:rPr lang="en-US" sz="1200" kern="1200" dirty="0" smtClean="0">
                <a:solidFill>
                  <a:schemeClr val="tx1"/>
                </a:solidFill>
                <a:latin typeface="+mn-lt"/>
                <a:ea typeface="+mn-ea"/>
                <a:cs typeface="+mn-cs"/>
              </a:rPr>
              <a:t>Sources:  (Burns and Grove, 2009, pp 361)</a:t>
            </a:r>
            <a:r>
              <a:rPr lang="en-US" sz="1200" kern="1200" baseline="0" dirty="0" smtClean="0">
                <a:solidFill>
                  <a:schemeClr val="tx1"/>
                </a:solidFill>
                <a:latin typeface="+mn-lt"/>
                <a:ea typeface="+mn-ea"/>
                <a:cs typeface="+mn-cs"/>
              </a:rPr>
              <a:t> &amp; </a:t>
            </a:r>
            <a:r>
              <a:rPr lang="en-US" sz="1200" kern="1200" dirty="0" smtClean="0">
                <a:solidFill>
                  <a:schemeClr val="tx1"/>
                </a:solidFill>
                <a:latin typeface="+mn-lt"/>
                <a:ea typeface="+mn-ea"/>
                <a:cs typeface="+mn-cs"/>
              </a:rPr>
              <a:t>(Ferrell, 2006)</a:t>
            </a:r>
            <a:r>
              <a:rPr lang="en-US" sz="1200" kern="1200" baseline="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name of the article being reviewed is </a:t>
            </a:r>
            <a:r>
              <a:rPr lang="en-US" sz="1200" i="1" kern="1200" dirty="0" smtClean="0">
                <a:solidFill>
                  <a:schemeClr val="tx1"/>
                </a:solidFill>
                <a:latin typeface="+mn-lt"/>
                <a:ea typeface="+mn-ea"/>
                <a:cs typeface="+mn-cs"/>
              </a:rPr>
              <a:t>Understanding the moral distress of nurses witnessing medically futile</a:t>
            </a:r>
            <a:r>
              <a:rPr lang="en-US" sz="1200" i="1"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care.</a:t>
            </a:r>
            <a:r>
              <a:rPr lang="en-US" sz="1200" kern="1200" dirty="0" smtClean="0">
                <a:solidFill>
                  <a:schemeClr val="tx1"/>
                </a:solidFill>
                <a:latin typeface="+mn-lt"/>
                <a:ea typeface="+mn-ea"/>
                <a:cs typeface="+mn-cs"/>
              </a:rPr>
              <a:t> Ferrell, B. (2006). </a:t>
            </a:r>
          </a:p>
          <a:p>
            <a:endParaRPr lang="en-US" dirty="0" smtClean="0"/>
          </a:p>
          <a:p>
            <a:r>
              <a:rPr lang="en-US" dirty="0" smtClean="0"/>
              <a:t>Included in this article was different examples and discussion points from several secondary sources. There were over twenty secondary sources and they all provided</a:t>
            </a:r>
            <a:r>
              <a:rPr lang="en-US" baseline="0" dirty="0" smtClean="0"/>
              <a:t> different aspects of the topic.</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ea typeface="+mn-ea"/>
                <a:cs typeface="+mn-cs"/>
              </a:rPr>
              <a:t>Ethical analyses is an ethical research method required to clarify the means and ends of nursing practice ( Burns &amp; Grove, 2009). These analysis's address three issues: combining the roles of the nurse and scientists, protecting human subjects and engaging in peer and institutional review (Burns &amp; Grove, 2009).</a:t>
            </a:r>
            <a:endParaRPr lang="en-US" dirty="0" smtClean="0"/>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ea typeface="+mn-ea"/>
                <a:cs typeface="+mn-cs"/>
              </a:rPr>
              <a:t>Information from Daly (1994) states that participation in medically futile efforts undermines the core of nursing practice and creates moral distress that is destructive to individual nurses and to the profession ( as cited in Ferrell, B. , 2006). Life long treatments and its progression has made these issues come about.</a:t>
            </a:r>
          </a:p>
          <a:p>
            <a:endParaRPr lang="en-US" dirty="0" smtClean="0"/>
          </a:p>
          <a:p>
            <a:r>
              <a:rPr kumimoji="0" lang="en-US" sz="1200" b="0" i="0" u="none" strike="noStrike" kern="1200" cap="none" spc="0" normalizeH="0" baseline="0" noProof="0" dirty="0" smtClean="0">
                <a:ln>
                  <a:noFill/>
                </a:ln>
                <a:solidFill>
                  <a:schemeClr val="tx1"/>
                </a:solidFill>
                <a:effectLst/>
                <a:uLnTx/>
                <a:uFillTx/>
                <a:ea typeface="+mn-ea"/>
                <a:cs typeface="+mn-cs"/>
              </a:rPr>
              <a:t>To address the ethical concerns of moral distress the author applied qualitative research methods through analysis of written surveys. These surveys were created to compose written statements/ narratives from nurses explaining there personal experiences, beliefs  and situations with end of life care. </a:t>
            </a:r>
          </a:p>
          <a:p>
            <a:endParaRPr lang="en-US" dirty="0" smtClean="0"/>
          </a:p>
          <a:p>
            <a:r>
              <a:rPr lang="en-US" dirty="0" smtClean="0"/>
              <a:t>Sources: </a:t>
            </a:r>
            <a:r>
              <a:rPr lang="en-US" sz="1200" kern="1200" dirty="0" smtClean="0">
                <a:solidFill>
                  <a:schemeClr val="tx1"/>
                </a:solidFill>
                <a:latin typeface="+mn-lt"/>
                <a:ea typeface="+mn-ea"/>
                <a:cs typeface="+mn-cs"/>
              </a:rPr>
              <a:t>(Burns and Grove, 2009, p.61) &amp; (Ferrell, 2006, pp.922-923) </a:t>
            </a:r>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ea typeface="+mn-ea"/>
                <a:cs typeface="+mn-cs"/>
              </a:rPr>
              <a:t>Information from Tailor (2005) states that several investigators have found that the use of normal saline may provide a less painful, equally effective, safer and less expensive alternative for intradermal anesthesia (as sited in Windle, P., Kwam, M., Warwick, H., Sibayan, A., Espiritu, C., Vergara, J., 2006). Administration of an analgesic before venipuncture is important for patient comfort.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schemeClr val="tx1"/>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ea typeface="+mn-ea"/>
                <a:cs typeface="+mn-cs"/>
              </a:rPr>
              <a:t>A study was then performed to study the difference in pain during the three cannulation techniques; which were,: lidocaine, BNS and none. This data that was found will possibly change the current nursing practice.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schemeClr val="tx1"/>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ea typeface="+mn-ea"/>
                <a:cs typeface="+mn-cs"/>
              </a:rPr>
              <a:t>Brown (2002) studied registered nurses choices regarding the use of intradermal lidocaine for IV insertions and the challenge of changing practice ( as site in Windle, P., Kwam, M., Warwick, H., Sibayan, A., Espiritu, C., Vergara, J., 2006).</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schemeClr val="tx1"/>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ea typeface="+mn-ea"/>
                <a:cs typeface="+mn-cs"/>
              </a:rPr>
              <a:t>This data that was collected was very important because as a nurse the goal should be to provide quality care; knowing this information will allow nurses to do so.</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schemeClr val="tx1"/>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Sources:</a:t>
            </a:r>
            <a:r>
              <a:rPr kumimoji="0" lang="en-US" sz="1200" b="0" i="0" u="none" strike="noStrike" kern="1200" cap="none" spc="0" normalizeH="0" baseline="0" noProof="0" dirty="0" smtClean="0">
                <a:ln>
                  <a:noFill/>
                </a:ln>
                <a:solidFill>
                  <a:schemeClr val="tx1"/>
                </a:solidFill>
                <a:effectLst/>
                <a:uLnTx/>
                <a:uFillTx/>
                <a:ea typeface="+mn-ea"/>
                <a:cs typeface="+mn-cs"/>
              </a:rPr>
              <a:t>(Windle, P., Kwam, M., Warwick, H., Sibayan, A., Espiritu, C., Vergara, J., 2006, p. 252).</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AB32D8B-0A66-4AB2-80C7-F72CE6ADCED4}" type="datetimeFigureOut">
              <a:rPr lang="en-US" smtClean="0"/>
              <a:pPr/>
              <a:t>6/11/2011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F0D28CE-C4AA-4C4E-AD71-0CE37568C17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B32D8B-0A66-4AB2-80C7-F72CE6ADCED4}" type="datetimeFigureOut">
              <a:rPr lang="en-US" smtClean="0"/>
              <a:pPr/>
              <a:t>6/11/2011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B32D8B-0A66-4AB2-80C7-F72CE6ADCED4}" type="datetimeFigureOut">
              <a:rPr lang="en-US" smtClean="0"/>
              <a:pPr/>
              <a:t>6/11/2011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AB32D8B-0A66-4AB2-80C7-F72CE6ADCED4}" type="datetimeFigureOut">
              <a:rPr lang="en-US" smtClean="0"/>
              <a:pPr/>
              <a:t>6/11/2011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AB32D8B-0A66-4AB2-80C7-F72CE6ADCED4}" type="datetimeFigureOut">
              <a:rPr lang="en-US" smtClean="0"/>
              <a:pPr/>
              <a:t>6/11/2011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32D8B-0A66-4AB2-80C7-F72CE6ADCED4}" type="datetimeFigureOut">
              <a:rPr lang="en-US" smtClean="0"/>
              <a:pPr/>
              <a:t>6/11/2011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B32D8B-0A66-4AB2-80C7-F72CE6ADCED4}" type="datetimeFigureOut">
              <a:rPr lang="en-US" smtClean="0"/>
              <a:pPr/>
              <a:t>6/11/2011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AB32D8B-0A66-4AB2-80C7-F72CE6ADCED4}" type="datetimeFigureOut">
              <a:rPr lang="en-US" smtClean="0"/>
              <a:pPr/>
              <a:t>6/11/2011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F0D28CE-C4AA-4C4E-AD71-0CE37568C17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AB32D8B-0A66-4AB2-80C7-F72CE6ADCED4}" type="datetimeFigureOut">
              <a:rPr lang="en-US" smtClean="0"/>
              <a:pPr/>
              <a:t>6/11/2011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F0D28CE-C4AA-4C4E-AD71-0CE37568C17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838200"/>
            <a:ext cx="8534400" cy="1938992"/>
          </a:xfrm>
          <a:prstGeom prst="rect">
            <a:avLst/>
          </a:prstGeom>
          <a:noFill/>
        </p:spPr>
        <p:txBody>
          <a:bodyPr wrap="square" rtlCol="0">
            <a:spAutoFit/>
          </a:bodyPr>
          <a:lstStyle/>
          <a:p>
            <a:pPr algn="ctr"/>
            <a:r>
              <a:rPr lang="en-US" sz="6000" b="1" dirty="0" smtClean="0"/>
              <a:t>A Review and Critique of Research Articles</a:t>
            </a:r>
            <a:endParaRPr lang="en-US" sz="6000" b="1" dirty="0"/>
          </a:p>
        </p:txBody>
      </p:sp>
      <p:sp>
        <p:nvSpPr>
          <p:cNvPr id="6" name="TextBox 5"/>
          <p:cNvSpPr txBox="1"/>
          <p:nvPr/>
        </p:nvSpPr>
        <p:spPr>
          <a:xfrm>
            <a:off x="2283938" y="3290415"/>
            <a:ext cx="5410200" cy="2862322"/>
          </a:xfrm>
          <a:prstGeom prst="rect">
            <a:avLst/>
          </a:prstGeom>
          <a:noFill/>
        </p:spPr>
        <p:txBody>
          <a:bodyPr wrap="square" rtlCol="0">
            <a:spAutoFit/>
          </a:bodyPr>
          <a:lstStyle/>
          <a:p>
            <a:pPr algn="ctr"/>
            <a:r>
              <a:rPr lang="en-US" dirty="0" smtClean="0"/>
              <a:t>Dominique Davis, Yvonne </a:t>
            </a:r>
            <a:r>
              <a:rPr lang="en-US" dirty="0" err="1" smtClean="0"/>
              <a:t>McGaughey</a:t>
            </a:r>
            <a:r>
              <a:rPr lang="en-US" dirty="0" smtClean="0"/>
              <a:t>, Marianne Miller, </a:t>
            </a:r>
          </a:p>
          <a:p>
            <a:pPr algn="ctr"/>
            <a:endParaRPr lang="en-US" dirty="0"/>
          </a:p>
          <a:p>
            <a:pPr algn="ctr"/>
            <a:r>
              <a:rPr lang="en-US" dirty="0" smtClean="0"/>
              <a:t>Jessica Owen, and Sarah </a:t>
            </a:r>
            <a:r>
              <a:rPr lang="en-US" dirty="0" err="1" smtClean="0"/>
              <a:t>Penkas</a:t>
            </a:r>
            <a:endParaRPr lang="en-US" dirty="0" smtClean="0"/>
          </a:p>
          <a:p>
            <a:pPr algn="ctr"/>
            <a:endParaRPr lang="en-US" dirty="0" smtClean="0"/>
          </a:p>
          <a:p>
            <a:pPr algn="ctr"/>
            <a:r>
              <a:rPr lang="en-US" dirty="0" smtClean="0"/>
              <a:t>Lakeview College of Nursing</a:t>
            </a:r>
          </a:p>
          <a:p>
            <a:pPr algn="ctr"/>
            <a:endParaRPr lang="en-US" dirty="0" smtClean="0"/>
          </a:p>
          <a:p>
            <a:pPr algn="ctr"/>
            <a:r>
              <a:rPr lang="en-US" dirty="0" smtClean="0"/>
              <a:t>N302 – Nursing Research</a:t>
            </a:r>
          </a:p>
          <a:p>
            <a:pPr algn="ctr"/>
            <a:endParaRPr lang="en-US" dirty="0" smtClean="0"/>
          </a:p>
          <a:p>
            <a:pPr algn="ctr"/>
            <a:r>
              <a:rPr lang="en-US" dirty="0" smtClean="0"/>
              <a:t>6-2-2011</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914400"/>
            <a:ext cx="8229600" cy="1143000"/>
          </a:xfrm>
        </p:spPr>
        <p:txBody>
          <a:bodyPr/>
          <a:lstStyle/>
          <a:p>
            <a:r>
              <a:rPr lang="en-US" b="1" dirty="0" smtClean="0">
                <a:latin typeface="+mn-lt"/>
              </a:rPr>
              <a:t>Secondary Source</a:t>
            </a:r>
          </a:p>
        </p:txBody>
      </p:sp>
      <p:sp>
        <p:nvSpPr>
          <p:cNvPr id="5" name="Rectangle 3"/>
          <p:cNvSpPr txBox="1">
            <a:spLocks/>
          </p:cNvSpPr>
          <p:nvPr/>
        </p:nvSpPr>
        <p:spPr>
          <a:xfrm>
            <a:off x="457200" y="2332037"/>
            <a:ext cx="8229600" cy="4525963"/>
          </a:xfrm>
          <a:prstGeom prst="rect">
            <a:avLst/>
          </a:prstGeom>
        </p:spPr>
        <p:txBody>
          <a:bodyPr vert="horz">
            <a:normAutofit/>
          </a:bodyPr>
          <a:lstStyle/>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Use of bacteriostatic normal saline (BNS)</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lang="en-US" sz="2400" dirty="0" smtClean="0"/>
              <a:t>Less painful</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kumimoji="0" lang="en-US" sz="2400" b="0" i="0" u="none" strike="noStrike" kern="1200" cap="none" spc="0" normalizeH="0" baseline="0" noProof="0" dirty="0" smtClean="0">
                <a:ln>
                  <a:noFill/>
                </a:ln>
                <a:solidFill>
                  <a:schemeClr val="tx1"/>
                </a:solidFill>
                <a:effectLst/>
                <a:uLnTx/>
                <a:uFillTx/>
                <a:ea typeface="+mn-ea"/>
                <a:cs typeface="+mn-cs"/>
              </a:rPr>
              <a:t>Effective</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lang="en-US" sz="2400" dirty="0" smtClean="0"/>
              <a:t>Safer</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kumimoji="0" lang="en-US" sz="2400" b="0" i="0" u="none" strike="noStrike" kern="1200" cap="none" spc="0" normalizeH="0" baseline="0" noProof="0" dirty="0" smtClean="0">
                <a:ln>
                  <a:noFill/>
                </a:ln>
                <a:solidFill>
                  <a:schemeClr val="tx1"/>
                </a:solidFill>
                <a:effectLst/>
                <a:uLnTx/>
                <a:uFillTx/>
                <a:ea typeface="+mn-ea"/>
                <a:cs typeface="+mn-cs"/>
              </a:rPr>
              <a:t>Less expensive</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lang="en-US" sz="2400" dirty="0" smtClean="0"/>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lang="en-US" sz="2400" dirty="0" smtClean="0"/>
              <a:t>Study </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lang="en-US" sz="2400" dirty="0" smtClean="0"/>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lang="en-US" sz="2400" dirty="0" smtClean="0"/>
              <a:t>Nurses Choice</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lang="en-US" sz="2000" dirty="0" smtClean="0"/>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lang="en-US" sz="2000" dirty="0" smtClean="0"/>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ea typeface="+mn-ea"/>
              <a:cs typeface="+mn-cs"/>
            </a:endParaRP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p:cNvSpPr txBox="1">
            <a:spLocks/>
          </p:cNvSpPr>
          <p:nvPr/>
        </p:nvSpPr>
        <p:spPr>
          <a:xfrm>
            <a:off x="457200" y="609600"/>
            <a:ext cx="8229600" cy="1143000"/>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1" i="0" u="none" strike="noStrike" kern="1200" cap="none" spc="0" normalizeH="0" baseline="0" noProof="0" dirty="0" smtClean="0">
                <a:ln>
                  <a:noFill/>
                </a:ln>
                <a:solidFill>
                  <a:schemeClr val="tx2"/>
                </a:solidFill>
                <a:effectLst/>
                <a:uLnTx/>
                <a:uFillTx/>
                <a:ea typeface="+mj-ea"/>
                <a:cs typeface="+mj-cs"/>
              </a:rPr>
              <a:t>Moral Distress of Nurses</a:t>
            </a:r>
          </a:p>
        </p:txBody>
      </p:sp>
      <p:sp>
        <p:nvSpPr>
          <p:cNvPr id="11" name="Content Placeholder 4"/>
          <p:cNvSpPr>
            <a:spLocks noGrp="1"/>
          </p:cNvSpPr>
          <p:nvPr>
            <p:ph idx="1"/>
          </p:nvPr>
        </p:nvSpPr>
        <p:spPr>
          <a:xfrm>
            <a:off x="457200" y="1981200"/>
            <a:ext cx="8229600" cy="4525963"/>
          </a:xfrm>
        </p:spPr>
        <p:txBody>
          <a:bodyPr rtlCol="0">
            <a:normAutofit/>
          </a:bodyPr>
          <a:lstStyle/>
          <a:p>
            <a:pPr fontAlgn="auto">
              <a:spcAft>
                <a:spcPts val="0"/>
              </a:spcAft>
              <a:buFont typeface="Arial" pitchFamily="34" charset="0"/>
              <a:buChar char="•"/>
              <a:defRPr/>
            </a:pPr>
            <a:r>
              <a:rPr lang="en-US" dirty="0" smtClean="0"/>
              <a:t>Medical futility</a:t>
            </a:r>
          </a:p>
          <a:p>
            <a:pPr fontAlgn="auto">
              <a:spcAft>
                <a:spcPts val="0"/>
              </a:spcAft>
              <a:buNone/>
              <a:defRPr/>
            </a:pPr>
            <a:endParaRPr lang="en-US" dirty="0" smtClean="0"/>
          </a:p>
          <a:p>
            <a:pPr fontAlgn="auto">
              <a:spcAft>
                <a:spcPts val="0"/>
              </a:spcAft>
              <a:buFont typeface="Arial" pitchFamily="34" charset="0"/>
              <a:buChar char="•"/>
              <a:defRPr/>
            </a:pPr>
            <a:r>
              <a:rPr lang="en-US" dirty="0" smtClean="0"/>
              <a:t>Moral Stress</a:t>
            </a:r>
          </a:p>
          <a:p>
            <a:pPr fontAlgn="auto">
              <a:spcAft>
                <a:spcPts val="0"/>
              </a:spcAft>
              <a:buNone/>
              <a:defRPr/>
            </a:pPr>
            <a:endParaRPr lang="en-US" dirty="0" smtClean="0"/>
          </a:p>
          <a:p>
            <a:pPr fontAlgn="auto">
              <a:spcAft>
                <a:spcPts val="0"/>
              </a:spcAft>
              <a:buFont typeface="Arial" pitchFamily="34" charset="0"/>
              <a:buChar char="•"/>
              <a:defRPr/>
            </a:pPr>
            <a:r>
              <a:rPr lang="en-US" dirty="0" smtClean="0"/>
              <a:t>Emotional and spiritual support is often needed for nurses who experience this distress.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006475"/>
            <a:ext cx="8229600" cy="1143000"/>
          </a:xfrm>
        </p:spPr>
        <p:txBody>
          <a:bodyPr rtlCol="0">
            <a:normAutofit/>
          </a:bodyPr>
          <a:lstStyle/>
          <a:p>
            <a:pPr fontAlgn="auto">
              <a:spcAft>
                <a:spcPts val="0"/>
              </a:spcAft>
              <a:defRPr/>
            </a:pPr>
            <a:r>
              <a:rPr lang="en-US" sz="3600" b="1" dirty="0" smtClean="0">
                <a:latin typeface="+mn-lt"/>
              </a:rPr>
              <a:t>Moral Distress &amp; the Nursing Practice</a:t>
            </a:r>
          </a:p>
        </p:txBody>
      </p:sp>
      <p:sp>
        <p:nvSpPr>
          <p:cNvPr id="5" name="Content Placeholder 2"/>
          <p:cNvSpPr>
            <a:spLocks noGrp="1"/>
          </p:cNvSpPr>
          <p:nvPr>
            <p:ph idx="1"/>
          </p:nvPr>
        </p:nvSpPr>
        <p:spPr>
          <a:xfrm>
            <a:off x="457200" y="2332037"/>
            <a:ext cx="8229600" cy="4525963"/>
          </a:xfrm>
        </p:spPr>
        <p:txBody>
          <a:bodyPr rtlCol="0">
            <a:normAutofit/>
          </a:bodyPr>
          <a:lstStyle/>
          <a:p>
            <a:pPr fontAlgn="auto">
              <a:spcAft>
                <a:spcPts val="0"/>
              </a:spcAft>
              <a:buFont typeface="Arial" pitchFamily="34" charset="0"/>
              <a:buChar char="•"/>
              <a:defRPr/>
            </a:pPr>
            <a:r>
              <a:rPr lang="en-US" dirty="0" smtClean="0"/>
              <a:t>Futile care brings about the issues of ethical dilemmas.</a:t>
            </a:r>
          </a:p>
          <a:p>
            <a:pPr fontAlgn="auto">
              <a:spcAft>
                <a:spcPts val="0"/>
              </a:spcAft>
              <a:buNone/>
              <a:defRPr/>
            </a:pPr>
            <a:r>
              <a:rPr lang="en-US" dirty="0" smtClean="0"/>
              <a:t> </a:t>
            </a:r>
          </a:p>
          <a:p>
            <a:pPr fontAlgn="auto">
              <a:spcAft>
                <a:spcPts val="0"/>
              </a:spcAft>
              <a:buFont typeface="Arial" pitchFamily="34" charset="0"/>
              <a:buChar char="•"/>
              <a:defRPr/>
            </a:pPr>
            <a:r>
              <a:rPr lang="en-US" dirty="0" smtClean="0"/>
              <a:t>Ethical concepts that may be affected:</a:t>
            </a:r>
          </a:p>
          <a:p>
            <a:pPr marL="514350" indent="-514350" fontAlgn="auto">
              <a:spcAft>
                <a:spcPts val="0"/>
              </a:spcAft>
              <a:buAutoNum type="arabicPeriod"/>
              <a:defRPr/>
            </a:pPr>
            <a:r>
              <a:rPr lang="en-US" dirty="0" smtClean="0"/>
              <a:t>Autonomy</a:t>
            </a:r>
          </a:p>
          <a:p>
            <a:pPr marL="514350" indent="-514350" fontAlgn="auto">
              <a:spcAft>
                <a:spcPts val="0"/>
              </a:spcAft>
              <a:buAutoNum type="arabicPeriod"/>
              <a:defRPr/>
            </a:pPr>
            <a:r>
              <a:rPr lang="en-US" dirty="0" smtClean="0"/>
              <a:t>Beneficence</a:t>
            </a:r>
          </a:p>
          <a:p>
            <a:pPr marL="514350" indent="-514350" fontAlgn="auto">
              <a:spcAft>
                <a:spcPts val="0"/>
              </a:spcAft>
              <a:buAutoNum type="arabicPeriod"/>
              <a:defRPr/>
            </a:pPr>
            <a:r>
              <a:rPr lang="en-US" dirty="0" smtClean="0"/>
              <a:t>Nonmaleficence </a:t>
            </a:r>
          </a:p>
          <a:p>
            <a:pPr marL="514350" indent="-514350" fontAlgn="auto">
              <a:spcAft>
                <a:spcPts val="0"/>
              </a:spcAft>
              <a:buAutoNum type="arabicPeriod"/>
              <a:defRPr/>
            </a:pPr>
            <a:r>
              <a:rPr lang="en-US" dirty="0" smtClean="0"/>
              <a:t>Justice. </a:t>
            </a:r>
          </a:p>
          <a:p>
            <a:pPr marL="514350" indent="-514350" fontAlgn="auto">
              <a:spcAft>
                <a:spcPts val="0"/>
              </a:spcAft>
              <a:buNone/>
              <a:defRPr/>
            </a:pPr>
            <a:endParaRPr lang="en-US" dirty="0" smtClean="0"/>
          </a:p>
          <a:p>
            <a:pPr fontAlgn="auto">
              <a:spcAft>
                <a:spcPts val="0"/>
              </a:spcAft>
              <a:buFont typeface="Arial" pitchFamily="34" charset="0"/>
              <a:buChar char="•"/>
              <a:defRPr/>
            </a:pPr>
            <a:r>
              <a:rPr lang="en-US" dirty="0" smtClean="0"/>
              <a:t>Implications for nursing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838200"/>
            <a:ext cx="9144000" cy="685800"/>
          </a:xfrm>
        </p:spPr>
        <p:txBody>
          <a:bodyPr rtlCol="0">
            <a:normAutofit/>
          </a:bodyPr>
          <a:lstStyle/>
          <a:p>
            <a:pPr fontAlgn="auto">
              <a:spcAft>
                <a:spcPts val="0"/>
              </a:spcAft>
              <a:defRPr/>
            </a:pPr>
            <a:r>
              <a:rPr lang="en-US" sz="3200" b="1" dirty="0" smtClean="0">
                <a:latin typeface="+mn-lt"/>
              </a:rPr>
              <a:t>Intradermal Anesthesia Use &amp; Nursing Practice</a:t>
            </a:r>
          </a:p>
        </p:txBody>
      </p:sp>
      <p:sp>
        <p:nvSpPr>
          <p:cNvPr id="5" name="Content Placeholder 2"/>
          <p:cNvSpPr>
            <a:spLocks noGrp="1"/>
          </p:cNvSpPr>
          <p:nvPr>
            <p:ph idx="1"/>
          </p:nvPr>
        </p:nvSpPr>
        <p:spPr>
          <a:xfrm>
            <a:off x="457200" y="2011362"/>
            <a:ext cx="8229600" cy="4525963"/>
          </a:xfrm>
        </p:spPr>
        <p:txBody>
          <a:bodyPr rtlCol="0">
            <a:normAutofit/>
          </a:bodyPr>
          <a:lstStyle/>
          <a:p>
            <a:pPr fontAlgn="auto">
              <a:spcAft>
                <a:spcPts val="0"/>
              </a:spcAft>
              <a:buFont typeface="Arial" pitchFamily="34" charset="0"/>
              <a:buChar char="•"/>
              <a:defRPr/>
            </a:pPr>
            <a:r>
              <a:rPr lang="en-US" dirty="0" smtClean="0"/>
              <a:t>Patient Care</a:t>
            </a:r>
          </a:p>
          <a:p>
            <a:pPr fontAlgn="auto">
              <a:spcAft>
                <a:spcPts val="0"/>
              </a:spcAft>
              <a:buNone/>
              <a:defRPr/>
            </a:pPr>
            <a:endParaRPr lang="en-US" dirty="0" smtClean="0"/>
          </a:p>
          <a:p>
            <a:pPr fontAlgn="auto">
              <a:spcAft>
                <a:spcPts val="0"/>
              </a:spcAft>
              <a:buFont typeface="Arial" pitchFamily="34" charset="0"/>
              <a:buChar char="•"/>
              <a:defRPr/>
            </a:pPr>
            <a:r>
              <a:rPr lang="en-US" dirty="0" smtClean="0"/>
              <a:t>Purpose of the studies</a:t>
            </a:r>
          </a:p>
          <a:p>
            <a:pPr fontAlgn="auto">
              <a:spcAft>
                <a:spcPts val="0"/>
              </a:spcAft>
              <a:buNone/>
              <a:defRPr/>
            </a:pPr>
            <a:endParaRPr lang="en-US" dirty="0" smtClean="0"/>
          </a:p>
          <a:p>
            <a:pPr fontAlgn="auto">
              <a:spcAft>
                <a:spcPts val="0"/>
              </a:spcAft>
              <a:buFont typeface="Arial" pitchFamily="34" charset="0"/>
              <a:buChar char="•"/>
              <a:defRPr/>
            </a:pPr>
            <a:r>
              <a:rPr lang="en-US" dirty="0" smtClean="0"/>
              <a:t>Data collected</a:t>
            </a:r>
          </a:p>
          <a:p>
            <a:pPr fontAlgn="auto">
              <a:spcAft>
                <a:spcPts val="0"/>
              </a:spcAft>
              <a:buNone/>
              <a:defRPr/>
            </a:pPr>
            <a:endParaRPr lang="en-US" dirty="0" smtClean="0"/>
          </a:p>
          <a:p>
            <a:pPr fontAlgn="auto">
              <a:spcAft>
                <a:spcPts val="0"/>
              </a:spcAft>
              <a:buFont typeface="Arial" pitchFamily="34" charset="0"/>
              <a:buChar char="•"/>
              <a:defRPr/>
            </a:pPr>
            <a:r>
              <a:rPr lang="en-US" dirty="0" smtClean="0"/>
              <a:t>Nurses responsibility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12838"/>
          </a:xfrm>
        </p:spPr>
        <p:txBody>
          <a:bodyPr>
            <a:normAutofit fontScale="90000"/>
          </a:bodyPr>
          <a:lstStyle/>
          <a:p>
            <a:r>
              <a:rPr lang="en-US" dirty="0" smtClean="0">
                <a:latin typeface="+mn-lt"/>
              </a:rPr>
              <a:t/>
            </a:r>
            <a:br>
              <a:rPr lang="en-US" dirty="0" smtClean="0">
                <a:latin typeface="+mn-lt"/>
              </a:rPr>
            </a:br>
            <a:r>
              <a:rPr lang="en-US" dirty="0" smtClean="0">
                <a:latin typeface="+mn-lt"/>
              </a:rPr>
              <a:t/>
            </a:r>
            <a:br>
              <a:rPr lang="en-US" dirty="0" smtClean="0">
                <a:latin typeface="+mn-lt"/>
              </a:rPr>
            </a:br>
            <a:r>
              <a:rPr lang="en-US" dirty="0" smtClean="0">
                <a:latin typeface="+mn-lt"/>
              </a:rPr>
              <a:t/>
            </a:r>
            <a:br>
              <a:rPr lang="en-US" dirty="0" smtClean="0">
                <a:latin typeface="+mn-lt"/>
              </a:rPr>
            </a:br>
            <a:endParaRPr lang="en-US" dirty="0">
              <a:latin typeface="+mn-lt"/>
            </a:endParaRPr>
          </a:p>
        </p:txBody>
      </p:sp>
      <p:sp>
        <p:nvSpPr>
          <p:cNvPr id="3" name="Content Placeholder 2"/>
          <p:cNvSpPr>
            <a:spLocks noGrp="1"/>
          </p:cNvSpPr>
          <p:nvPr>
            <p:ph idx="1"/>
          </p:nvPr>
        </p:nvSpPr>
        <p:spPr>
          <a:xfrm>
            <a:off x="533400" y="2971800"/>
            <a:ext cx="8229600" cy="4525963"/>
          </a:xfrm>
        </p:spPr>
        <p:txBody>
          <a:bodyPr>
            <a:normAutofit/>
          </a:bodyPr>
          <a:lstStyle/>
          <a:p>
            <a:r>
              <a:rPr lang="en-US" sz="2400" dirty="0" smtClean="0"/>
              <a:t>Voluntary participation in survey</a:t>
            </a:r>
          </a:p>
          <a:p>
            <a:r>
              <a:rPr lang="en-US" sz="2400" dirty="0" smtClean="0"/>
              <a:t>Voluntary permission to publish survey</a:t>
            </a:r>
          </a:p>
          <a:p>
            <a:r>
              <a:rPr lang="en-US" sz="2400" dirty="0" smtClean="0"/>
              <a:t>Included associate, baccalaureate, master’s degree nurses</a:t>
            </a:r>
          </a:p>
          <a:p>
            <a:r>
              <a:rPr lang="en-US" sz="2400" dirty="0" smtClean="0"/>
              <a:t>Employees of acute care, hospice, universities, and clinics</a:t>
            </a:r>
            <a:endParaRPr lang="en-US" sz="2400" dirty="0"/>
          </a:p>
        </p:txBody>
      </p:sp>
      <p:sp>
        <p:nvSpPr>
          <p:cNvPr id="5" name="Rectangle 4"/>
          <p:cNvSpPr/>
          <p:nvPr/>
        </p:nvSpPr>
        <p:spPr>
          <a:xfrm>
            <a:off x="685800" y="1828800"/>
            <a:ext cx="7772400" cy="954107"/>
          </a:xfrm>
          <a:prstGeom prst="rect">
            <a:avLst/>
          </a:prstGeom>
        </p:spPr>
        <p:txBody>
          <a:bodyPr wrap="square">
            <a:spAutoFit/>
          </a:bodyPr>
          <a:lstStyle/>
          <a:p>
            <a:pPr algn="ctr"/>
            <a:r>
              <a:rPr lang="en-US" sz="2800" i="1" dirty="0" smtClean="0"/>
              <a:t>Understanding the Moral Distress of Nurses Witnessing Medically Futile Care</a:t>
            </a:r>
            <a:endParaRPr lang="en-US" sz="2800" i="1" dirty="0"/>
          </a:p>
        </p:txBody>
      </p:sp>
      <p:sp>
        <p:nvSpPr>
          <p:cNvPr id="6" name="TextBox 5"/>
          <p:cNvSpPr txBox="1"/>
          <p:nvPr/>
        </p:nvSpPr>
        <p:spPr>
          <a:xfrm>
            <a:off x="762000" y="990600"/>
            <a:ext cx="8001000" cy="769441"/>
          </a:xfrm>
          <a:prstGeom prst="rect">
            <a:avLst/>
          </a:prstGeom>
          <a:noFill/>
        </p:spPr>
        <p:txBody>
          <a:bodyPr wrap="square" rtlCol="0">
            <a:spAutoFit/>
          </a:bodyPr>
          <a:lstStyle/>
          <a:p>
            <a:pPr algn="ctr"/>
            <a:r>
              <a:rPr lang="en-US" sz="4400" b="1" dirty="0" smtClean="0">
                <a:solidFill>
                  <a:schemeClr val="accent2">
                    <a:lumMod val="75000"/>
                  </a:schemeClr>
                </a:solidFill>
              </a:rPr>
              <a:t>Informed Consent</a:t>
            </a:r>
            <a:endParaRPr lang="en-US" sz="4400" b="1" dirty="0">
              <a:solidFill>
                <a:schemeClr val="accent2">
                  <a:lumMod val="7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Informed Consent </a:t>
            </a:r>
            <a:endParaRPr lang="en-US" b="1" dirty="0">
              <a:latin typeface="+mn-lt"/>
            </a:endParaRPr>
          </a:p>
        </p:txBody>
      </p:sp>
      <p:sp>
        <p:nvSpPr>
          <p:cNvPr id="3" name="Content Placeholder 2"/>
          <p:cNvSpPr>
            <a:spLocks noGrp="1"/>
          </p:cNvSpPr>
          <p:nvPr>
            <p:ph idx="1"/>
          </p:nvPr>
        </p:nvSpPr>
        <p:spPr>
          <a:xfrm>
            <a:off x="457200" y="2209800"/>
            <a:ext cx="8229600" cy="2209800"/>
          </a:xfrm>
        </p:spPr>
        <p:txBody>
          <a:bodyPr/>
          <a:lstStyle/>
          <a:p>
            <a:pPr algn="ctr">
              <a:buNone/>
            </a:pPr>
            <a:r>
              <a:rPr lang="en-US" sz="2800" i="1" dirty="0" smtClean="0"/>
              <a:t>Comparison of </a:t>
            </a:r>
            <a:r>
              <a:rPr lang="en-US" sz="2800" i="1" dirty="0" err="1" smtClean="0"/>
              <a:t>Bacteriostatic</a:t>
            </a:r>
            <a:r>
              <a:rPr lang="en-US" sz="2800" i="1" dirty="0" smtClean="0"/>
              <a:t> Normal Saline and </a:t>
            </a:r>
            <a:r>
              <a:rPr lang="en-US" sz="2800" i="1" dirty="0" err="1" smtClean="0"/>
              <a:t>Lidocaine</a:t>
            </a:r>
            <a:r>
              <a:rPr lang="en-US" sz="2800" i="1" dirty="0" smtClean="0"/>
              <a:t> Used as </a:t>
            </a:r>
            <a:r>
              <a:rPr lang="en-US" sz="2800" i="1" dirty="0" err="1" smtClean="0"/>
              <a:t>Intradermal</a:t>
            </a:r>
            <a:r>
              <a:rPr lang="en-US" sz="2800" i="1" dirty="0" smtClean="0"/>
              <a:t> Anesthesia for the Placement of Intravenous Line</a:t>
            </a:r>
          </a:p>
          <a:p>
            <a:pPr>
              <a:buNone/>
            </a:pPr>
            <a:endParaRPr lang="en-US" dirty="0"/>
          </a:p>
        </p:txBody>
      </p:sp>
      <p:sp>
        <p:nvSpPr>
          <p:cNvPr id="4" name="TextBox 3"/>
          <p:cNvSpPr txBox="1"/>
          <p:nvPr/>
        </p:nvSpPr>
        <p:spPr>
          <a:xfrm>
            <a:off x="533400" y="3886200"/>
            <a:ext cx="8305800" cy="1846659"/>
          </a:xfrm>
          <a:prstGeom prst="rect">
            <a:avLst/>
          </a:prstGeom>
          <a:noFill/>
        </p:spPr>
        <p:txBody>
          <a:bodyPr wrap="square" rtlCol="0">
            <a:spAutoFit/>
          </a:bodyPr>
          <a:lstStyle/>
          <a:p>
            <a:pPr lvl="0">
              <a:buFont typeface="Arial" pitchFamily="34" charset="0"/>
              <a:buChar char="•"/>
            </a:pPr>
            <a:r>
              <a:rPr lang="en-US" dirty="0" smtClean="0"/>
              <a:t> </a:t>
            </a:r>
            <a:r>
              <a:rPr lang="en-US" sz="3200" dirty="0" smtClean="0"/>
              <a:t>Participant questions and concerns addressed</a:t>
            </a:r>
          </a:p>
          <a:p>
            <a:pPr lvl="0">
              <a:buFont typeface="Arial" pitchFamily="34" charset="0"/>
              <a:buChar char="•"/>
            </a:pPr>
            <a:r>
              <a:rPr lang="en-US" sz="3200" dirty="0" smtClean="0"/>
              <a:t> Voluntary </a:t>
            </a:r>
          </a:p>
          <a:p>
            <a:pPr lvl="0">
              <a:buFont typeface="Arial" pitchFamily="34" charset="0"/>
              <a:buChar char="•"/>
            </a:pPr>
            <a:r>
              <a:rPr lang="en-US" sz="3200" dirty="0" smtClean="0"/>
              <a:t>Assured same standard of care</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447800"/>
            <a:ext cx="8229600" cy="1173162"/>
          </a:xfrm>
        </p:spPr>
        <p:txBody>
          <a:bodyPr>
            <a:normAutofit fontScale="90000"/>
          </a:bodyPr>
          <a:lstStyle/>
          <a:p>
            <a:pPr algn="ctr"/>
            <a:r>
              <a:rPr lang="en-US" b="1" dirty="0" smtClean="0">
                <a:latin typeface="+mn-lt"/>
              </a:rPr>
              <a:t>Quantitative vs. Qualitative</a:t>
            </a:r>
            <a:r>
              <a:rPr lang="en-US" dirty="0" smtClean="0">
                <a:latin typeface="+mn-lt"/>
              </a:rPr>
              <a:t/>
            </a:r>
            <a:br>
              <a:rPr lang="en-US" dirty="0" smtClean="0">
                <a:latin typeface="+mn-lt"/>
              </a:rPr>
            </a:br>
            <a:endParaRPr lang="en-US" dirty="0">
              <a:latin typeface="+mn-lt"/>
            </a:endParaRPr>
          </a:p>
        </p:txBody>
      </p:sp>
      <p:graphicFrame>
        <p:nvGraphicFramePr>
          <p:cNvPr id="6" name="Table 5"/>
          <p:cNvGraphicFramePr>
            <a:graphicFrameLocks noGrp="1"/>
          </p:cNvGraphicFramePr>
          <p:nvPr/>
        </p:nvGraphicFramePr>
        <p:xfrm>
          <a:off x="1066800" y="2590800"/>
          <a:ext cx="7307580" cy="2882328"/>
        </p:xfrm>
        <a:graphic>
          <a:graphicData uri="http://schemas.openxmlformats.org/drawingml/2006/table">
            <a:tbl>
              <a:tblPr/>
              <a:tblGrid>
                <a:gridCol w="3653790"/>
                <a:gridCol w="3653790"/>
              </a:tblGrid>
              <a:tr h="508267">
                <a:tc>
                  <a:txBody>
                    <a:bodyPr/>
                    <a:lstStyle/>
                    <a:p>
                      <a:pPr marL="0" marR="0">
                        <a:lnSpc>
                          <a:spcPct val="115000"/>
                        </a:lnSpc>
                        <a:spcBef>
                          <a:spcPts val="0"/>
                        </a:spcBef>
                        <a:spcAft>
                          <a:spcPts val="0"/>
                        </a:spcAft>
                      </a:pPr>
                      <a:r>
                        <a:rPr lang="en-US" sz="2400" dirty="0">
                          <a:latin typeface="Times New Roman"/>
                          <a:ea typeface="Calibri"/>
                          <a:cs typeface="Times New Roman"/>
                        </a:rPr>
                        <a:t>Quantitative- </a:t>
                      </a:r>
                      <a:r>
                        <a:rPr lang="en-US" sz="2400" dirty="0" err="1">
                          <a:latin typeface="Times New Roman"/>
                          <a:ea typeface="Calibri"/>
                          <a:cs typeface="Times New Roman"/>
                        </a:rPr>
                        <a:t>Windle</a:t>
                      </a:r>
                      <a:r>
                        <a:rPr lang="en-US" sz="2400" dirty="0">
                          <a:latin typeface="Times New Roman"/>
                          <a:ea typeface="Calibri"/>
                          <a:cs typeface="Times New Roman"/>
                        </a:rPr>
                        <a:t> et al</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a:latin typeface="Times New Roman"/>
                          <a:ea typeface="Calibri"/>
                          <a:cs typeface="Times New Roman"/>
                        </a:rPr>
                        <a:t>Qualitative- Ferrell</a:t>
                      </a:r>
                      <a:endParaRPr lang="en-US"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74061">
                <a:tc>
                  <a:txBody>
                    <a:bodyPr/>
                    <a:lstStyle/>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Scale</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Numerical representation</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Variables</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Control Group</a:t>
                      </a:r>
                      <a:endParaRPr lang="en-US"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Survey/Journaling</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Feelings</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Subjective</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Personal/ Emotional experiences</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7400" y="685800"/>
            <a:ext cx="5334000" cy="461665"/>
          </a:xfrm>
          <a:prstGeom prst="rect">
            <a:avLst/>
          </a:prstGeom>
          <a:noFill/>
        </p:spPr>
        <p:txBody>
          <a:bodyPr wrap="square" rtlCol="0">
            <a:spAutoFit/>
          </a:bodyPr>
          <a:lstStyle/>
          <a:p>
            <a:pPr algn="ctr"/>
            <a:r>
              <a:rPr lang="en-US" sz="2400" dirty="0" smtClean="0"/>
              <a:t>Reference</a:t>
            </a:r>
            <a:endParaRPr lang="en-US" sz="2400" dirty="0"/>
          </a:p>
        </p:txBody>
      </p:sp>
      <p:sp>
        <p:nvSpPr>
          <p:cNvPr id="4" name="TextBox 3"/>
          <p:cNvSpPr txBox="1"/>
          <p:nvPr/>
        </p:nvSpPr>
        <p:spPr>
          <a:xfrm>
            <a:off x="685800" y="2133600"/>
            <a:ext cx="4572000" cy="369332"/>
          </a:xfrm>
          <a:prstGeom prst="rect">
            <a:avLst/>
          </a:prstGeom>
          <a:noFill/>
        </p:spPr>
        <p:txBody>
          <a:bodyPr wrap="square" rtlCol="0">
            <a:spAutoFit/>
          </a:bodyPr>
          <a:lstStyle/>
          <a:p>
            <a:r>
              <a:rPr lang="en-US" dirty="0" smtClean="0"/>
              <a:t>See Yvonne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Review of </a:t>
            </a:r>
            <a:r>
              <a:rPr lang="en-US" b="1" dirty="0" err="1" smtClean="0">
                <a:latin typeface="+mn-lt"/>
              </a:rPr>
              <a:t>Windle</a:t>
            </a:r>
            <a:r>
              <a:rPr lang="en-US" b="1" dirty="0" smtClean="0">
                <a:latin typeface="+mn-lt"/>
              </a:rPr>
              <a:t> et al. Study</a:t>
            </a:r>
            <a:endParaRPr lang="en-US" b="1" dirty="0">
              <a:latin typeface="+mn-lt"/>
            </a:endParaRPr>
          </a:p>
        </p:txBody>
      </p:sp>
      <p:sp>
        <p:nvSpPr>
          <p:cNvPr id="3" name="Subtitle 2"/>
          <p:cNvSpPr>
            <a:spLocks noGrp="1"/>
          </p:cNvSpPr>
          <p:nvPr>
            <p:ph idx="1"/>
          </p:nvPr>
        </p:nvSpPr>
        <p:spPr/>
        <p:txBody>
          <a:bodyPr>
            <a:normAutofit/>
          </a:bodyPr>
          <a:lstStyle/>
          <a:p>
            <a:pPr algn="l">
              <a:buFont typeface="Arial" pitchFamily="34" charset="0"/>
              <a:buChar char="•"/>
            </a:pPr>
            <a:r>
              <a:rPr lang="en-US" sz="2000" dirty="0" smtClean="0">
                <a:solidFill>
                  <a:schemeClr val="tx1"/>
                </a:solidFill>
              </a:rPr>
              <a:t>Intravenous (IV) insertion</a:t>
            </a:r>
            <a:endParaRPr lang="en-US" sz="2000" dirty="0" smtClean="0"/>
          </a:p>
          <a:p>
            <a:pPr algn="l"/>
            <a:endParaRPr lang="en-US" sz="1600" dirty="0" smtClean="0">
              <a:solidFill>
                <a:schemeClr val="tx1"/>
              </a:solidFill>
            </a:endParaRPr>
          </a:p>
          <a:p>
            <a:pPr algn="l">
              <a:buFont typeface="Arial" pitchFamily="34" charset="0"/>
              <a:buChar char="•"/>
            </a:pPr>
            <a:r>
              <a:rPr lang="en-US" sz="1600" dirty="0" smtClean="0">
                <a:solidFill>
                  <a:schemeClr val="tx1"/>
                </a:solidFill>
              </a:rPr>
              <a:t> </a:t>
            </a:r>
            <a:r>
              <a:rPr lang="en-US" sz="2000" dirty="0" smtClean="0">
                <a:solidFill>
                  <a:schemeClr val="tx1"/>
                </a:solidFill>
              </a:rPr>
              <a:t> Physical </a:t>
            </a:r>
            <a:r>
              <a:rPr lang="en-US" sz="2000" dirty="0">
                <a:solidFill>
                  <a:schemeClr val="tx1"/>
                </a:solidFill>
              </a:rPr>
              <a:t>R</a:t>
            </a:r>
            <a:r>
              <a:rPr lang="en-US" sz="2000" dirty="0" smtClean="0">
                <a:solidFill>
                  <a:schemeClr val="tx1"/>
                </a:solidFill>
              </a:rPr>
              <a:t>eactions  can occur</a:t>
            </a:r>
          </a:p>
          <a:p>
            <a:pPr algn="l">
              <a:buFont typeface="Arial" pitchFamily="34" charset="0"/>
              <a:buChar char="•"/>
            </a:pPr>
            <a:endParaRPr lang="en-US" sz="2000" dirty="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Comparison of </a:t>
            </a:r>
            <a:r>
              <a:rPr lang="en-US" sz="2000" dirty="0" err="1" smtClean="0">
                <a:solidFill>
                  <a:schemeClr val="tx1"/>
                </a:solidFill>
              </a:rPr>
              <a:t>Bacteriostatic</a:t>
            </a:r>
            <a:r>
              <a:rPr lang="en-US" sz="2000" dirty="0" smtClean="0">
                <a:solidFill>
                  <a:schemeClr val="tx1"/>
                </a:solidFill>
              </a:rPr>
              <a:t> Normal Saline and </a:t>
            </a:r>
            <a:r>
              <a:rPr lang="en-US" sz="2000" dirty="0" err="1" smtClean="0">
                <a:solidFill>
                  <a:schemeClr val="tx1"/>
                </a:solidFill>
              </a:rPr>
              <a:t>Lidociane</a:t>
            </a:r>
            <a:r>
              <a:rPr lang="en-US" sz="2000" dirty="0" smtClean="0">
                <a:solidFill>
                  <a:schemeClr val="tx1"/>
                </a:solidFill>
              </a:rPr>
              <a:t> Used as </a:t>
            </a:r>
            <a:r>
              <a:rPr lang="en-US" sz="2000" dirty="0" err="1" smtClean="0">
                <a:solidFill>
                  <a:schemeClr val="tx1"/>
                </a:solidFill>
              </a:rPr>
              <a:t>Intradermal</a:t>
            </a:r>
            <a:r>
              <a:rPr lang="en-US" sz="2000" dirty="0" smtClean="0">
                <a:solidFill>
                  <a:schemeClr val="tx1"/>
                </a:solidFill>
              </a:rPr>
              <a:t> Anesthesia for the Placement of Intravenous Lines By </a:t>
            </a:r>
            <a:r>
              <a:rPr lang="en-US" sz="2000" dirty="0" err="1" smtClean="0">
                <a:solidFill>
                  <a:schemeClr val="tx1"/>
                </a:solidFill>
              </a:rPr>
              <a:t>Windle</a:t>
            </a:r>
            <a:r>
              <a:rPr lang="en-US" sz="2000" dirty="0" smtClean="0">
                <a:solidFill>
                  <a:schemeClr val="tx1"/>
                </a:solidFill>
              </a:rPr>
              <a:t> et al. (2006)</a:t>
            </a:r>
          </a:p>
          <a:p>
            <a:pPr algn="l">
              <a:buFont typeface="Arial" pitchFamily="34" charset="0"/>
              <a:buChar char="•"/>
            </a:pPr>
            <a:endParaRPr lang="en-US" sz="2000" dirty="0" smtClean="0">
              <a:solidFill>
                <a:schemeClr val="tx1"/>
              </a:solidFill>
            </a:endParaRPr>
          </a:p>
          <a:p>
            <a:pPr algn="l">
              <a:buFont typeface="Arial" pitchFamily="34" charset="0"/>
              <a:buChar char="•"/>
            </a:pPr>
            <a:r>
              <a:rPr lang="en-US" sz="2000" dirty="0" smtClean="0">
                <a:solidFill>
                  <a:schemeClr val="tx1"/>
                </a:solidFill>
              </a:rPr>
              <a:t>Purpose: Compare pain levels of IV insertions</a:t>
            </a:r>
          </a:p>
          <a:p>
            <a:pPr algn="l"/>
            <a:r>
              <a:rPr lang="en-US" sz="2000" dirty="0" smtClean="0">
                <a:solidFill>
                  <a:schemeClr val="tx1"/>
                </a:solidFill>
              </a:rPr>
              <a:t>	1) </a:t>
            </a:r>
            <a:r>
              <a:rPr lang="en-US" sz="2000" dirty="0" err="1" smtClean="0">
                <a:solidFill>
                  <a:schemeClr val="tx1"/>
                </a:solidFill>
              </a:rPr>
              <a:t>Lidocaine</a:t>
            </a:r>
            <a:endParaRPr lang="en-US" sz="2000" dirty="0" smtClean="0">
              <a:solidFill>
                <a:schemeClr val="tx1"/>
              </a:solidFill>
            </a:endParaRPr>
          </a:p>
          <a:p>
            <a:pPr algn="l"/>
            <a:r>
              <a:rPr lang="en-US" sz="2000" dirty="0">
                <a:solidFill>
                  <a:schemeClr val="tx1"/>
                </a:solidFill>
              </a:rPr>
              <a:t>	</a:t>
            </a:r>
            <a:r>
              <a:rPr lang="en-US" sz="2000" dirty="0" smtClean="0">
                <a:solidFill>
                  <a:schemeClr val="tx1"/>
                </a:solidFill>
              </a:rPr>
              <a:t>2) </a:t>
            </a:r>
            <a:r>
              <a:rPr lang="en-US" sz="2000" dirty="0" err="1" smtClean="0">
                <a:solidFill>
                  <a:schemeClr val="tx1"/>
                </a:solidFill>
              </a:rPr>
              <a:t>Bacteriostatic</a:t>
            </a:r>
            <a:r>
              <a:rPr lang="en-US" sz="2000" dirty="0" smtClean="0">
                <a:solidFill>
                  <a:schemeClr val="tx1"/>
                </a:solidFill>
              </a:rPr>
              <a:t> normal saline</a:t>
            </a:r>
          </a:p>
          <a:p>
            <a:pPr algn="l"/>
            <a:r>
              <a:rPr lang="en-US" sz="2000" dirty="0">
                <a:solidFill>
                  <a:schemeClr val="tx1"/>
                </a:solidFill>
              </a:rPr>
              <a:t>	</a:t>
            </a:r>
            <a:r>
              <a:rPr lang="en-US" sz="2000" dirty="0" smtClean="0">
                <a:solidFill>
                  <a:schemeClr val="tx1"/>
                </a:solidFill>
              </a:rPr>
              <a:t>3) No anesthesia</a:t>
            </a:r>
            <a:endParaRPr lang="en-US" sz="2000" dirty="0"/>
          </a:p>
          <a:p>
            <a:pPr algn="l">
              <a:buFont typeface="Arial" pitchFamily="34" charset="0"/>
              <a:buChar char="•"/>
            </a:pP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mn-lt"/>
              </a:rPr>
              <a:t>Windle</a:t>
            </a:r>
            <a:r>
              <a:rPr lang="en-US" b="1" dirty="0" smtClean="0">
                <a:latin typeface="+mn-lt"/>
              </a:rPr>
              <a:t> et al. - Continued</a:t>
            </a:r>
            <a:endParaRPr lang="en-US" b="1" dirty="0">
              <a:latin typeface="+mn-lt"/>
            </a:endParaRPr>
          </a:p>
        </p:txBody>
      </p:sp>
      <p:sp>
        <p:nvSpPr>
          <p:cNvPr id="3" name="Content Placeholder 2"/>
          <p:cNvSpPr>
            <a:spLocks noGrp="1"/>
          </p:cNvSpPr>
          <p:nvPr>
            <p:ph idx="1"/>
          </p:nvPr>
        </p:nvSpPr>
        <p:spPr>
          <a:xfrm>
            <a:off x="304800" y="1600200"/>
            <a:ext cx="8382000" cy="4876800"/>
          </a:xfrm>
        </p:spPr>
        <p:txBody>
          <a:bodyPr>
            <a:normAutofit/>
          </a:bodyPr>
          <a:lstStyle/>
          <a:p>
            <a:endParaRPr lang="en-US" sz="2000" dirty="0" smtClean="0"/>
          </a:p>
          <a:p>
            <a:r>
              <a:rPr lang="en-US" sz="2000" dirty="0" smtClean="0"/>
              <a:t>Independent variables:</a:t>
            </a:r>
          </a:p>
          <a:p>
            <a:pPr>
              <a:buNone/>
            </a:pPr>
            <a:r>
              <a:rPr lang="en-US" sz="1800" dirty="0" smtClean="0"/>
              <a:t>		1) Anesthetics used</a:t>
            </a:r>
          </a:p>
          <a:p>
            <a:pPr>
              <a:buNone/>
            </a:pPr>
            <a:r>
              <a:rPr lang="en-US" sz="1800" dirty="0"/>
              <a:t>	</a:t>
            </a:r>
            <a:r>
              <a:rPr lang="en-US" sz="1800" dirty="0" smtClean="0"/>
              <a:t>		A) </a:t>
            </a:r>
            <a:r>
              <a:rPr lang="en-US" sz="1800" dirty="0" err="1" smtClean="0"/>
              <a:t>lidocaine</a:t>
            </a:r>
            <a:endParaRPr lang="en-US" sz="1800" dirty="0" smtClean="0"/>
          </a:p>
          <a:p>
            <a:pPr>
              <a:buNone/>
            </a:pPr>
            <a:r>
              <a:rPr lang="en-US" sz="1800" dirty="0"/>
              <a:t>	</a:t>
            </a:r>
            <a:r>
              <a:rPr lang="en-US" sz="1800" dirty="0" smtClean="0"/>
              <a:t>		B) BSN</a:t>
            </a:r>
          </a:p>
          <a:p>
            <a:pPr>
              <a:buNone/>
            </a:pPr>
            <a:r>
              <a:rPr lang="en-US" sz="1800" dirty="0"/>
              <a:t>	</a:t>
            </a:r>
            <a:r>
              <a:rPr lang="en-US" sz="1800" dirty="0" smtClean="0"/>
              <a:t>		C) No anesthetic</a:t>
            </a:r>
            <a:endParaRPr lang="en-US" sz="1800" dirty="0"/>
          </a:p>
          <a:p>
            <a:pPr>
              <a:buNone/>
            </a:pPr>
            <a:endParaRPr lang="en-US" sz="1800" dirty="0" smtClean="0"/>
          </a:p>
          <a:p>
            <a:pPr>
              <a:buNone/>
            </a:pPr>
            <a:endParaRPr lang="en-US" sz="1800" dirty="0"/>
          </a:p>
          <a:p>
            <a:r>
              <a:rPr lang="en-US" sz="2000" dirty="0" smtClean="0"/>
              <a:t>Dependent variable:    </a:t>
            </a:r>
          </a:p>
          <a:p>
            <a:pPr>
              <a:buNone/>
            </a:pPr>
            <a:r>
              <a:rPr lang="en-US" sz="1800" dirty="0"/>
              <a:t>	</a:t>
            </a:r>
            <a:r>
              <a:rPr lang="en-US" sz="1800" dirty="0" smtClean="0"/>
              <a:t>	1) Pain level reported using a modified visual analog scale (MVAS)</a:t>
            </a:r>
          </a:p>
          <a:p>
            <a:pPr>
              <a:buNone/>
            </a:pPr>
            <a:endParaRPr lang="en-US" sz="1800" dirty="0"/>
          </a:p>
          <a:p>
            <a:pPr>
              <a:buNone/>
            </a:pPr>
            <a:endParaRPr lang="en-US" sz="1800" dirty="0" smtClean="0"/>
          </a:p>
          <a:p>
            <a:pPr>
              <a:buNone/>
            </a:pPr>
            <a:endParaRPr lang="en-US" sz="1800" dirty="0"/>
          </a:p>
          <a:p>
            <a:pPr>
              <a:buNone/>
            </a:pPr>
            <a:r>
              <a:rPr lang="en-US" sz="1200" dirty="0" smtClean="0"/>
              <a:t>Source: Burns and Grove (2009), p. 177</a:t>
            </a:r>
          </a:p>
          <a:p>
            <a:pPr>
              <a:buNone/>
            </a:pP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b="1" dirty="0" smtClean="0">
                <a:latin typeface="+mn-lt"/>
              </a:rPr>
              <a:t>Review of Ferrell Study</a:t>
            </a:r>
            <a:endParaRPr lang="en-US" b="1" dirty="0">
              <a:latin typeface="+mn-lt"/>
            </a:endParaRPr>
          </a:p>
        </p:txBody>
      </p:sp>
      <p:sp>
        <p:nvSpPr>
          <p:cNvPr id="3" name="Content Placeholder 2"/>
          <p:cNvSpPr>
            <a:spLocks noGrp="1"/>
          </p:cNvSpPr>
          <p:nvPr>
            <p:ph idx="1"/>
          </p:nvPr>
        </p:nvSpPr>
        <p:spPr>
          <a:xfrm>
            <a:off x="457200" y="1752600"/>
            <a:ext cx="8229600" cy="4800600"/>
          </a:xfrm>
        </p:spPr>
        <p:txBody>
          <a:bodyPr>
            <a:normAutofit/>
          </a:bodyPr>
          <a:lstStyle/>
          <a:p>
            <a:r>
              <a:rPr lang="en-US" sz="2000" dirty="0" smtClean="0"/>
              <a:t>Understanding the Moral Distress of Nurses Witnessing Medically Futile Care by B. Ferrell (2006).  </a:t>
            </a:r>
          </a:p>
          <a:p>
            <a:endParaRPr lang="en-US" sz="2000" dirty="0"/>
          </a:p>
          <a:p>
            <a:r>
              <a:rPr lang="en-US" sz="2000" u="sng" dirty="0" smtClean="0"/>
              <a:t>Futile</a:t>
            </a:r>
            <a:r>
              <a:rPr lang="en-US" sz="2000" dirty="0" smtClean="0"/>
              <a:t>: life – sustaining care that is highly unlikely to result in meaningful survival (Ferrell, 2006)</a:t>
            </a:r>
          </a:p>
          <a:p>
            <a:endParaRPr lang="en-US" sz="2000" dirty="0"/>
          </a:p>
          <a:p>
            <a:r>
              <a:rPr lang="en-US" sz="2000" dirty="0" smtClean="0"/>
              <a:t>Nursing Practice and futility</a:t>
            </a:r>
          </a:p>
          <a:p>
            <a:endParaRPr lang="en-US" sz="2000" dirty="0"/>
          </a:p>
          <a:p>
            <a:r>
              <a:rPr lang="en-US" sz="2000" dirty="0" smtClean="0"/>
              <a:t>Ethics</a:t>
            </a:r>
          </a:p>
          <a:p>
            <a:pPr lvl="1"/>
            <a:r>
              <a:rPr lang="en-US" sz="1600" dirty="0" smtClean="0"/>
              <a:t>Autonomy, beneficence, </a:t>
            </a:r>
            <a:r>
              <a:rPr lang="en-US" sz="1600" dirty="0" err="1" smtClean="0"/>
              <a:t>nonmaleficence</a:t>
            </a:r>
            <a:r>
              <a:rPr lang="en-US" sz="1600" dirty="0" smtClean="0"/>
              <a:t>, and justice .</a:t>
            </a:r>
          </a:p>
          <a:p>
            <a:pPr lvl="1"/>
            <a:endParaRPr lang="en-US" sz="1600" dirty="0"/>
          </a:p>
          <a:p>
            <a:r>
              <a:rPr lang="en-US" sz="2000" dirty="0" smtClean="0"/>
              <a:t>Purpose</a:t>
            </a:r>
            <a:r>
              <a:rPr lang="en-US" sz="1800" dirty="0" smtClean="0"/>
              <a:t>:  Impact of witnessing treatment deemed to be futile on nurses</a:t>
            </a:r>
          </a:p>
          <a:p>
            <a:endParaRPr lang="en-US" sz="1800" dirty="0" smtClean="0"/>
          </a:p>
          <a:p>
            <a:pPr>
              <a:buNone/>
            </a:pPr>
            <a:r>
              <a:rPr lang="en-US" sz="1200" dirty="0" smtClean="0"/>
              <a:t>Sources: (Ferrell, 2006) &amp; (Chitty &amp; Black, 2007, p. 108)</a:t>
            </a:r>
            <a:endParaRPr lang="en-US" sz="1200" dirty="0"/>
          </a:p>
          <a:p>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Sample of </a:t>
            </a:r>
            <a:r>
              <a:rPr lang="en-US" b="1" dirty="0" err="1" smtClean="0">
                <a:latin typeface="+mn-lt"/>
              </a:rPr>
              <a:t>Windle</a:t>
            </a:r>
            <a:r>
              <a:rPr lang="en-US" b="1" dirty="0" smtClean="0">
                <a:latin typeface="+mn-lt"/>
              </a:rPr>
              <a:t> Study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Sample included 221 participants selected by lottery sampling </a:t>
            </a:r>
          </a:p>
          <a:p>
            <a:r>
              <a:rPr lang="en-US" dirty="0" smtClean="0"/>
              <a:t>Criteria for Sample</a:t>
            </a:r>
          </a:p>
          <a:p>
            <a:pPr>
              <a:buNone/>
            </a:pPr>
            <a:endParaRPr lang="en-US" dirty="0" smtClean="0"/>
          </a:p>
          <a:p>
            <a:pPr>
              <a:buNone/>
            </a:pPr>
            <a:r>
              <a:rPr lang="en-US" dirty="0" smtClean="0"/>
              <a:t>	1.  Adult participants</a:t>
            </a:r>
          </a:p>
          <a:p>
            <a:pPr>
              <a:buNone/>
            </a:pPr>
            <a:r>
              <a:rPr lang="en-US" dirty="0" smtClean="0"/>
              <a:t>	2. Patients who spoke and read English</a:t>
            </a:r>
          </a:p>
          <a:p>
            <a:pPr>
              <a:buNone/>
            </a:pPr>
            <a:r>
              <a:rPr lang="en-US" dirty="0" smtClean="0"/>
              <a:t>	3. IV insertion was inserted in upper extremity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latin typeface="+mn-lt"/>
              </a:rPr>
              <a:t>Windle</a:t>
            </a:r>
            <a:r>
              <a:rPr lang="en-US" b="1" dirty="0" smtClean="0">
                <a:latin typeface="+mn-lt"/>
              </a:rPr>
              <a:t> Data Collection </a:t>
            </a:r>
            <a:endParaRPr lang="en-US" b="1" dirty="0">
              <a:latin typeface="+mn-lt"/>
            </a:endParaRPr>
          </a:p>
        </p:txBody>
      </p:sp>
      <p:sp>
        <p:nvSpPr>
          <p:cNvPr id="3" name="Content Placeholder 2"/>
          <p:cNvSpPr>
            <a:spLocks noGrp="1"/>
          </p:cNvSpPr>
          <p:nvPr>
            <p:ph idx="1"/>
          </p:nvPr>
        </p:nvSpPr>
        <p:spPr/>
        <p:txBody>
          <a:bodyPr/>
          <a:lstStyle/>
          <a:p>
            <a:r>
              <a:rPr lang="en-US" dirty="0" smtClean="0"/>
              <a:t>Participants assigned to three groups </a:t>
            </a:r>
          </a:p>
          <a:p>
            <a:pPr>
              <a:buNone/>
            </a:pPr>
            <a:endParaRPr lang="en-US" dirty="0" smtClean="0"/>
          </a:p>
          <a:p>
            <a:pPr>
              <a:buNone/>
            </a:pPr>
            <a:r>
              <a:rPr lang="en-US" dirty="0" smtClean="0"/>
              <a:t>	1.   1% </a:t>
            </a:r>
            <a:r>
              <a:rPr lang="en-US" dirty="0" err="1" smtClean="0"/>
              <a:t>lidocaine</a:t>
            </a:r>
            <a:endParaRPr lang="en-US" dirty="0" smtClean="0"/>
          </a:p>
          <a:p>
            <a:pPr>
              <a:buNone/>
            </a:pPr>
            <a:r>
              <a:rPr lang="en-US" dirty="0" smtClean="0"/>
              <a:t>	2.  0.9% BNS with benzyl alcohol </a:t>
            </a:r>
          </a:p>
          <a:p>
            <a:pPr>
              <a:buNone/>
            </a:pPr>
            <a:r>
              <a:rPr lang="en-US" dirty="0" smtClean="0"/>
              <a:t>	2.  No </a:t>
            </a:r>
            <a:r>
              <a:rPr lang="en-US" dirty="0" err="1" smtClean="0"/>
              <a:t>intradermal</a:t>
            </a:r>
            <a:r>
              <a:rPr lang="en-US" dirty="0" smtClean="0"/>
              <a:t> anesthesia </a:t>
            </a:r>
          </a:p>
          <a:p>
            <a:pPr>
              <a:buNone/>
            </a:pPr>
            <a:endParaRPr lang="en-US" dirty="0" smtClean="0"/>
          </a:p>
          <a:p>
            <a:r>
              <a:rPr lang="en-US" dirty="0" smtClean="0"/>
              <a:t>Participants were asked to rate their pain experienced and results were recorded.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Sample of Ferrell Study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Included 108 nurses who had written narratives related to moral distress and futility </a:t>
            </a:r>
          </a:p>
          <a:p>
            <a:r>
              <a:rPr lang="en-US" dirty="0" smtClean="0"/>
              <a:t>Nurses met  one, major individual requirement</a:t>
            </a:r>
          </a:p>
          <a:p>
            <a:pPr>
              <a:buNone/>
            </a:pPr>
            <a:endParaRPr lang="en-US" dirty="0" smtClean="0"/>
          </a:p>
          <a:p>
            <a:pPr marL="880110" lvl="1" indent="-514350">
              <a:buFont typeface="+mj-lt"/>
              <a:buAutoNum type="arabicPeriod"/>
            </a:pPr>
            <a:r>
              <a:rPr lang="en-US" dirty="0" smtClean="0"/>
              <a:t>Attending one of two national continuing education     courses </a:t>
            </a:r>
          </a:p>
          <a:p>
            <a:pPr marL="880110" lvl="1" indent="-514350">
              <a:buNone/>
            </a:pPr>
            <a:endParaRPr lang="en-US" dirty="0" smtClean="0"/>
          </a:p>
          <a:p>
            <a:pPr marL="880110" lvl="1" indent="-514350">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Ferrell Data Collection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Nurses chosen gave testimony as to a time in which they experienced moral distress related to patient care that was futile. </a:t>
            </a:r>
          </a:p>
          <a:p>
            <a:pPr>
              <a:buNone/>
            </a:pPr>
            <a:endParaRPr lang="en-US" dirty="0" smtClean="0"/>
          </a:p>
          <a:p>
            <a:r>
              <a:rPr lang="en-US" dirty="0" smtClean="0"/>
              <a:t>These individual stories were examined and used to determine whether or not medical futility is a concern within today’s nursing arena.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655638"/>
            <a:ext cx="8229600" cy="1143000"/>
          </a:xfrm>
        </p:spPr>
        <p:txBody>
          <a:bodyPr/>
          <a:lstStyle/>
          <a:p>
            <a:r>
              <a:rPr lang="en-US" b="1" dirty="0" smtClean="0">
                <a:latin typeface="+mn-lt"/>
              </a:rPr>
              <a:t>Secondary Sources</a:t>
            </a:r>
          </a:p>
        </p:txBody>
      </p:sp>
      <p:sp>
        <p:nvSpPr>
          <p:cNvPr id="7" name="Rectangle 5"/>
          <p:cNvSpPr txBox="1">
            <a:spLocks/>
          </p:cNvSpPr>
          <p:nvPr/>
        </p:nvSpPr>
        <p:spPr>
          <a:xfrm>
            <a:off x="457200" y="1981200"/>
            <a:ext cx="8229600" cy="4525963"/>
          </a:xfrm>
          <a:prstGeom prst="rect">
            <a:avLst/>
          </a:prstGeom>
        </p:spPr>
        <p:txBody>
          <a:bodyPr vert="horz">
            <a:normAutofit/>
          </a:bodyPr>
          <a:lstStyle/>
          <a:p>
            <a:pPr marL="274320" marR="0" lvl="0" indent="-274320" algn="l" defTabSz="914400" rtl="0" eaLnBrk="1" fontAlgn="auto" latinLnBrk="0" hangingPunct="1">
              <a:lnSpc>
                <a:spcPct val="80000"/>
              </a:lnSpc>
              <a:spcBef>
                <a:spcPct val="20000"/>
              </a:spcBef>
              <a:spcAft>
                <a:spcPts val="0"/>
              </a:spcAft>
              <a:buClr>
                <a:schemeClr val="accent3"/>
              </a:buClr>
              <a:buSzPct val="95000"/>
              <a:tabLst/>
              <a:defRPr/>
            </a:pPr>
            <a:endParaRPr kumimoji="0" lang="en-US" sz="2400" b="0" i="0" u="none" strike="noStrike" kern="1200" cap="none" spc="0" normalizeH="0" baseline="0" noProof="0" dirty="0" smtClean="0">
              <a:ln>
                <a:noFill/>
              </a:ln>
              <a:solidFill>
                <a:schemeClr val="tx1"/>
              </a:solidFill>
              <a:effectLst/>
              <a:uLnTx/>
              <a:uFillTx/>
              <a:ea typeface="+mn-ea"/>
              <a:cs typeface="+mn-cs"/>
            </a:endParaRP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lang="en-US" sz="2400" dirty="0" smtClean="0"/>
              <a:t>Information &amp; discussion points were included in the article from secondary sources</a:t>
            </a:r>
          </a:p>
          <a:p>
            <a:pPr marL="274320" marR="0" lvl="0" indent="-27432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lang="en-US" sz="2400" dirty="0" smtClean="0"/>
              <a:t>Ethical analyses</a:t>
            </a:r>
          </a:p>
          <a:p>
            <a:pPr marL="274320" marR="0" lvl="0" indent="-27432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Issues of medical futility</a:t>
            </a:r>
          </a:p>
          <a:p>
            <a:pPr marL="274320" marR="0" lvl="0" indent="-274320" algn="l" defTabSz="914400" rtl="0" eaLnBrk="1" fontAlgn="auto" latinLnBrk="0" hangingPunct="1">
              <a:lnSpc>
                <a:spcPct val="80000"/>
              </a:lnSpc>
              <a:spcBef>
                <a:spcPct val="20000"/>
              </a:spcBef>
              <a:spcAft>
                <a:spcPts val="0"/>
              </a:spcAft>
              <a:buClr>
                <a:schemeClr val="accent3"/>
              </a:buClr>
              <a:buSzPct val="95000"/>
              <a:tabLst/>
              <a:defRPr/>
            </a:pPr>
            <a:endParaRPr kumimoji="0" lang="en-US" sz="2400" b="0" i="0" u="none" strike="noStrike" kern="1200" cap="none" spc="0" normalizeH="0" baseline="0" noProof="0" dirty="0" smtClean="0">
              <a:ln>
                <a:noFill/>
              </a:ln>
              <a:solidFill>
                <a:schemeClr val="tx1"/>
              </a:solidFill>
              <a:effectLst/>
              <a:uLnTx/>
              <a:uFillTx/>
              <a:ea typeface="+mn-ea"/>
              <a:cs typeface="+mn-cs"/>
            </a:endParaRP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lang="en-US" sz="2400" dirty="0" smtClean="0"/>
              <a:t>Different ethical perspectives</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kumimoji="0" lang="en-US" sz="2400" b="0" i="0" u="none" strike="noStrike" kern="1200" cap="none" spc="0" normalizeH="0" baseline="0" noProof="0" dirty="0" smtClean="0">
                <a:ln>
                  <a:noFill/>
                </a:ln>
                <a:solidFill>
                  <a:schemeClr val="tx1"/>
                </a:solidFill>
                <a:effectLst/>
                <a:uLnTx/>
                <a:uFillTx/>
                <a:ea typeface="+mn-ea"/>
                <a:cs typeface="+mn-cs"/>
              </a:rPr>
              <a:t>Surveys</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lang="en-US" sz="2400" dirty="0" smtClean="0"/>
              <a:t>Narratives</a:t>
            </a:r>
          </a:p>
          <a:p>
            <a:pPr marL="457200" marR="0" lvl="0" indent="-457200" algn="l" defTabSz="914400" rtl="0" eaLnBrk="1" fontAlgn="auto" latinLnBrk="0" hangingPunct="1">
              <a:lnSpc>
                <a:spcPct val="80000"/>
              </a:lnSpc>
              <a:spcBef>
                <a:spcPct val="20000"/>
              </a:spcBef>
              <a:spcAft>
                <a:spcPts val="0"/>
              </a:spcAft>
              <a:buClr>
                <a:schemeClr val="accent3"/>
              </a:buClr>
              <a:buSzPct val="95000"/>
              <a:buAutoNum type="arabicPeriod"/>
              <a:tabLst/>
              <a:defRPr/>
            </a:pPr>
            <a:r>
              <a:rPr lang="en-US" sz="2400" dirty="0" smtClean="0"/>
              <a:t>Summary table</a:t>
            </a:r>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lang="en-US" sz="2400" dirty="0" smtClean="0"/>
          </a:p>
          <a:p>
            <a:pPr marL="457200" marR="0" lvl="0" indent="-457200" algn="l" defTabSz="914400" rtl="0" eaLnBrk="1" fontAlgn="auto" latinLnBrk="0" hangingPunct="1">
              <a:lnSpc>
                <a:spcPct val="80000"/>
              </a:lnSpc>
              <a:spcBef>
                <a:spcPct val="20000"/>
              </a:spcBef>
              <a:spcAft>
                <a:spcPts val="0"/>
              </a:spcAft>
              <a:buClr>
                <a:schemeClr val="accent3"/>
              </a:buClr>
              <a:buSzPct val="95000"/>
              <a:tabLst/>
              <a:defRPr/>
            </a:pPr>
            <a:endParaRPr kumimoji="0" lang="en-US" sz="2400" b="0" i="0" u="none" strike="noStrike" kern="1200" cap="none" spc="0" normalizeH="0" baseline="0" noProof="0" dirty="0" smtClean="0">
              <a:ln>
                <a:noFill/>
              </a:ln>
              <a:solidFill>
                <a:schemeClr val="tx1"/>
              </a:solidFill>
              <a:effectLst/>
              <a:uLnTx/>
              <a:uFillTx/>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550</TotalTime>
  <Words>1276</Words>
  <Application>Microsoft Office PowerPoint</Application>
  <PresentationFormat>On-screen Show (4:3)</PresentationFormat>
  <Paragraphs>238</Paragraphs>
  <Slides>17</Slides>
  <Notes>16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Slide 1</vt:lpstr>
      <vt:lpstr>Review of Windle et al. Study</vt:lpstr>
      <vt:lpstr>Windle et al. - Continued</vt:lpstr>
      <vt:lpstr>Review of Ferrell Study</vt:lpstr>
      <vt:lpstr>Sample of Windle Study </vt:lpstr>
      <vt:lpstr>Windle Data Collection </vt:lpstr>
      <vt:lpstr>Sample of Ferrell Study  </vt:lpstr>
      <vt:lpstr>Ferrell Data Collection </vt:lpstr>
      <vt:lpstr>Secondary Sources</vt:lpstr>
      <vt:lpstr>Secondary Source</vt:lpstr>
      <vt:lpstr>Slide 11</vt:lpstr>
      <vt:lpstr>Moral Distress &amp; the Nursing Practice</vt:lpstr>
      <vt:lpstr>Intradermal Anesthesia Use &amp; Nursing Practice</vt:lpstr>
      <vt:lpstr>   </vt:lpstr>
      <vt:lpstr>Informed Consent </vt:lpstr>
      <vt:lpstr>Quantitative vs. Qualitative </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Windle et al. Study</dc:title>
  <dc:creator>vonnie</dc:creator>
  <cp:lastModifiedBy> </cp:lastModifiedBy>
  <cp:revision>23</cp:revision>
  <dcterms:created xsi:type="dcterms:W3CDTF">2011-06-03T20:49:19Z</dcterms:created>
  <dcterms:modified xsi:type="dcterms:W3CDTF">2011-06-11T15:38:03Z</dcterms:modified>
</cp:coreProperties>
</file>