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72" r:id="rId3"/>
    <p:sldId id="260" r:id="rId4"/>
    <p:sldId id="257" r:id="rId5"/>
    <p:sldId id="258" r:id="rId6"/>
    <p:sldId id="259" r:id="rId7"/>
    <p:sldId id="261" r:id="rId8"/>
    <p:sldId id="262" r:id="rId9"/>
    <p:sldId id="263" r:id="rId10"/>
    <p:sldId id="264" r:id="rId11"/>
    <p:sldId id="265" r:id="rId12"/>
    <p:sldId id="266" r:id="rId13"/>
    <p:sldId id="267" r:id="rId14"/>
    <p:sldId id="273" r:id="rId15"/>
    <p:sldId id="274" r:id="rId16"/>
    <p:sldId id="275" r:id="rId17"/>
    <p:sldId id="276" r:id="rId18"/>
    <p:sldId id="268" r:id="rId19"/>
    <p:sldId id="269" r:id="rId20"/>
    <p:sldId id="270" r:id="rId21"/>
    <p:sldId id="271" r:id="rId22"/>
    <p:sldId id="277" r:id="rId23"/>
    <p:sldId id="278"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1" autoAdjust="0"/>
    <p:restoredTop sz="68926" autoAdjust="0"/>
  </p:normalViewPr>
  <p:slideViewPr>
    <p:cSldViewPr>
      <p:cViewPr varScale="1">
        <p:scale>
          <a:sx n="53" d="100"/>
          <a:sy n="53" d="100"/>
        </p:scale>
        <p:origin x="-1494" y="-96"/>
      </p:cViewPr>
      <p:guideLst>
        <p:guide orient="horz" pos="2160"/>
        <p:guide pos="2880"/>
      </p:guideLst>
    </p:cSldViewPr>
  </p:slideViewPr>
  <p:notesTextViewPr>
    <p:cViewPr>
      <p:scale>
        <a:sx n="1" d="1"/>
        <a:sy n="1" d="1"/>
      </p:scale>
      <p:origin x="0" y="42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5595C76-AED9-4927-8695-DB12EF3C97AC}" type="datetimeFigureOut">
              <a:rPr lang="en-US"/>
              <a:pPr>
                <a:defRPr/>
              </a:pPr>
              <a:t>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91558DF-0270-4D24-92DB-BA70D217E6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 research uses a</a:t>
            </a:r>
            <a:r>
              <a:rPr lang="en-US" baseline="0" dirty="0" smtClean="0"/>
              <a:t> formal objective process, including: numerical data, examining relationships between variables, and determining cause-effect interactions (Burns &amp; Grove, 2010).  Nursing uses quantitative research for evidence based practice predominantly over any other kind of research method (Burns &amp; Grove, 2010).  The Berry, </a:t>
            </a:r>
            <a:r>
              <a:rPr lang="en-US" baseline="0" dirty="0" err="1" smtClean="0"/>
              <a:t>Melkus</a:t>
            </a:r>
            <a:r>
              <a:rPr lang="en-US" baseline="0" dirty="0" smtClean="0"/>
              <a:t>, </a:t>
            </a:r>
            <a:r>
              <a:rPr lang="en-US" baseline="0" dirty="0" err="1" smtClean="0"/>
              <a:t>Savoye</a:t>
            </a:r>
            <a:r>
              <a:rPr lang="en-US" baseline="0" dirty="0" smtClean="0"/>
              <a:t>, and Grey (2007) quantitative study was necessary to address the growing problem of obesity in multiethnic populations.  The study was conducted on parents and their children in a weight management program to determine the effects of coping skills training (CST) on clinical outcomes and health behavior (Berry et al., 2007).  The study did show that the experimental group with CST had better outcomes than those in the control group (Berry et al., 2007).  However, the population of the study was too small to draw definite conclusions, and further research is needed. Nurses should learn from the study that CST could help patients with managing their weight, and the weight of their children.  Teaching healthy habits, and recording progress might be able to help improve weight loss, and health behaviors in multiethnic populations.  </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Berry et. al (2007) study was a quantitative study because time, control, and function were used in the study.  The study was also a prospective design because</a:t>
            </a:r>
            <a:r>
              <a:rPr lang="en-US" baseline="0" dirty="0" smtClean="0"/>
              <a:t> </a:t>
            </a:r>
            <a:r>
              <a:rPr lang="en-US" dirty="0" smtClean="0"/>
              <a:t>data was</a:t>
            </a:r>
            <a:r>
              <a:rPr lang="en-US" baseline="0" dirty="0" smtClean="0"/>
              <a:t> </a:t>
            </a:r>
            <a:r>
              <a:rPr lang="en-US" dirty="0" smtClean="0"/>
              <a:t>collected about the variables as the variables were occurring through time (Burns &amp; Grove, 2009).  Furthermore,</a:t>
            </a:r>
            <a:r>
              <a:rPr lang="en-US" baseline="0" dirty="0" smtClean="0"/>
              <a:t> the </a:t>
            </a:r>
            <a:r>
              <a:rPr lang="en-US" dirty="0" smtClean="0"/>
              <a:t>Berry et. al (2007) study was a longitudinal design because the study collected data at different points in time (Burns &amp; Grove, 2010).  The researchers collected data at 3 months and 6 months (Berry et. al, 2007).  Also, the study was a </a:t>
            </a:r>
            <a:r>
              <a:rPr lang="en-US" dirty="0" err="1" smtClean="0"/>
              <a:t>correlational</a:t>
            </a:r>
            <a:r>
              <a:rPr lang="en-US" dirty="0" smtClean="0"/>
              <a:t> study because the study tries to determine if there is a connection between CST in children and parents with clinical outcomes of parents, and children and health behavior outcomes of parents.</a:t>
            </a:r>
            <a:r>
              <a:rPr lang="en-US" baseline="0" dirty="0" smtClean="0"/>
              <a:t>  Lastly, the study was a pilot study which is used to refine the methods used in the study before further research is conducted.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Berry</a:t>
            </a:r>
            <a:r>
              <a:rPr lang="en-US" baseline="0" dirty="0" smtClean="0"/>
              <a:t> et al., (2007) study was conducted through Yale School of Nursing, and Yale New Haven Hospital.  Parents who had children they were enrolling in the Bright Bodies weight management program were given brochures describing the study.  Parents who were interested in joining the study were told to call the research office.  The participants were then screened for height, weight, and BMI.  The inclusion criteria for the study was: either gender, any ethnic group, </a:t>
            </a:r>
            <a:r>
              <a:rPr lang="en-US" baseline="0" dirty="0" err="1" smtClean="0"/>
              <a:t>english</a:t>
            </a:r>
            <a:r>
              <a:rPr lang="en-US" baseline="0" dirty="0" smtClean="0"/>
              <a:t> or </a:t>
            </a:r>
            <a:r>
              <a:rPr lang="en-US" baseline="0" dirty="0" err="1" smtClean="0"/>
              <a:t>spanish</a:t>
            </a:r>
            <a:r>
              <a:rPr lang="en-US" baseline="0" dirty="0" smtClean="0"/>
              <a:t> speaking parents, children 7-17 years old who agreed to participate, parent or guardian consent for their participation, BMI greater than or equal to 25 for the parents, 85</a:t>
            </a:r>
            <a:r>
              <a:rPr lang="en-US" baseline="30000" dirty="0" smtClean="0"/>
              <a:t>th</a:t>
            </a:r>
            <a:r>
              <a:rPr lang="en-US" baseline="0" dirty="0" smtClean="0"/>
              <a:t> percentile for children, and no major diagnosis that would affect participation in the study. There were 88 parents who wanted to participate in the study, but eight of the parents did not meet the inclusion criteria.  There was moderate drop out rates for the study of eight percent of the parent and child dyads. The study was conducted at a middle school in the early evening program.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sample population was not large enough to draw definite conclusions.</a:t>
            </a:r>
            <a:r>
              <a:rPr lang="en-US" baseline="0" dirty="0" smtClean="0"/>
              <a:t>  </a:t>
            </a:r>
            <a:r>
              <a:rPr lang="en-US" dirty="0" smtClean="0"/>
              <a:t>The small sample</a:t>
            </a:r>
            <a:r>
              <a:rPr lang="en-US" baseline="0" dirty="0" smtClean="0"/>
              <a:t> in the pilot study did suggest that CST offered to parents could help parents model health conscious behavior in the home, but further investigation is needed with a larger population.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All data for this study was collected at the beginning of the study, at 3 months into the study, and at the conclusion of the study at 6 months.  Each participant had their height and weight recorded along with their calculated BMI, BFP, and pedometer steps they recorded each day.  The BFP was recorded with a program called the</a:t>
            </a:r>
            <a:r>
              <a:rPr lang="en-US" baseline="0" dirty="0" smtClean="0"/>
              <a:t> </a:t>
            </a:r>
            <a:r>
              <a:rPr lang="en-US" dirty="0" err="1" smtClean="0"/>
              <a:t>Tanita</a:t>
            </a:r>
            <a:r>
              <a:rPr lang="en-US" dirty="0" smtClean="0"/>
              <a:t> Body Fat Analyzer Scale</a:t>
            </a:r>
            <a:r>
              <a:rPr lang="en-US" baseline="0" dirty="0" smtClean="0"/>
              <a:t> (</a:t>
            </a:r>
            <a:r>
              <a:rPr lang="en-US" dirty="0" smtClean="0"/>
              <a:t>TBF300).  The BMI was recorded and analyzed using different methods for each the parent and the children.  The parents BMI was calculated using the equation BMI = kg/m2, and the BMI gender and age specific growth charts for the children.  The documentation of the distance each participant did each day was recorded using the </a:t>
            </a:r>
            <a:r>
              <a:rPr lang="en-US" dirty="0" err="1" smtClean="0"/>
              <a:t>Accusplit</a:t>
            </a:r>
            <a:r>
              <a:rPr lang="en-US" dirty="0" smtClean="0"/>
              <a:t> Eagle 170 Deluxe Activity Pedometer.  The information that was given through the pedometer was then recorded in the pedometer book provided to each participant at the beginning of the study.  All the behavior outcomes during the study were evaluated through different scales which included the FAD, ESES, and</a:t>
            </a:r>
            <a:r>
              <a:rPr lang="en-US" baseline="0" dirty="0" smtClean="0"/>
              <a:t> </a:t>
            </a:r>
            <a:r>
              <a:rPr lang="en-US" dirty="0" smtClean="0"/>
              <a:t>HPLPII.  The HPLPII scale was used to measure the health promoting lifestyle behaviors of the participants.  The ESES scale measures self-worth the participants felt during this study related to the dietary changes they were undergoing.  The demographic information was recorded for each participant in the study which included the age, gender, and ethnic background. (Berry</a:t>
            </a:r>
            <a:r>
              <a:rPr lang="en-US" baseline="0" dirty="0" smtClean="0"/>
              <a:t> et al.</a:t>
            </a:r>
            <a:r>
              <a:rPr lang="en-US" dirty="0" smtClean="0"/>
              <a:t>, 2007)</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data was put into a database called the Statistical Package for the Social Sciences version 13.0 (SPSS) to check for accuracy.  Repeated measures analysis of variance was used to test the hypotheses of the study.  The Chi-square tests and T-tests were used to compare baseline data for each group in the study. (Berry</a:t>
            </a:r>
            <a:r>
              <a:rPr lang="en-US" baseline="0" dirty="0" smtClean="0"/>
              <a:t> et al.</a:t>
            </a:r>
            <a:r>
              <a:rPr lang="en-US" dirty="0" smtClean="0"/>
              <a:t>, 2007)</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researchers found that the demographic for the parents in this study were 87.5% female, 35.0% Black, 36.2% Non-Hispanic-White, and 28.8% Hispanic, and from the ages of 27-77.  By the end of 6 months, the parents of the experimental group had lowered their BMI and BFP, and their pedometer steps had increased.  The children in this study were 58.8% male, 33.8% Black, 36.2% White, and 30.0% Hispanic and from the ages of 7-17.  Like the parents, the children had decreased their BMI and BFP and increased their pedometer steps by the 6 month mark.  The parents group had showed trends of improvement in their interpersonal relationships, behavior control, stress management, nutrition, physical activity, health responsibility, negative affect eating, socially acceptable eating, problem solving, general family functioning, and family roles.  All of these trends were compared to the control group.  The children, on the other hand, did not show any significant changes in these areas. (Berry</a:t>
            </a:r>
            <a:r>
              <a:rPr lang="en-US" baseline="0" dirty="0" smtClean="0"/>
              <a:t> et al.</a:t>
            </a:r>
            <a:r>
              <a:rPr lang="en-US" dirty="0" smtClean="0"/>
              <a:t>, 2007)</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Both experimental parent and children groups had a higher success rate in this study compared to those in the control group, although both groups did show improvement.  The researches also concluded that those who received CST had improved in their knowledge about nutrition, physical activity, stress management, interpersonal relationships, negative affect eating, socially acceptable eating, problem solving, and behavior control.  Those who did not receive CST did not show such improvement in these areas.  The success rates the parents received in this study showed a link between the results their children.  This suggests that there is a correlation between the parental behavior to improve weight management and the outcomes of their children. (Berry</a:t>
            </a:r>
            <a:r>
              <a:rPr lang="en-US" baseline="0" dirty="0" smtClean="0"/>
              <a:t> et al.</a:t>
            </a:r>
            <a:r>
              <a:rPr lang="en-US" dirty="0" smtClean="0"/>
              <a:t>, 2007)</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subjects human rights were protected</a:t>
            </a:r>
            <a:r>
              <a:rPr lang="en-US" baseline="0" dirty="0" smtClean="0"/>
              <a:t> by the researchers.  Human rights are defined in Burns and Grove (2010) as, “claims and demands that have been justified in the eyes of an individual or by the consensus of a group of individuals” (p. 189).  The rights that are required to be protected in research are: right to protection of harm, right to privacy, right to self-determination, right to confidentiality, and the right to be treated fairly (Burns &amp; Grove, 2010).  The Berry et al. (2007) study was completely voluntary, and the participants could withdraw at any time, which is demonstrating their right to self-determination.  The subjects were never put in harm during the study, and all the data collection was confidential and private.  All participants in the experimental group received the same treatment, and all of the subjects in the control group received that same treatment.  All of the participants were treated fairly, and all of their human rights were protected. (Berry et al., 2007)</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study provided supportive data that made the problem of overweight children real. (Berry et al., 2007)</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 limitation is a restriction or problem in a study that may decrease the </a:t>
            </a:r>
            <a:r>
              <a:rPr lang="en-US" dirty="0" err="1" smtClean="0"/>
              <a:t>generalizability</a:t>
            </a:r>
            <a:r>
              <a:rPr lang="en-US" dirty="0" smtClean="0"/>
              <a:t> of the findings.  This study represents a methodological limitation which is a weakness in the study design that can limit the credibility of the findings and restrict the population to which the findings can be generalized (Burns &amp; Grove, 2010, p. 41 ).  This is because it is not certain that this type of program targeting obese multiethnic parents of overweight children will have long-lasting effects.  Therefore, because the future is unknown, this study limits the findings and restricts people from knowing long-term effects.  Like most studies of people losing weight, it is important that the participants stay on top of the work out regimen, eat healthy, and modify their behavior.  It is easy to stay on task while someone is weighing you and making sure you are doing the workouts, but when the study is over, it is up to the participants to continue on their plan.  The families that withdrew from the study did not leave forwarding addresses or a phone number that would make them reachable.  As a result, additional family members are asked to provide contacting information.</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a:t>
            </a:r>
            <a:r>
              <a:rPr lang="en-US" baseline="0" dirty="0" smtClean="0"/>
              <a:t> research examines relationships among variables, and is useful in testing theories (Burns &amp; Grove, 2010).</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When emphasizing the importance of daily exercise and daily nutrition, parents and children can also learn cognitive behavior modification, conflict resolution, social problem solving, and communication skills training (Berry et al., 2007).  Parents and children need to feel support when deciding to take the plunge to improve their health.  Study validity, a measure of truth or accuracy of a claim, is an important concern throughout the research process (Burns</a:t>
            </a:r>
            <a:r>
              <a:rPr lang="en-US" baseline="0" dirty="0" smtClean="0"/>
              <a:t> &amp; Grove, 2010)</a:t>
            </a:r>
            <a:r>
              <a:rPr lang="en-US" dirty="0" smtClean="0"/>
              <a:t>. This study validates that weight management is a concern for children in our society. Since nursing is a trusted profession, parents and children are likely to listen.  This will help them understand that weight management involves hard work, and that relapse is not uncommon, and should not be viewed as a failure if the goals are not met (Berry</a:t>
            </a:r>
            <a:r>
              <a:rPr lang="en-US" baseline="0" dirty="0" smtClean="0"/>
              <a:t> et al., 2007)</a:t>
            </a:r>
            <a:r>
              <a:rPr lang="en-US" dirty="0" smtClean="0"/>
              <a:t>. Reducing weight overall can lead to a happier, healthier life. </a:t>
            </a:r>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Quantitative research is a type of research process that must include numerical data, examining relationships between variables, and determines cause-and-effect interactions (Burns &amp; Grove, 2010).  Because of these factors, quantitative research is used for the most part in evidence-based practice which nurses utilize from day to day in their field of work (Burns &amp; Grove, 2010).  The Berry</a:t>
            </a:r>
            <a:r>
              <a:rPr lang="en-US" baseline="0" dirty="0" smtClean="0"/>
              <a:t> et al. </a:t>
            </a:r>
            <a:r>
              <a:rPr lang="en-US" dirty="0" smtClean="0"/>
              <a:t>(2007) article is a prime example of this kind of research.  This study showed that the participants in the study had successfully lowered their individual BMI</a:t>
            </a:r>
            <a:r>
              <a:rPr lang="en-US" baseline="0" dirty="0" smtClean="0"/>
              <a:t> and </a:t>
            </a:r>
            <a:r>
              <a:rPr lang="en-US" dirty="0" smtClean="0"/>
              <a:t>BFP</a:t>
            </a:r>
            <a:r>
              <a:rPr lang="en-US" baseline="0" dirty="0" smtClean="0"/>
              <a:t> </a:t>
            </a:r>
            <a:r>
              <a:rPr lang="en-US" dirty="0" smtClean="0"/>
              <a:t>by the use of coping skills training</a:t>
            </a:r>
            <a:r>
              <a:rPr lang="en-US" baseline="0" dirty="0" smtClean="0"/>
              <a:t> </a:t>
            </a:r>
            <a:r>
              <a:rPr lang="en-US" dirty="0" smtClean="0"/>
              <a:t>and physical exercise.  Although there were proven improvements for the participants, it was difficult to conclude a definite conclusion because the population of the study was too small, therefore further research needs to be done to come to a more definite result.  This particular study can be helpful for nurses by giving them new ways to assist their patients with controlling their weight and health, along with their children.  Not only could tools like CST be helpful for patients’ everyday lives, but it could also be used as an aid to decrease their chances of morbidity and mortality. </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a:t>
            </a:r>
            <a:r>
              <a:rPr lang="en-US" baseline="0" dirty="0" smtClean="0"/>
              <a:t> research allows the researcher to use deductive reasoning and make generalizations about the world (Burns &amp; Grove, 2010).</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a:t>
            </a:r>
            <a:r>
              <a:rPr lang="en-US" baseline="0" dirty="0" smtClean="0"/>
              <a:t> Berry et al. (2007)</a:t>
            </a:r>
            <a:r>
              <a:rPr lang="en-US" dirty="0" smtClean="0"/>
              <a:t> study </a:t>
            </a:r>
            <a:r>
              <a:rPr lang="en-US" dirty="0" smtClean="0"/>
              <a:t>is about obesity in multiethnic obese parents and overweight </a:t>
            </a:r>
            <a:r>
              <a:rPr lang="en-US" dirty="0" smtClean="0"/>
              <a:t>children.</a:t>
            </a:r>
            <a:r>
              <a:rPr lang="en-US" baseline="0" dirty="0" smtClean="0"/>
              <a:t>  </a:t>
            </a:r>
            <a:r>
              <a:rPr lang="en-US" dirty="0" smtClean="0"/>
              <a:t>The </a:t>
            </a:r>
            <a:r>
              <a:rPr lang="en-US" dirty="0" smtClean="0"/>
              <a:t>percentage of children who are of ethnic origin and are overweight has increased drastically in the past 40 </a:t>
            </a:r>
            <a:r>
              <a:rPr lang="en-US" dirty="0" smtClean="0"/>
              <a:t>years.</a:t>
            </a:r>
            <a:r>
              <a:rPr lang="en-US" baseline="0" dirty="0" smtClean="0"/>
              <a:t>  </a:t>
            </a:r>
            <a:r>
              <a:rPr lang="en-US" dirty="0" smtClean="0"/>
              <a:t>Due </a:t>
            </a:r>
            <a:r>
              <a:rPr lang="en-US" dirty="0" smtClean="0"/>
              <a:t>to the rise in obesity among children, the life expectancy has gone </a:t>
            </a:r>
            <a:r>
              <a:rPr lang="en-US" dirty="0" smtClean="0"/>
              <a:t>down </a:t>
            </a:r>
            <a:r>
              <a:rPr lang="en-US" dirty="0" smtClean="0"/>
              <a:t>because individuals who are overweight spend a lot more money on hospital costs as well as </a:t>
            </a:r>
            <a:r>
              <a:rPr lang="en-US" dirty="0" smtClean="0"/>
              <a:t>medications.</a:t>
            </a:r>
            <a:r>
              <a:rPr lang="en-US" baseline="0" dirty="0" smtClean="0"/>
              <a:t>  </a:t>
            </a:r>
            <a:r>
              <a:rPr lang="en-US" dirty="0" smtClean="0"/>
              <a:t>These </a:t>
            </a:r>
            <a:r>
              <a:rPr lang="en-US" dirty="0" smtClean="0"/>
              <a:t>children are at a higher risk for developing obesity issues when their parents eat a diet that is high in fat and do not have </a:t>
            </a:r>
            <a:r>
              <a:rPr lang="en-US" dirty="0" smtClean="0"/>
              <a:t>an </a:t>
            </a:r>
            <a:r>
              <a:rPr lang="en-US" dirty="0" smtClean="0"/>
              <a:t>exercise program to </a:t>
            </a:r>
            <a:r>
              <a:rPr lang="en-US" dirty="0" smtClean="0"/>
              <a:t>follow.</a:t>
            </a:r>
            <a:r>
              <a:rPr lang="en-US" baseline="0" dirty="0" smtClean="0"/>
              <a:t>  </a:t>
            </a:r>
            <a:r>
              <a:rPr lang="en-US" dirty="0" smtClean="0"/>
              <a:t>Nutrition </a:t>
            </a:r>
            <a:r>
              <a:rPr lang="en-US" dirty="0" smtClean="0"/>
              <a:t>is a key factor in these </a:t>
            </a:r>
            <a:r>
              <a:rPr lang="en-US" dirty="0" smtClean="0"/>
              <a:t>children becomin</a:t>
            </a:r>
            <a:r>
              <a:rPr lang="en-US" baseline="0" dirty="0" smtClean="0"/>
              <a:t>g obese</a:t>
            </a:r>
            <a:r>
              <a:rPr lang="en-US" dirty="0" smtClean="0"/>
              <a:t> </a:t>
            </a:r>
            <a:r>
              <a:rPr lang="en-US" dirty="0" smtClean="0"/>
              <a:t>because the number one cause of their obesity comes from what they are eating or being </a:t>
            </a:r>
            <a:r>
              <a:rPr lang="en-US" dirty="0" smtClean="0"/>
              <a:t>fed.</a:t>
            </a:r>
            <a:r>
              <a:rPr lang="en-US" baseline="0" dirty="0" smtClean="0"/>
              <a:t>  </a:t>
            </a:r>
            <a:r>
              <a:rPr lang="en-US" dirty="0" smtClean="0"/>
              <a:t>The </a:t>
            </a:r>
            <a:r>
              <a:rPr lang="en-US" dirty="0" smtClean="0"/>
              <a:t>parents of these children need to be better educated in decreasing portion sizes as well as fat content and preparing more nutritionally balanced meals for their </a:t>
            </a:r>
            <a:r>
              <a:rPr lang="en-US" dirty="0" smtClean="0"/>
              <a:t>children.</a:t>
            </a:r>
            <a:r>
              <a:rPr lang="en-US" baseline="0" dirty="0" smtClean="0"/>
              <a:t>  </a:t>
            </a:r>
            <a:r>
              <a:rPr lang="en-US" dirty="0" smtClean="0"/>
              <a:t>The </a:t>
            </a:r>
            <a:r>
              <a:rPr lang="en-US" dirty="0" smtClean="0"/>
              <a:t>diet of these individuals does not have to vary from their cultural variations as they can just find healthier </a:t>
            </a:r>
            <a:r>
              <a:rPr lang="en-US" dirty="0" smtClean="0"/>
              <a:t>substitutions.</a:t>
            </a:r>
            <a:r>
              <a:rPr lang="en-US" baseline="0" dirty="0" smtClean="0"/>
              <a:t>  </a:t>
            </a:r>
            <a:r>
              <a:rPr lang="en-US" dirty="0" smtClean="0"/>
              <a:t>In </a:t>
            </a:r>
            <a:r>
              <a:rPr lang="en-US" dirty="0" smtClean="0"/>
              <a:t>addition, the parents of these children need to incorporate exercise into their life on </a:t>
            </a:r>
            <a:r>
              <a:rPr lang="en-US" dirty="0" smtClean="0"/>
              <a:t>an </a:t>
            </a:r>
            <a:r>
              <a:rPr lang="en-US" dirty="0" smtClean="0"/>
              <a:t>everyday basis. </a:t>
            </a:r>
            <a:r>
              <a:rPr lang="en-US" dirty="0" smtClean="0"/>
              <a:t> A </a:t>
            </a:r>
            <a:r>
              <a:rPr lang="en-US" dirty="0" smtClean="0"/>
              <a:t>goal should be to increase the amount of physical activity and reduce the time just sitting around in front of the television or computer.  In addition, the intervention of the parents in the process of children loosing </a:t>
            </a:r>
            <a:r>
              <a:rPr lang="en-US" dirty="0" smtClean="0"/>
              <a:t>weight </a:t>
            </a:r>
            <a:r>
              <a:rPr lang="en-US" dirty="0" smtClean="0"/>
              <a:t>is shown in the behavior of the </a:t>
            </a:r>
            <a:r>
              <a:rPr lang="en-US" dirty="0" smtClean="0"/>
              <a:t>children.</a:t>
            </a:r>
            <a:r>
              <a:rPr lang="en-US" baseline="0" dirty="0" smtClean="0"/>
              <a:t>  </a:t>
            </a:r>
            <a:r>
              <a:rPr lang="en-US" dirty="0" smtClean="0"/>
              <a:t>When </a:t>
            </a:r>
            <a:r>
              <a:rPr lang="en-US" dirty="0" smtClean="0"/>
              <a:t>parents are taught parenting skills like role modeling, self-monitoring, and praise, their children seem to have better outcomes as far as losing </a:t>
            </a:r>
            <a:r>
              <a:rPr lang="en-US" dirty="0" smtClean="0"/>
              <a:t>weight. (Berry</a:t>
            </a:r>
            <a:r>
              <a:rPr lang="en-US" baseline="0" dirty="0" smtClean="0"/>
              <a:t> et al.</a:t>
            </a:r>
            <a:r>
              <a:rPr lang="en-US" dirty="0" smtClean="0"/>
              <a:t>, </a:t>
            </a:r>
            <a:r>
              <a:rPr lang="en-US" dirty="0" smtClean="0"/>
              <a:t>2007</a:t>
            </a:r>
            <a:r>
              <a:rPr lang="en-US" dirty="0" smtClean="0"/>
              <a:t>)</a:t>
            </a:r>
            <a:endParaRPr lang="en-US" dirty="0" smtClean="0"/>
          </a:p>
        </p:txBody>
      </p:sp>
      <p:sp>
        <p:nvSpPr>
          <p:cNvPr id="8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F438FD-81D0-413E-9ECA-BAF9ECF2ACB4}"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latin typeface="Times New Roman" pitchFamily="18" charset="0"/>
                <a:cs typeface="Times New Roman" pitchFamily="18" charset="0"/>
              </a:rPr>
              <a:t>The reason the study was done was to study the coping methods of multiethnic parents of obese children who were enrolled in a weight management program.  The parents were taught different methods to try to help their children with their weight loss struggle and this included nutrition education, exercise, and behavioral intervention</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children’s reactions were noted as well and how the weight management program helped them</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This was done by noting the children’s heights, weights, and overall attitudes toward the study and how they felt about the program.  The parents reactions to how their children did from the weight loss program and the different coping methods which were taught to them were noted as </a:t>
            </a:r>
            <a:r>
              <a:rPr lang="en-US" dirty="0" smtClean="0">
                <a:latin typeface="Times New Roman" pitchFamily="18" charset="0"/>
                <a:cs typeface="Times New Roman" pitchFamily="18" charset="0"/>
              </a:rPr>
              <a:t>well. </a:t>
            </a: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Berry</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et</a:t>
            </a:r>
            <a:r>
              <a:rPr lang="en-US" baseline="0" dirty="0" smtClean="0">
                <a:latin typeface="Times New Roman" pitchFamily="18" charset="0"/>
                <a:cs typeface="Times New Roman" pitchFamily="18" charset="0"/>
              </a:rPr>
              <a:t> al.</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2007</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p:txBody>
      </p:sp>
      <p:sp>
        <p:nvSpPr>
          <p:cNvPr id="9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9271967-8996-40CC-85D8-B1FD7C1808C1}"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Berry</a:t>
            </a:r>
            <a:r>
              <a:rPr lang="en-US" baseline="0" dirty="0" smtClean="0"/>
              <a:t> et al. (2007) study was a pilot study conducted on obese multiethnic parents, and overweight children in a weight management program to determine if the CST would help with clinical outcomes and health behavior.</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Dependent variable is defined as a response, behavior, or outcome that is predicted and measured in research changes, in this dependent variable are presumed to be caused by the independent variable (Burns &amp; Grove, 2010).</a:t>
            </a:r>
            <a:r>
              <a:rPr lang="en-US" baseline="0" dirty="0" smtClean="0"/>
              <a:t>  </a:t>
            </a:r>
            <a:r>
              <a:rPr lang="en-US" dirty="0" smtClean="0"/>
              <a:t>The dependent variable in this study is Body</a:t>
            </a:r>
            <a:r>
              <a:rPr lang="en-US" baseline="0" dirty="0" smtClean="0"/>
              <a:t> Mass Index (</a:t>
            </a:r>
            <a:r>
              <a:rPr lang="en-US" dirty="0" smtClean="0"/>
              <a:t>BMI), Body Fat Percentage (BFP), Pedometer steps, Family Assessment</a:t>
            </a:r>
            <a:r>
              <a:rPr lang="en-US" baseline="0" dirty="0" smtClean="0"/>
              <a:t> Device (</a:t>
            </a:r>
            <a:r>
              <a:rPr lang="en-US" dirty="0" smtClean="0"/>
              <a:t>FAS), Eating Self-Efficacy</a:t>
            </a:r>
            <a:r>
              <a:rPr lang="en-US" baseline="0" dirty="0" smtClean="0"/>
              <a:t> Scale (</a:t>
            </a:r>
            <a:r>
              <a:rPr lang="en-US" dirty="0" smtClean="0"/>
              <a:t>ESES), and Health promoting Lifestyle</a:t>
            </a:r>
            <a:r>
              <a:rPr lang="en-US" baseline="0" dirty="0" smtClean="0"/>
              <a:t> profile II</a:t>
            </a:r>
            <a:r>
              <a:rPr lang="en-US" dirty="0" smtClean="0"/>
              <a:t> (HPLPII).</a:t>
            </a:r>
            <a:r>
              <a:rPr lang="en-US" baseline="0" dirty="0" smtClean="0"/>
              <a:t>  </a:t>
            </a:r>
            <a:r>
              <a:rPr lang="en-US" dirty="0" smtClean="0"/>
              <a:t>(Berry et al., 2007)</a:t>
            </a:r>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Burns and Grove (2010) define an independent variable as a treatment, intervention, or experimental activity that is manipulated or varied by the researcher to create an effect on the dependent variable.</a:t>
            </a:r>
            <a:r>
              <a:rPr lang="en-US" baseline="0" dirty="0" smtClean="0"/>
              <a:t>  </a:t>
            </a:r>
            <a:r>
              <a:rPr lang="en-US" dirty="0" smtClean="0"/>
              <a:t>In this study Coping Skills Training (CST) is the independent variable.</a:t>
            </a:r>
            <a:r>
              <a:rPr lang="en-US" baseline="0" dirty="0" smtClean="0"/>
              <a:t>  </a:t>
            </a:r>
            <a:r>
              <a:rPr lang="en-US" dirty="0" smtClean="0"/>
              <a:t>CST</a:t>
            </a:r>
            <a:r>
              <a:rPr lang="en-US" baseline="0" dirty="0" smtClean="0"/>
              <a:t> </a:t>
            </a:r>
            <a:r>
              <a:rPr lang="en-US" dirty="0" smtClean="0"/>
              <a:t>is a form of a cognitive behavioral therapy and designed to improve self-efficacy outcomes.</a:t>
            </a:r>
            <a:r>
              <a:rPr lang="en-US" baseline="0" dirty="0" smtClean="0"/>
              <a:t>  </a:t>
            </a:r>
            <a:r>
              <a:rPr lang="en-US" dirty="0" smtClean="0"/>
              <a:t>CST includes communications skills training.</a:t>
            </a:r>
            <a:r>
              <a:rPr lang="en-US" baseline="0" dirty="0" smtClean="0"/>
              <a:t>  </a:t>
            </a:r>
            <a:r>
              <a:rPr lang="en-US" dirty="0" smtClean="0"/>
              <a:t>Communication skills training includes: social skills training, assertiveness training, social problem solving, conflict resolution,</a:t>
            </a:r>
            <a:r>
              <a:rPr lang="en-US" baseline="0" dirty="0" smtClean="0"/>
              <a:t> and </a:t>
            </a:r>
            <a:r>
              <a:rPr lang="en-US" dirty="0" smtClean="0"/>
              <a:t>cognitive behavior modification. (Berry et al., 2007)</a:t>
            </a:r>
          </a:p>
          <a:p>
            <a:endParaRPr lang="en-US" dirty="0"/>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r>
              <a:rPr lang="en-US" dirty="0" smtClean="0"/>
              <a:t>Grey</a:t>
            </a:r>
            <a:r>
              <a:rPr lang="en-US" baseline="0" dirty="0" smtClean="0"/>
              <a:t>, Boland, Davidson, Li, and </a:t>
            </a:r>
            <a:r>
              <a:rPr lang="en-US" baseline="0" dirty="0" err="1" smtClean="0"/>
              <a:t>Tamborlane</a:t>
            </a:r>
            <a:r>
              <a:rPr lang="en-US" baseline="0" dirty="0" smtClean="0"/>
              <a:t> (2000) study (as cited in Berry et al., 2007)</a:t>
            </a:r>
            <a:r>
              <a:rPr lang="en-US" dirty="0" smtClean="0"/>
              <a:t> have found that in female patients with type 1 diabetes, CST helped prevent weight gain, and improved long-term metabolic and psychosocial outcomes.</a:t>
            </a:r>
            <a:r>
              <a:rPr lang="en-US" baseline="0" dirty="0" smtClean="0"/>
              <a:t>  </a:t>
            </a:r>
            <a:r>
              <a:rPr lang="en-US" dirty="0" smtClean="0"/>
              <a:t>In the</a:t>
            </a:r>
            <a:r>
              <a:rPr lang="en-US" baseline="0" dirty="0" smtClean="0"/>
              <a:t> Grey et al. (2004) study</a:t>
            </a:r>
            <a:r>
              <a:rPr lang="en-US" dirty="0" smtClean="0"/>
              <a:t> (as</a:t>
            </a:r>
            <a:r>
              <a:rPr lang="en-US" baseline="0" dirty="0" smtClean="0"/>
              <a:t> cited in Berry et al., 2007) </a:t>
            </a:r>
            <a:r>
              <a:rPr lang="en-US" dirty="0" smtClean="0"/>
              <a:t>a school-based intervention program to help prevent type 2 diabetes in high-risk youth.  Also, Grey et al.</a:t>
            </a:r>
            <a:r>
              <a:rPr lang="en-US" baseline="0" dirty="0" smtClean="0"/>
              <a:t> (2004) (as cited in Berry et al. 2007) showed that </a:t>
            </a:r>
            <a:r>
              <a:rPr lang="en-US" dirty="0" smtClean="0"/>
              <a:t>CST was successful in improving nutrition and exercise for Black and Hispanic children and parents, and in showing greater metabolic outcomes in the children.</a:t>
            </a:r>
            <a:r>
              <a:rPr lang="en-US" baseline="0" dirty="0" smtClean="0"/>
              <a:t>  </a:t>
            </a:r>
            <a:r>
              <a:rPr lang="en-US" dirty="0" smtClean="0"/>
              <a:t>However, none of these studies specifically aimed to study obese parents with overweight children</a:t>
            </a:r>
            <a:r>
              <a:rPr lang="en-US" baseline="0" dirty="0" smtClean="0"/>
              <a:t> (</a:t>
            </a:r>
            <a:r>
              <a:rPr lang="en-US" dirty="0" smtClean="0"/>
              <a:t>Berry et al., 2007).</a:t>
            </a:r>
            <a:r>
              <a:rPr lang="en-US" baseline="0" dirty="0" smtClean="0"/>
              <a:t>  </a:t>
            </a:r>
            <a:r>
              <a:rPr lang="en-US" dirty="0" smtClean="0"/>
              <a:t>Most studies using factors such as nutrition education, exercise, and behavioral interventions for obesity were focused on White middle class families and have had mixed results.</a:t>
            </a:r>
            <a:r>
              <a:rPr lang="en-US" baseline="0" dirty="0" smtClean="0"/>
              <a:t>  </a:t>
            </a:r>
            <a:r>
              <a:rPr lang="en-US" dirty="0" smtClean="0"/>
              <a:t>There is no data about interventions using CST on multiethnic obese parents and their overweight children who are attending a weight control program. (Berry et al., 2007)</a:t>
            </a:r>
          </a:p>
        </p:txBody>
      </p:sp>
      <p:sp>
        <p:nvSpPr>
          <p:cNvPr id="4" name="Slide Number Placeholder 3"/>
          <p:cNvSpPr>
            <a:spLocks noGrp="1"/>
          </p:cNvSpPr>
          <p:nvPr>
            <p:ph type="sldNum" sz="quarter" idx="10"/>
          </p:nvPr>
        </p:nvSpPr>
        <p:spPr/>
        <p:txBody>
          <a:bodyPr/>
          <a:lstStyle/>
          <a:p>
            <a:pPr>
              <a:defRPr/>
            </a:pPr>
            <a:fld id="{291558DF-0270-4D24-92DB-BA70D217E69B}"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defRPr/>
            </a:pPr>
            <a:fld id="{DEDBBF21-8ED3-4FB0-93DC-1166F67C4448}" type="datetimeFigureOut">
              <a:rPr lang="en-US" smtClean="0"/>
              <a:pPr>
                <a:defRPr/>
              </a:pPr>
              <a:t>2/8/2011</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BA6DD704-01F5-4A38-97C3-67A6B45E0591}" type="slidenum">
              <a:rPr lang="en-US" smtClean="0"/>
              <a:pPr>
                <a:defRPr/>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45A632F8-8600-458C-B785-D326B3AE50FE}" type="datetimeFigureOut">
              <a:rPr lang="en-US" smtClean="0"/>
              <a:pPr>
                <a:defRPr/>
              </a:pPr>
              <a:t>2/8/2011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770795B-B09B-4359-AF0F-A92EE9692216}"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F41AFAA5-8F13-4C4B-8775-50050506BFEA}" type="datetimeFigureOut">
              <a:rPr lang="en-US" smtClean="0"/>
              <a:pPr>
                <a:defRPr/>
              </a:pPr>
              <a:t>2/8/2011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7EFDBAD0-4DC6-400C-945D-AFBA8201607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6EA8C0EE-D9B4-4CE6-A410-3EF94AEA8577}" type="datetimeFigureOut">
              <a:rPr lang="en-US" smtClean="0"/>
              <a:pPr>
                <a:defRPr/>
              </a:pPr>
              <a:t>2/8/2011</a:t>
            </a:fld>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5EA9284-58C9-4589-87D2-B0851AB778A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defRPr/>
            </a:pPr>
            <a:fld id="{B4262D89-197E-434E-9854-C4A00E3C137C}" type="datetimeFigureOut">
              <a:rPr lang="en-US" smtClean="0"/>
              <a:pPr>
                <a:defRPr/>
              </a:pPr>
              <a:t>2/8/2011</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5C92A493-C8A9-4FA7-9831-DD80FCF4D395}" type="slidenum">
              <a:rPr lang="en-US" smtClean="0"/>
              <a:pPr>
                <a:defRPr/>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1BCCA26A-AEDB-4F86-8BA0-6D88CF05607C}" type="datetimeFigureOut">
              <a:rPr lang="en-US" smtClean="0"/>
              <a:pPr>
                <a:defRPr/>
              </a:pPr>
              <a:t>2/8/2011</a:t>
            </a:fld>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pPr>
              <a:defRPr/>
            </a:pPr>
            <a:fld id="{DCDADA14-7833-4C66-B648-159E58FDA16A}" type="slidenum">
              <a:rPr lang="en-US" smtClean="0"/>
              <a:pPr>
                <a:defRPr/>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DDE6BFC6-DA8C-4140-9BFB-1A460312EB04}" type="datetimeFigureOut">
              <a:rPr lang="en-US" smtClean="0"/>
              <a:pPr>
                <a:defRPr/>
              </a:pPr>
              <a:t>2/8/2011</a:t>
            </a:fld>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pPr>
              <a:defRPr/>
            </a:pPr>
            <a:fld id="{7884AB25-F1CD-4D9C-8025-66F71BEED04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FD0A24E9-6833-4DA7-B506-9AB7CF018CA0}" type="datetimeFigureOut">
              <a:rPr lang="en-US" smtClean="0"/>
              <a:pPr>
                <a:defRPr/>
              </a:pPr>
              <a:t>2/8/2011</a:t>
            </a:fld>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64D9F08B-293D-43FC-858A-CD4E8CC9F3A4}" type="slidenum">
              <a:rPr lang="en-US" smtClean="0"/>
              <a:pPr>
                <a:defRPr/>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fld id="{8446A7E2-D496-4E0D-8BBD-9826852232BA}" type="datetimeFigureOut">
              <a:rPr lang="en-US" smtClean="0"/>
              <a:pPr>
                <a:defRPr/>
              </a:pPr>
              <a:t>2/8/2011</a:t>
            </a:fld>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64829FC7-EB3E-4CE0-AD30-569311EABE4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defRPr/>
            </a:pPr>
            <a:fld id="{16B085AE-F2BF-4E4A-8F77-6EA11DDB252B}" type="datetimeFigureOut">
              <a:rPr lang="en-US" smtClean="0"/>
              <a:pPr>
                <a:defRPr/>
              </a:pPr>
              <a:t>2/8/2011</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70148FBA-FDD6-46F8-A64F-3FE9EBDC88C5}" type="slidenum">
              <a:rPr lang="en-US" smtClean="0"/>
              <a:pPr>
                <a:defRPr/>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defRPr/>
            </a:pPr>
            <a:fld id="{44C5297B-17B5-4230-8E85-71473DA289E1}" type="datetimeFigureOut">
              <a:rPr lang="en-US" smtClean="0"/>
              <a:pPr>
                <a:defRPr/>
              </a:pPr>
              <a:t>2/8/2011</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DDE7B413-880B-4371-9B7E-AE3D96DF8186}" type="slidenum">
              <a:rPr lang="en-US" smtClean="0"/>
              <a:pPr>
                <a:defRPr/>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fld id="{354F9A4D-C62E-4DA9-803C-B98CA3717788}" type="datetimeFigureOut">
              <a:rPr lang="en-US" smtClean="0"/>
              <a:pPr>
                <a:defRPr/>
              </a:pPr>
              <a:t>2/8/2011</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E8259530-FA50-4D35-913F-6A7DAA221FE0}" type="slidenum">
              <a:rPr lang="en-US" smtClean="0"/>
              <a:pPr>
                <a:defRPr/>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smtClean="0">
                <a:latin typeface="Times New Roman" pitchFamily="18" charset="0"/>
                <a:cs typeface="Times New Roman" pitchFamily="18" charset="0"/>
              </a:rPr>
              <a:t>Quantitative Research Review</a:t>
            </a:r>
          </a:p>
        </p:txBody>
      </p:sp>
      <p:sp>
        <p:nvSpPr>
          <p:cNvPr id="3" name="Subtitle 2"/>
          <p:cNvSpPr>
            <a:spLocks noGrp="1"/>
          </p:cNvSpPr>
          <p:nvPr>
            <p:ph type="subTitle" idx="1"/>
          </p:nvPr>
        </p:nvSpPr>
        <p:spPr>
          <a:xfrm>
            <a:off x="838200" y="3886200"/>
            <a:ext cx="6934200" cy="1752600"/>
          </a:xfrm>
        </p:spPr>
        <p:txBody>
          <a:bodyPr rtlCol="0">
            <a:noAutofit/>
          </a:bodyPr>
          <a:lstStyle/>
          <a:p>
            <a:pPr algn="ctr" fontAlgn="auto">
              <a:spcAft>
                <a:spcPts val="0"/>
              </a:spcAft>
              <a:buFont typeface="Arial" pitchFamily="34" charset="0"/>
              <a:buNone/>
              <a:defRPr/>
            </a:pPr>
            <a:r>
              <a:rPr lang="en-US" sz="2000" dirty="0" smtClean="0">
                <a:latin typeface="Times New Roman" pitchFamily="18" charset="0"/>
                <a:cs typeface="Times New Roman" pitchFamily="18" charset="0"/>
              </a:rPr>
              <a:t>By Lindsay Adams, Emily </a:t>
            </a:r>
            <a:r>
              <a:rPr lang="en-US" sz="2000" dirty="0" err="1" smtClean="0">
                <a:latin typeface="Times New Roman" pitchFamily="18" charset="0"/>
                <a:cs typeface="Times New Roman" pitchFamily="18" charset="0"/>
              </a:rPr>
              <a:t>Henigman</a:t>
            </a:r>
            <a:r>
              <a:rPr lang="en-US" sz="2000" dirty="0" smtClean="0">
                <a:latin typeface="Times New Roman" pitchFamily="18" charset="0"/>
                <a:cs typeface="Times New Roman" pitchFamily="18" charset="0"/>
              </a:rPr>
              <a:t>, Suzanne Millage</a:t>
            </a:r>
          </a:p>
          <a:p>
            <a:pPr algn="ctr" fontAlgn="auto">
              <a:spcAft>
                <a:spcPts val="0"/>
              </a:spcAft>
              <a:buFont typeface="Arial" pitchFamily="34" charset="0"/>
              <a:buNone/>
              <a:defRPr/>
            </a:pPr>
            <a:r>
              <a:rPr lang="en-US" sz="2000" dirty="0" err="1" smtClean="0">
                <a:latin typeface="Times New Roman" pitchFamily="18" charset="0"/>
                <a:cs typeface="Times New Roman" pitchFamily="18" charset="0"/>
              </a:rPr>
              <a:t>Aaka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Surti</a:t>
            </a:r>
            <a:r>
              <a:rPr lang="en-US" sz="2000" dirty="0" smtClean="0">
                <a:latin typeface="Times New Roman" pitchFamily="18" charset="0"/>
                <a:cs typeface="Times New Roman" pitchFamily="18" charset="0"/>
              </a:rPr>
              <a:t>, Sara Varner</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 Lakeview College of Nursing</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N302- Nursing Research</a:t>
            </a:r>
          </a:p>
          <a:p>
            <a:pPr algn="ctr" fontAlgn="auto">
              <a:spcAft>
                <a:spcPts val="0"/>
              </a:spcAft>
              <a:buFont typeface="Arial" pitchFamily="34" charset="0"/>
              <a:buNone/>
              <a:defRPr/>
            </a:pPr>
            <a:r>
              <a:rPr lang="en-US" sz="2000" dirty="0" smtClean="0">
                <a:latin typeface="Times New Roman" pitchFamily="18" charset="0"/>
                <a:cs typeface="Times New Roman" pitchFamily="18" charset="0"/>
              </a:rPr>
              <a:t>February 6, 2011</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Literature Review </a:t>
            </a:r>
            <a:endParaRPr lang="en-US" dirty="0"/>
          </a:p>
        </p:txBody>
      </p:sp>
      <p:sp>
        <p:nvSpPr>
          <p:cNvPr id="3" name="Content Placeholder 2"/>
          <p:cNvSpPr>
            <a:spLocks noGrp="1"/>
          </p:cNvSpPr>
          <p:nvPr>
            <p:ph idx="1"/>
          </p:nvPr>
        </p:nvSpPr>
        <p:spPr>
          <a:xfrm>
            <a:off x="457200" y="762000"/>
            <a:ext cx="8229600" cy="4525963"/>
          </a:xfrm>
        </p:spPr>
        <p:txBody>
          <a:bodyPr>
            <a:normAutofit fontScale="85000" lnSpcReduction="10000"/>
          </a:bodyPr>
          <a:lstStyle/>
          <a:p>
            <a:pPr fontAlgn="auto">
              <a:spcAft>
                <a:spcPts val="0"/>
              </a:spcAft>
              <a:buFont typeface="Arial"/>
              <a:buChar char="•"/>
              <a:defRPr/>
            </a:pPr>
            <a:r>
              <a:rPr lang="en-US" sz="2800" dirty="0" smtClean="0"/>
              <a:t>Literature Review has shown CST has helped improve long term outcomes in patients with Type II Diabetes</a:t>
            </a:r>
          </a:p>
          <a:p>
            <a:pPr fontAlgn="auto">
              <a:spcAft>
                <a:spcPts val="0"/>
              </a:spcAft>
              <a:buFont typeface="Arial"/>
              <a:buChar char="•"/>
              <a:defRPr/>
            </a:pPr>
            <a:r>
              <a:rPr lang="en-US" sz="2800" dirty="0" smtClean="0"/>
              <a:t>CST was helpful in improving outcome for black and Hispanic youth at high risk for Diabetes</a:t>
            </a:r>
          </a:p>
          <a:p>
            <a:pPr fontAlgn="auto">
              <a:spcAft>
                <a:spcPts val="0"/>
              </a:spcAft>
              <a:buFont typeface="Arial"/>
              <a:buChar char="•"/>
              <a:defRPr/>
            </a:pPr>
            <a:r>
              <a:rPr lang="en-US" sz="2800" dirty="0" smtClean="0"/>
              <a:t>However studies do not target obese parents of overweight children</a:t>
            </a:r>
          </a:p>
          <a:p>
            <a:pPr fontAlgn="auto">
              <a:spcAft>
                <a:spcPts val="0"/>
              </a:spcAft>
              <a:buFont typeface="Arial"/>
              <a:buChar char="•"/>
              <a:defRPr/>
            </a:pPr>
            <a:r>
              <a:rPr lang="en-US" sz="2800" dirty="0" smtClean="0"/>
              <a:t>Majority of similar studies target White middle class adults and children separately or together and have had mixed results </a:t>
            </a:r>
          </a:p>
          <a:p>
            <a:pPr fontAlgn="auto">
              <a:spcAft>
                <a:spcPts val="0"/>
              </a:spcAft>
              <a:buFont typeface="Arial"/>
              <a:buChar char="•"/>
              <a:defRPr/>
            </a:pPr>
            <a:r>
              <a:rPr lang="en-US" sz="2800" dirty="0" smtClean="0"/>
              <a:t>There exists no data about interventions using CST to target multiethnic obese parents and their overweight children attending a weight management program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a:t>
            </a:r>
            <a:endParaRPr lang="en-US" dirty="0"/>
          </a:p>
        </p:txBody>
      </p:sp>
      <p:sp>
        <p:nvSpPr>
          <p:cNvPr id="3" name="Content Placeholder 2"/>
          <p:cNvSpPr>
            <a:spLocks noGrp="1"/>
          </p:cNvSpPr>
          <p:nvPr>
            <p:ph idx="1"/>
          </p:nvPr>
        </p:nvSpPr>
        <p:spPr/>
        <p:txBody>
          <a:bodyPr/>
          <a:lstStyle/>
          <a:p>
            <a:r>
              <a:rPr lang="en-US" dirty="0" smtClean="0"/>
              <a:t>Pilot study</a:t>
            </a:r>
          </a:p>
          <a:p>
            <a:r>
              <a:rPr lang="en-US" dirty="0" smtClean="0"/>
              <a:t>Quantitative Study</a:t>
            </a:r>
          </a:p>
          <a:p>
            <a:r>
              <a:rPr lang="en-US" dirty="0" smtClean="0"/>
              <a:t>Prospective design</a:t>
            </a:r>
          </a:p>
          <a:p>
            <a:r>
              <a:rPr lang="en-US" dirty="0" smtClean="0"/>
              <a:t>Longitudinal design</a:t>
            </a:r>
          </a:p>
          <a:p>
            <a:r>
              <a:rPr lang="en-US" dirty="0" err="1" smtClean="0"/>
              <a:t>Correlational</a:t>
            </a:r>
            <a:r>
              <a:rPr lang="en-US" dirty="0" smtClean="0"/>
              <a:t> study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Population</a:t>
            </a:r>
            <a:endParaRPr lang="en-US" dirty="0"/>
          </a:p>
        </p:txBody>
      </p:sp>
      <p:sp>
        <p:nvSpPr>
          <p:cNvPr id="3" name="Content Placeholder 2"/>
          <p:cNvSpPr>
            <a:spLocks noGrp="1"/>
          </p:cNvSpPr>
          <p:nvPr>
            <p:ph idx="1"/>
          </p:nvPr>
        </p:nvSpPr>
        <p:spPr/>
        <p:txBody>
          <a:bodyPr>
            <a:normAutofit fontScale="92500"/>
          </a:bodyPr>
          <a:lstStyle/>
          <a:p>
            <a:r>
              <a:rPr lang="en-US" dirty="0" smtClean="0"/>
              <a:t>80 parents and children dyads</a:t>
            </a:r>
          </a:p>
          <a:p>
            <a:r>
              <a:rPr lang="en-US" dirty="0" smtClean="0"/>
              <a:t>Participants had to meet inclusion criteria</a:t>
            </a:r>
          </a:p>
          <a:p>
            <a:pPr lvl="1"/>
            <a:r>
              <a:rPr lang="en-US" dirty="0" smtClean="0"/>
              <a:t>Either gender</a:t>
            </a:r>
          </a:p>
          <a:p>
            <a:pPr lvl="1"/>
            <a:r>
              <a:rPr lang="en-US" dirty="0" smtClean="0"/>
              <a:t>Any ethnic group</a:t>
            </a:r>
          </a:p>
          <a:p>
            <a:pPr lvl="1"/>
            <a:r>
              <a:rPr lang="en-US" dirty="0" smtClean="0"/>
              <a:t>English or Spanish speaking parents</a:t>
            </a:r>
          </a:p>
          <a:p>
            <a:pPr lvl="1"/>
            <a:r>
              <a:rPr lang="en-US" dirty="0" smtClean="0"/>
              <a:t>Children 7-17 years old</a:t>
            </a:r>
          </a:p>
          <a:p>
            <a:pPr lvl="1"/>
            <a:r>
              <a:rPr lang="en-US" dirty="0" smtClean="0"/>
              <a:t>Parental consent</a:t>
            </a:r>
          </a:p>
          <a:p>
            <a:pPr lvl="1"/>
            <a:r>
              <a:rPr lang="en-US" dirty="0" smtClean="0"/>
              <a:t>Parent BMI 25 or greater</a:t>
            </a:r>
          </a:p>
          <a:p>
            <a:pPr lvl="1"/>
            <a:r>
              <a:rPr lang="en-US" dirty="0" smtClean="0"/>
              <a:t>Children in 85</a:t>
            </a:r>
            <a:r>
              <a:rPr lang="en-US" baseline="30000" dirty="0" smtClean="0"/>
              <a:t>th</a:t>
            </a:r>
            <a:r>
              <a:rPr lang="en-US" dirty="0" smtClean="0"/>
              <a:t> percentile</a:t>
            </a:r>
          </a:p>
          <a:p>
            <a:pPr lvl="1"/>
            <a:r>
              <a:rPr lang="en-US" dirty="0" smtClean="0"/>
              <a:t>No major diagnosis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Population</a:t>
            </a:r>
            <a:endParaRPr lang="en-US" dirty="0"/>
          </a:p>
        </p:txBody>
      </p:sp>
      <p:sp>
        <p:nvSpPr>
          <p:cNvPr id="3" name="Content Placeholder 2"/>
          <p:cNvSpPr>
            <a:spLocks noGrp="1"/>
          </p:cNvSpPr>
          <p:nvPr>
            <p:ph idx="1"/>
          </p:nvPr>
        </p:nvSpPr>
        <p:spPr/>
        <p:txBody>
          <a:bodyPr/>
          <a:lstStyle/>
          <a:p>
            <a:r>
              <a:rPr lang="en-US" dirty="0" smtClean="0"/>
              <a:t>Not large enough to draw definite conclusions</a:t>
            </a:r>
          </a:p>
          <a:p>
            <a:r>
              <a:rPr lang="en-US" dirty="0" smtClean="0"/>
              <a:t>Further investigation is needed on a larger sample population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was the data collected? </a:t>
            </a:r>
            <a:endParaRPr lang="en-US" dirty="0"/>
          </a:p>
        </p:txBody>
      </p:sp>
      <p:sp>
        <p:nvSpPr>
          <p:cNvPr id="3" name="Content Placeholder 2"/>
          <p:cNvSpPr>
            <a:spLocks noGrp="1"/>
          </p:cNvSpPr>
          <p:nvPr>
            <p:ph idx="1"/>
          </p:nvPr>
        </p:nvSpPr>
        <p:spPr/>
        <p:txBody>
          <a:bodyPr/>
          <a:lstStyle/>
          <a:p>
            <a:pPr>
              <a:lnSpc>
                <a:spcPct val="90000"/>
              </a:lnSpc>
            </a:pPr>
            <a:r>
              <a:rPr lang="en-US" dirty="0" smtClean="0"/>
              <a:t>TBF300</a:t>
            </a:r>
          </a:p>
          <a:p>
            <a:pPr>
              <a:lnSpc>
                <a:spcPct val="90000"/>
              </a:lnSpc>
            </a:pPr>
            <a:r>
              <a:rPr lang="en-US" dirty="0" smtClean="0"/>
              <a:t>BMI</a:t>
            </a:r>
          </a:p>
          <a:p>
            <a:pPr>
              <a:lnSpc>
                <a:spcPct val="90000"/>
              </a:lnSpc>
            </a:pPr>
            <a:r>
              <a:rPr lang="en-US" dirty="0" err="1" smtClean="0"/>
              <a:t>Accusplit</a:t>
            </a:r>
            <a:r>
              <a:rPr lang="en-US" dirty="0" smtClean="0"/>
              <a:t> Eagle 170 Deluxe Activity Pedometer</a:t>
            </a:r>
          </a:p>
          <a:p>
            <a:pPr>
              <a:lnSpc>
                <a:spcPct val="90000"/>
              </a:lnSpc>
            </a:pPr>
            <a:r>
              <a:rPr lang="en-US" dirty="0" smtClean="0"/>
              <a:t>FAD</a:t>
            </a:r>
          </a:p>
          <a:p>
            <a:pPr>
              <a:lnSpc>
                <a:spcPct val="90000"/>
              </a:lnSpc>
            </a:pPr>
            <a:r>
              <a:rPr lang="en-US" dirty="0" smtClean="0"/>
              <a:t>ESES</a:t>
            </a:r>
          </a:p>
          <a:p>
            <a:pPr>
              <a:lnSpc>
                <a:spcPct val="90000"/>
              </a:lnSpc>
            </a:pPr>
            <a:r>
              <a:rPr lang="en-US" dirty="0" smtClean="0"/>
              <a:t>HPLPII</a:t>
            </a:r>
          </a:p>
          <a:p>
            <a:pPr>
              <a:lnSpc>
                <a:spcPct val="90000"/>
              </a:lnSpc>
            </a:pPr>
            <a:r>
              <a:rPr lang="en-US" dirty="0" smtClean="0"/>
              <a:t>Demographic Data Sheet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tools were used to analyze the data? </a:t>
            </a:r>
            <a:endParaRPr lang="en-US" dirty="0"/>
          </a:p>
        </p:txBody>
      </p:sp>
      <p:sp>
        <p:nvSpPr>
          <p:cNvPr id="3" name="Content Placeholder 2"/>
          <p:cNvSpPr>
            <a:spLocks noGrp="1"/>
          </p:cNvSpPr>
          <p:nvPr>
            <p:ph idx="1"/>
          </p:nvPr>
        </p:nvSpPr>
        <p:spPr/>
        <p:txBody>
          <a:bodyPr/>
          <a:lstStyle/>
          <a:p>
            <a:r>
              <a:rPr lang="en-US" dirty="0" smtClean="0"/>
              <a:t>SPSS </a:t>
            </a:r>
          </a:p>
          <a:p>
            <a:r>
              <a:rPr lang="en-US" dirty="0" smtClean="0"/>
              <a:t>Chi-square tests</a:t>
            </a:r>
          </a:p>
          <a:p>
            <a:r>
              <a:rPr lang="en-US" dirty="0" smtClean="0"/>
              <a:t>T-tests </a:t>
            </a:r>
          </a:p>
          <a:p>
            <a:r>
              <a:rPr lang="en-US" dirty="0" smtClean="0"/>
              <a:t>ANOVA</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did the researchers find? </a:t>
            </a:r>
            <a:endParaRPr lang="en-US" dirty="0"/>
          </a:p>
        </p:txBody>
      </p:sp>
      <p:sp>
        <p:nvSpPr>
          <p:cNvPr id="3" name="Content Placeholder 2"/>
          <p:cNvSpPr>
            <a:spLocks noGrp="1"/>
          </p:cNvSpPr>
          <p:nvPr>
            <p:ph idx="1"/>
          </p:nvPr>
        </p:nvSpPr>
        <p:spPr/>
        <p:txBody>
          <a:bodyPr/>
          <a:lstStyle/>
          <a:p>
            <a:r>
              <a:rPr lang="en-US" dirty="0" smtClean="0"/>
              <a:t>Parent demographics</a:t>
            </a:r>
          </a:p>
          <a:p>
            <a:r>
              <a:rPr lang="en-US" dirty="0" smtClean="0"/>
              <a:t>Children demographics</a:t>
            </a:r>
          </a:p>
          <a:p>
            <a:r>
              <a:rPr lang="en-US" dirty="0" smtClean="0"/>
              <a:t>BMI, BFP, and pedometer step trend</a:t>
            </a:r>
          </a:p>
          <a:p>
            <a:r>
              <a:rPr lang="en-US" dirty="0" smtClean="0"/>
              <a:t>Trends of improvement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did the researchers conclude?</a:t>
            </a:r>
            <a:endParaRPr lang="en-US" dirty="0"/>
          </a:p>
        </p:txBody>
      </p:sp>
      <p:sp>
        <p:nvSpPr>
          <p:cNvPr id="3" name="Content Placeholder 2"/>
          <p:cNvSpPr>
            <a:spLocks noGrp="1"/>
          </p:cNvSpPr>
          <p:nvPr>
            <p:ph idx="1"/>
          </p:nvPr>
        </p:nvSpPr>
        <p:spPr/>
        <p:txBody>
          <a:bodyPr/>
          <a:lstStyle/>
          <a:p>
            <a:r>
              <a:rPr lang="en-US" dirty="0" smtClean="0"/>
              <a:t>Higher success rate for those in the experimental group compared to those in the control group</a:t>
            </a:r>
          </a:p>
          <a:p>
            <a:r>
              <a:rPr lang="en-US" dirty="0" smtClean="0"/>
              <a:t>Correlation between the parent’s success and the children's success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a:t>
            </a:r>
            <a:endParaRPr lang="en-US" dirty="0"/>
          </a:p>
        </p:txBody>
      </p:sp>
      <p:sp>
        <p:nvSpPr>
          <p:cNvPr id="3" name="Content Placeholder 2"/>
          <p:cNvSpPr>
            <a:spLocks noGrp="1"/>
          </p:cNvSpPr>
          <p:nvPr>
            <p:ph idx="1"/>
          </p:nvPr>
        </p:nvSpPr>
        <p:spPr/>
        <p:txBody>
          <a:bodyPr/>
          <a:lstStyle/>
          <a:p>
            <a:r>
              <a:rPr lang="en-US" dirty="0" smtClean="0"/>
              <a:t>All human rights were protected by the researchers</a:t>
            </a:r>
          </a:p>
          <a:p>
            <a:r>
              <a:rPr lang="en-US" dirty="0" smtClean="0"/>
              <a:t>5 Human Rights</a:t>
            </a:r>
          </a:p>
          <a:p>
            <a:pPr lvl="1"/>
            <a:r>
              <a:rPr lang="en-US" dirty="0" smtClean="0"/>
              <a:t>1) right to self-determination</a:t>
            </a:r>
          </a:p>
          <a:p>
            <a:pPr lvl="1"/>
            <a:r>
              <a:rPr lang="en-US" dirty="0" smtClean="0"/>
              <a:t>2) right to protection of harm</a:t>
            </a:r>
          </a:p>
          <a:p>
            <a:pPr lvl="1"/>
            <a:r>
              <a:rPr lang="en-US" dirty="0" smtClean="0"/>
              <a:t>3) right to privacy</a:t>
            </a:r>
          </a:p>
          <a:p>
            <a:pPr lvl="1"/>
            <a:r>
              <a:rPr lang="en-US" dirty="0" smtClean="0"/>
              <a:t>4) right to confidentiality</a:t>
            </a:r>
          </a:p>
          <a:p>
            <a:pPr lvl="1"/>
            <a:r>
              <a:rPr lang="en-US" dirty="0" smtClean="0"/>
              <a:t>5) right to fair treatment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of the Study</a:t>
            </a:r>
            <a:endParaRPr lang="en-US" dirty="0"/>
          </a:p>
        </p:txBody>
      </p:sp>
      <p:sp>
        <p:nvSpPr>
          <p:cNvPr id="3" name="Content Placeholder 2"/>
          <p:cNvSpPr>
            <a:spLocks noGrp="1"/>
          </p:cNvSpPr>
          <p:nvPr>
            <p:ph idx="1"/>
          </p:nvPr>
        </p:nvSpPr>
        <p:spPr/>
        <p:txBody>
          <a:bodyPr/>
          <a:lstStyle/>
          <a:p>
            <a:r>
              <a:rPr lang="en-US" dirty="0" smtClean="0"/>
              <a:t>The study provided actual statistics  that were supportive and relevant to the research question </a:t>
            </a:r>
          </a:p>
          <a:p>
            <a:endParaRPr lang="en-US" dirty="0" smtClean="0"/>
          </a:p>
          <a:p>
            <a:r>
              <a:rPr lang="en-US" dirty="0" smtClean="0"/>
              <a:t>Provided several ways to help with weight management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half" idx="1"/>
          </p:nvPr>
        </p:nvSpPr>
        <p:spPr/>
        <p:txBody>
          <a:bodyPr/>
          <a:lstStyle/>
          <a:p>
            <a:r>
              <a:rPr lang="en-US" dirty="0" smtClean="0"/>
              <a:t>Discuss quantitative research</a:t>
            </a:r>
          </a:p>
          <a:p>
            <a:r>
              <a:rPr lang="en-US" dirty="0" smtClean="0"/>
              <a:t>Discuss the Berry, </a:t>
            </a:r>
            <a:r>
              <a:rPr lang="en-US" dirty="0" err="1" smtClean="0"/>
              <a:t>Melkus</a:t>
            </a:r>
            <a:r>
              <a:rPr lang="en-US" dirty="0" smtClean="0"/>
              <a:t>, </a:t>
            </a:r>
            <a:r>
              <a:rPr lang="en-US" dirty="0" err="1" smtClean="0"/>
              <a:t>Savoye</a:t>
            </a:r>
            <a:r>
              <a:rPr lang="en-US" dirty="0" smtClean="0"/>
              <a:t>, and Grey (2007) quantitative study</a:t>
            </a:r>
          </a:p>
          <a:p>
            <a:pPr lvl="1"/>
            <a:r>
              <a:rPr lang="en-US" dirty="0" smtClean="0"/>
              <a:t>Problem </a:t>
            </a:r>
          </a:p>
          <a:p>
            <a:pPr lvl="1"/>
            <a:r>
              <a:rPr lang="en-US" dirty="0" smtClean="0"/>
              <a:t>Purpose </a:t>
            </a:r>
          </a:p>
          <a:p>
            <a:pPr lvl="1"/>
            <a:r>
              <a:rPr lang="en-US" dirty="0" smtClean="0"/>
              <a:t>Research question</a:t>
            </a:r>
          </a:p>
          <a:p>
            <a:pPr lvl="1"/>
            <a:endParaRPr lang="en-US" dirty="0" smtClean="0"/>
          </a:p>
          <a:p>
            <a:pPr lvl="1"/>
            <a:endParaRPr lang="en-US" dirty="0" smtClean="0"/>
          </a:p>
          <a:p>
            <a:pPr lvl="1"/>
            <a:endParaRPr lang="en-US" dirty="0" smtClean="0"/>
          </a:p>
          <a:p>
            <a:endParaRPr lang="en-US" dirty="0" smtClean="0"/>
          </a:p>
          <a:p>
            <a:endParaRPr lang="en-US" dirty="0"/>
          </a:p>
        </p:txBody>
      </p:sp>
      <p:sp>
        <p:nvSpPr>
          <p:cNvPr id="4" name="Content Placeholder 3"/>
          <p:cNvSpPr>
            <a:spLocks noGrp="1"/>
          </p:cNvSpPr>
          <p:nvPr>
            <p:ph sz="half" idx="2"/>
          </p:nvPr>
        </p:nvSpPr>
        <p:spPr/>
        <p:txBody>
          <a:bodyPr/>
          <a:lstStyle/>
          <a:p>
            <a:pPr lvl="1"/>
            <a:r>
              <a:rPr lang="en-US" dirty="0" smtClean="0"/>
              <a:t>Dependent </a:t>
            </a:r>
            <a:r>
              <a:rPr lang="en-US" dirty="0" smtClean="0"/>
              <a:t>and Independent variables</a:t>
            </a:r>
          </a:p>
          <a:p>
            <a:pPr lvl="1"/>
            <a:r>
              <a:rPr lang="en-US" dirty="0" smtClean="0"/>
              <a:t>Literature review</a:t>
            </a:r>
          </a:p>
          <a:p>
            <a:pPr lvl="1"/>
            <a:r>
              <a:rPr lang="en-US" dirty="0" smtClean="0"/>
              <a:t>Study Design</a:t>
            </a:r>
          </a:p>
          <a:p>
            <a:pPr lvl="1"/>
            <a:r>
              <a:rPr lang="en-US" dirty="0" smtClean="0"/>
              <a:t>Sample</a:t>
            </a:r>
          </a:p>
          <a:p>
            <a:pPr lvl="1"/>
            <a:r>
              <a:rPr lang="en-US" dirty="0" smtClean="0"/>
              <a:t>Data</a:t>
            </a:r>
          </a:p>
          <a:p>
            <a:pPr lvl="1"/>
            <a:r>
              <a:rPr lang="en-US" dirty="0" smtClean="0"/>
              <a:t>Human Rights</a:t>
            </a:r>
          </a:p>
          <a:p>
            <a:pPr lvl="1"/>
            <a:r>
              <a:rPr lang="en-US" dirty="0" smtClean="0"/>
              <a:t>Strengths and Limitations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the Study</a:t>
            </a:r>
            <a:endParaRPr lang="en-US" dirty="0"/>
          </a:p>
        </p:txBody>
      </p:sp>
      <p:sp>
        <p:nvSpPr>
          <p:cNvPr id="3" name="Content Placeholder 2"/>
          <p:cNvSpPr>
            <a:spLocks noGrp="1"/>
          </p:cNvSpPr>
          <p:nvPr>
            <p:ph idx="1"/>
          </p:nvPr>
        </p:nvSpPr>
        <p:spPr/>
        <p:txBody>
          <a:bodyPr/>
          <a:lstStyle/>
          <a:p>
            <a:r>
              <a:rPr lang="en-US" dirty="0" smtClean="0"/>
              <a:t>Does not support that NEEP exercise and CST program will have long term effects</a:t>
            </a:r>
          </a:p>
          <a:p>
            <a:endParaRPr lang="en-US" dirty="0" smtClean="0"/>
          </a:p>
          <a:p>
            <a:r>
              <a:rPr lang="en-US" dirty="0" smtClean="0"/>
              <a:t>Low income multiethnic families had to drop out of the study due to relocating two or three times a year and were hard to get a hold of</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Importance to Nursing</a:t>
            </a:r>
            <a:endParaRPr lang="en-US" dirty="0"/>
          </a:p>
        </p:txBody>
      </p:sp>
      <p:sp>
        <p:nvSpPr>
          <p:cNvPr id="3" name="Content Placeholder 2"/>
          <p:cNvSpPr>
            <a:spLocks noGrp="1"/>
          </p:cNvSpPr>
          <p:nvPr>
            <p:ph idx="1"/>
          </p:nvPr>
        </p:nvSpPr>
        <p:spPr>
          <a:xfrm>
            <a:off x="381000" y="838200"/>
            <a:ext cx="8229600" cy="4525963"/>
          </a:xfrm>
        </p:spPr>
        <p:txBody>
          <a:bodyPr>
            <a:normAutofit fontScale="92500" lnSpcReduction="20000"/>
          </a:bodyPr>
          <a:lstStyle/>
          <a:p>
            <a:pPr marL="365760" indent="-283464" fontAlgn="auto">
              <a:spcAft>
                <a:spcPts val="0"/>
              </a:spcAft>
              <a:buFont typeface="Wingdings 2"/>
              <a:buChar char=""/>
              <a:defRPr/>
            </a:pPr>
            <a:r>
              <a:rPr lang="en-US" sz="2400" dirty="0" smtClean="0"/>
              <a:t>Nurses can use studies like this to teach management and prevention of overweight and obesity in parents and children</a:t>
            </a:r>
          </a:p>
          <a:p>
            <a:pPr marL="365760" indent="-283464" fontAlgn="auto">
              <a:spcAft>
                <a:spcPts val="0"/>
              </a:spcAft>
              <a:buFont typeface="Wingdings 2"/>
              <a:buChar char=""/>
              <a:defRPr/>
            </a:pPr>
            <a:r>
              <a:rPr lang="en-US" sz="2400" dirty="0" smtClean="0"/>
              <a:t>Nurses can help identify the problem, determine goals, generate alternative solutions, examine the consequences, choose a solution, and evaluate the outcome using social problem solving</a:t>
            </a:r>
          </a:p>
          <a:p>
            <a:pPr marL="365760" indent="-283464" fontAlgn="auto">
              <a:spcAft>
                <a:spcPts val="0"/>
              </a:spcAft>
              <a:buFont typeface="Wingdings 2"/>
              <a:buChar char=""/>
              <a:defRPr/>
            </a:pPr>
            <a:r>
              <a:rPr lang="en-US" sz="2400" dirty="0" smtClean="0"/>
              <a:t>It emphasizes the importance of good nutrition and daily exercise</a:t>
            </a:r>
          </a:p>
          <a:p>
            <a:pPr marL="365760" indent="-283464" fontAlgn="auto">
              <a:spcAft>
                <a:spcPts val="0"/>
              </a:spcAft>
              <a:buFont typeface="Wingdings 2"/>
              <a:buChar char=""/>
              <a:defRPr/>
            </a:pPr>
            <a:r>
              <a:rPr lang="en-US" sz="2400" dirty="0" smtClean="0"/>
              <a:t>Nurses can accentuate the importance of direct and honest communication that will result in positive outcomes that encourages them to improve their health</a:t>
            </a:r>
          </a:p>
          <a:p>
            <a:pPr marL="365760" indent="-283464" fontAlgn="auto">
              <a:spcAft>
                <a:spcPts val="0"/>
              </a:spcAft>
              <a:buFont typeface="Wingdings 2"/>
              <a:buChar char=""/>
              <a:defRPr/>
            </a:pPr>
            <a:r>
              <a:rPr lang="en-US" sz="2400" dirty="0" smtClean="0"/>
              <a:t> Being on a weight management plan  can prevent the </a:t>
            </a:r>
            <a:r>
              <a:rPr lang="en-US" sz="2400" dirty="0" smtClean="0"/>
              <a:t>development of cardiovascular </a:t>
            </a:r>
            <a:r>
              <a:rPr lang="en-US" sz="2400" dirty="0" smtClean="0"/>
              <a:t>disease and type 2 diabetes</a:t>
            </a:r>
          </a:p>
          <a:p>
            <a:pPr marL="365760" indent="-283464" fontAlgn="auto">
              <a:spcAft>
                <a:spcPts val="0"/>
              </a:spcAft>
              <a:buFont typeface="Wingdings 2"/>
              <a:buChar char=""/>
              <a:defRPr/>
            </a:pPr>
            <a:r>
              <a:rPr lang="en-US" sz="2400" dirty="0" smtClean="0"/>
              <a:t>Nurses can stress the fact that weight management can decrease morbidity and mortality</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What is quantitative research and why is it useful?</a:t>
            </a:r>
          </a:p>
          <a:p>
            <a:r>
              <a:rPr lang="en-US" dirty="0" smtClean="0"/>
              <a:t>The Berry, </a:t>
            </a:r>
            <a:r>
              <a:rPr lang="en-US" dirty="0" err="1" smtClean="0"/>
              <a:t>Melkus</a:t>
            </a:r>
            <a:r>
              <a:rPr lang="en-US" dirty="0" smtClean="0"/>
              <a:t>, </a:t>
            </a:r>
            <a:r>
              <a:rPr lang="en-US" dirty="0" err="1" smtClean="0"/>
              <a:t>Savoye</a:t>
            </a:r>
            <a:r>
              <a:rPr lang="en-US" dirty="0" smtClean="0"/>
              <a:t>, and Grey (2007) study and their findings</a:t>
            </a:r>
          </a:p>
          <a:p>
            <a:r>
              <a:rPr lang="en-US" dirty="0" smtClean="0"/>
              <a:t>The importance of this study for the nursing profession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a:buFontTx/>
              <a:buNone/>
            </a:pPr>
            <a:r>
              <a:rPr lang="en-US" altLang="ja-JP" dirty="0" smtClean="0">
                <a:ea typeface="MS PGothic" pitchFamily="34" charset="-128"/>
              </a:rPr>
              <a:t>Berry, D., </a:t>
            </a:r>
            <a:r>
              <a:rPr lang="en-US" altLang="ja-JP" dirty="0" err="1" smtClean="0">
                <a:ea typeface="MS PGothic" pitchFamily="34" charset="-128"/>
              </a:rPr>
              <a:t>Savoye</a:t>
            </a:r>
            <a:r>
              <a:rPr lang="en-US" altLang="ja-JP" dirty="0" smtClean="0">
                <a:ea typeface="MS PGothic" pitchFamily="34" charset="-128"/>
              </a:rPr>
              <a:t>, M., </a:t>
            </a:r>
            <a:r>
              <a:rPr lang="en-US" altLang="ja-JP" dirty="0" err="1" smtClean="0">
                <a:ea typeface="MS PGothic" pitchFamily="34" charset="-128"/>
              </a:rPr>
              <a:t>Melkus</a:t>
            </a:r>
            <a:r>
              <a:rPr lang="en-US" altLang="ja-JP" dirty="0" smtClean="0">
                <a:ea typeface="MS PGothic" pitchFamily="34" charset="-128"/>
              </a:rPr>
              <a:t>, G., &amp; Grey, M. (2007). An intervention for </a:t>
            </a:r>
            <a:r>
              <a:rPr lang="en-US" altLang="ja-JP" dirty="0" err="1" smtClean="0">
                <a:ea typeface="MS PGothic" pitchFamily="34" charset="-128"/>
              </a:rPr>
              <a:t>multiethni</a:t>
            </a:r>
            <a:r>
              <a:rPr lang="en-US" altLang="ja-JP" dirty="0" smtClean="0">
                <a:ea typeface="MS PGothic" pitchFamily="34" charset="-128"/>
              </a:rPr>
              <a:t> obese parents and overweight children. </a:t>
            </a:r>
            <a:r>
              <a:rPr lang="en-US" altLang="ja-JP" i="1" dirty="0" smtClean="0">
                <a:ea typeface="MS PGothic" pitchFamily="34" charset="-128"/>
              </a:rPr>
              <a:t>Applied Nursing Research, 20</a:t>
            </a:r>
            <a:r>
              <a:rPr lang="en-US" altLang="ja-JP" dirty="0" smtClean="0">
                <a:ea typeface="MS PGothic" pitchFamily="34" charset="-128"/>
              </a:rPr>
              <a:t>, 63-71.</a:t>
            </a:r>
          </a:p>
          <a:p>
            <a:pPr>
              <a:buFontTx/>
              <a:buNone/>
            </a:pPr>
            <a:r>
              <a:rPr lang="en-US" dirty="0" smtClean="0"/>
              <a:t>Burns, N., &amp; Grove, S. (2010). </a:t>
            </a:r>
            <a:r>
              <a:rPr lang="en-US" i="1" dirty="0" smtClean="0"/>
              <a:t>The practice of nursing research: Appraisal, synthesis, and generation of evidence </a:t>
            </a:r>
            <a:r>
              <a:rPr lang="en-US" dirty="0" smtClean="0"/>
              <a:t>(6th Ed.). St. Louis, MO: Saunders Elsevier.</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latin typeface="Times New Roman" pitchFamily="18" charset="0"/>
                <a:cs typeface="Times New Roman" pitchFamily="18" charset="0"/>
              </a:rPr>
              <a:t>What is Quantitative Research</a:t>
            </a:r>
          </a:p>
        </p:txBody>
      </p:sp>
      <p:sp>
        <p:nvSpPr>
          <p:cNvPr id="3075" name="Content Placeholder 2"/>
          <p:cNvSpPr>
            <a:spLocks noGrp="1"/>
          </p:cNvSpPr>
          <p:nvPr>
            <p:ph idx="1"/>
          </p:nvPr>
        </p:nvSpPr>
        <p:spPr/>
        <p:txBody>
          <a:bodyPr/>
          <a:lstStyle/>
          <a:p>
            <a:r>
              <a:rPr lang="en-US" smtClean="0">
                <a:latin typeface="Times New Roman" pitchFamily="18" charset="0"/>
                <a:cs typeface="Times New Roman" pitchFamily="18" charset="0"/>
              </a:rPr>
              <a:t>Formal, objective, systematic process</a:t>
            </a:r>
          </a:p>
          <a:p>
            <a:r>
              <a:rPr lang="en-US" smtClean="0">
                <a:latin typeface="Times New Roman" pitchFamily="18" charset="0"/>
                <a:cs typeface="Times New Roman" pitchFamily="18" charset="0"/>
              </a:rPr>
              <a:t>Uses numerical data</a:t>
            </a:r>
          </a:p>
          <a:p>
            <a:r>
              <a:rPr lang="en-US" smtClean="0">
                <a:latin typeface="Times New Roman" pitchFamily="18" charset="0"/>
                <a:cs typeface="Times New Roman" pitchFamily="18" charset="0"/>
              </a:rPr>
              <a:t>Describes variables</a:t>
            </a:r>
          </a:p>
          <a:p>
            <a:r>
              <a:rPr lang="en-US" smtClean="0">
                <a:latin typeface="Times New Roman" pitchFamily="18" charset="0"/>
                <a:cs typeface="Times New Roman" pitchFamily="18" charset="0"/>
              </a:rPr>
              <a:t>Examine relationships between variables, and determine cause-and-effect interactions between variables</a:t>
            </a:r>
          </a:p>
          <a:p>
            <a:r>
              <a:rPr lang="en-US" smtClean="0">
                <a:latin typeface="Times New Roman" pitchFamily="18" charset="0"/>
                <a:cs typeface="Times New Roman" pitchFamily="18" charset="0"/>
              </a:rPr>
              <a:t>Predominantly used method in nursing research</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p:txBody>
          <a:bodyPr/>
          <a:lstStyle/>
          <a:p>
            <a:r>
              <a:rPr lang="en-US" smtClean="0">
                <a:latin typeface="Times New Roman" pitchFamily="18" charset="0"/>
                <a:cs typeface="Times New Roman" pitchFamily="18" charset="0"/>
              </a:rPr>
              <a:t> Parts of Quantitative Research</a:t>
            </a:r>
          </a:p>
        </p:txBody>
      </p:sp>
      <p:sp>
        <p:nvSpPr>
          <p:cNvPr id="5" name="Content Placeholder 4"/>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latin typeface="Times New Roman" pitchFamily="18" charset="0"/>
                <a:cs typeface="Times New Roman" pitchFamily="18" charset="0"/>
              </a:rPr>
              <a:t>Research problem</a:t>
            </a:r>
          </a:p>
          <a:p>
            <a:pPr fontAlgn="auto">
              <a:spcAft>
                <a:spcPts val="0"/>
              </a:spcAft>
              <a:buFont typeface="Arial" pitchFamily="34" charset="0"/>
              <a:buChar char="•"/>
              <a:defRPr/>
            </a:pPr>
            <a:r>
              <a:rPr lang="en-US" dirty="0" smtClean="0">
                <a:latin typeface="Times New Roman" pitchFamily="18" charset="0"/>
                <a:cs typeface="Times New Roman" pitchFamily="18" charset="0"/>
              </a:rPr>
              <a:t>Research Question and </a:t>
            </a:r>
            <a:r>
              <a:rPr lang="en-US" dirty="0" smtClean="0">
                <a:latin typeface="Times New Roman" pitchFamily="18" charset="0"/>
                <a:cs typeface="Times New Roman" pitchFamily="18" charset="0"/>
              </a:rPr>
              <a:t>Hypothesis</a:t>
            </a:r>
            <a:endParaRPr lang="en-US" dirty="0" smtClean="0">
              <a:latin typeface="Times New Roman" pitchFamily="18" charset="0"/>
              <a:cs typeface="Times New Roman" pitchFamily="18" charset="0"/>
            </a:endParaRPr>
          </a:p>
          <a:p>
            <a:pPr fontAlgn="auto">
              <a:spcAft>
                <a:spcPts val="0"/>
              </a:spcAft>
              <a:buFont typeface="Arial" pitchFamily="34" charset="0"/>
              <a:buChar char="•"/>
              <a:defRPr/>
            </a:pPr>
            <a:r>
              <a:rPr lang="en-US" dirty="0" smtClean="0">
                <a:latin typeface="Times New Roman" pitchFamily="18" charset="0"/>
                <a:cs typeface="Times New Roman" pitchFamily="18" charset="0"/>
              </a:rPr>
              <a:t>Variables</a:t>
            </a:r>
          </a:p>
          <a:p>
            <a:pPr fontAlgn="auto">
              <a:spcAft>
                <a:spcPts val="0"/>
              </a:spcAft>
              <a:buFont typeface="Arial" pitchFamily="34" charset="0"/>
              <a:buChar char="•"/>
              <a:defRPr/>
            </a:pPr>
            <a:r>
              <a:rPr lang="en-US" dirty="0" smtClean="0">
                <a:latin typeface="Times New Roman" pitchFamily="18" charset="0"/>
                <a:cs typeface="Times New Roman" pitchFamily="18" charset="0"/>
              </a:rPr>
              <a:t>Literature review</a:t>
            </a:r>
          </a:p>
          <a:p>
            <a:pPr fontAlgn="auto">
              <a:spcAft>
                <a:spcPts val="0"/>
              </a:spcAft>
              <a:buFont typeface="Arial" pitchFamily="34" charset="0"/>
              <a:buChar char="•"/>
              <a:defRPr/>
            </a:pPr>
            <a:r>
              <a:rPr lang="en-US" dirty="0" smtClean="0">
                <a:latin typeface="Times New Roman" pitchFamily="18" charset="0"/>
                <a:cs typeface="Times New Roman" pitchFamily="18" charset="0"/>
              </a:rPr>
              <a:t>Study design</a:t>
            </a:r>
          </a:p>
          <a:p>
            <a:pPr fontAlgn="auto">
              <a:spcAft>
                <a:spcPts val="0"/>
              </a:spcAft>
              <a:buFont typeface="Arial" pitchFamily="34" charset="0"/>
              <a:buChar char="•"/>
              <a:defRPr/>
            </a:pPr>
            <a:r>
              <a:rPr lang="en-US" dirty="0" smtClean="0">
                <a:latin typeface="Times New Roman" pitchFamily="18" charset="0"/>
                <a:cs typeface="Times New Roman" pitchFamily="18" charset="0"/>
              </a:rPr>
              <a:t>Sample</a:t>
            </a:r>
          </a:p>
          <a:p>
            <a:pPr fontAlgn="auto">
              <a:spcAft>
                <a:spcPts val="0"/>
              </a:spcAft>
              <a:buFont typeface="Arial" pitchFamily="34" charset="0"/>
              <a:buChar char="•"/>
              <a:defRPr/>
            </a:pPr>
            <a:r>
              <a:rPr lang="en-US" dirty="0" smtClean="0">
                <a:latin typeface="Times New Roman" pitchFamily="18" charset="0"/>
                <a:cs typeface="Times New Roman" pitchFamily="18" charset="0"/>
              </a:rPr>
              <a:t>Population</a:t>
            </a:r>
          </a:p>
          <a:p>
            <a:pPr fontAlgn="auto">
              <a:spcAft>
                <a:spcPts val="0"/>
              </a:spcAft>
              <a:buFont typeface="Arial" pitchFamily="34" charset="0"/>
              <a:buChar char="•"/>
              <a:defRPr/>
            </a:pPr>
            <a:r>
              <a:rPr lang="en-US" dirty="0" smtClean="0">
                <a:latin typeface="Times New Roman" pitchFamily="18" charset="0"/>
                <a:cs typeface="Times New Roman" pitchFamily="18" charset="0"/>
              </a:rPr>
              <a:t>Data collection </a:t>
            </a:r>
          </a:p>
          <a:p>
            <a:pPr fontAlgn="auto">
              <a:spcAft>
                <a:spcPts val="0"/>
              </a:spcAft>
              <a:buFont typeface="Arial" pitchFamily="34" charset="0"/>
              <a:buChar char="•"/>
              <a:defRPr/>
            </a:pPr>
            <a:r>
              <a:rPr lang="en-US" dirty="0" smtClean="0">
                <a:latin typeface="Times New Roman" pitchFamily="18" charset="0"/>
                <a:cs typeface="Times New Roman" pitchFamily="18" charset="0"/>
              </a:rPr>
              <a:t>Findings</a:t>
            </a:r>
          </a:p>
          <a:p>
            <a:pPr fontAlgn="auto">
              <a:spcAft>
                <a:spcPts val="0"/>
              </a:spcAft>
              <a:buFont typeface="Arial" pitchFamily="34" charset="0"/>
              <a:buChar char="•"/>
              <a:defRPr/>
            </a:pPr>
            <a:r>
              <a:rPr lang="en-US" dirty="0" smtClean="0">
                <a:latin typeface="Times New Roman" pitchFamily="18" charset="0"/>
                <a:cs typeface="Times New Roman" pitchFamily="18" charset="0"/>
              </a:rPr>
              <a:t>Conclusions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latin typeface="Times New Roman" pitchFamily="18" charset="0"/>
                <a:cs typeface="Times New Roman" pitchFamily="18" charset="0"/>
              </a:rPr>
              <a:t>Problem</a:t>
            </a:r>
          </a:p>
        </p:txBody>
      </p:sp>
      <p:sp>
        <p:nvSpPr>
          <p:cNvPr id="5123" name="Content Placeholder 2"/>
          <p:cNvSpPr>
            <a:spLocks noGrp="1"/>
          </p:cNvSpPr>
          <p:nvPr>
            <p:ph idx="1"/>
          </p:nvPr>
        </p:nvSpPr>
        <p:spPr/>
        <p:txBody>
          <a:bodyPr/>
          <a:lstStyle/>
          <a:p>
            <a:r>
              <a:rPr lang="en-US" smtClean="0">
                <a:latin typeface="Times New Roman" pitchFamily="18" charset="0"/>
                <a:cs typeface="Times New Roman" pitchFamily="18" charset="0"/>
              </a:rPr>
              <a:t>Obesity</a:t>
            </a:r>
          </a:p>
          <a:p>
            <a:r>
              <a:rPr lang="en-US" smtClean="0">
                <a:latin typeface="Times New Roman" pitchFamily="18" charset="0"/>
                <a:cs typeface="Times New Roman" pitchFamily="18" charset="0"/>
              </a:rPr>
              <a:t>Multiethnic origin</a:t>
            </a:r>
          </a:p>
          <a:p>
            <a:r>
              <a:rPr lang="en-US" smtClean="0">
                <a:latin typeface="Times New Roman" pitchFamily="18" charset="0"/>
                <a:cs typeface="Times New Roman" pitchFamily="18" charset="0"/>
              </a:rPr>
              <a:t>Decline in life expectancy</a:t>
            </a:r>
          </a:p>
          <a:p>
            <a:r>
              <a:rPr lang="en-US" smtClean="0">
                <a:latin typeface="Times New Roman" pitchFamily="18" charset="0"/>
                <a:cs typeface="Times New Roman" pitchFamily="18" charset="0"/>
              </a:rPr>
              <a:t>Nutritional diet</a:t>
            </a:r>
          </a:p>
          <a:p>
            <a:r>
              <a:rPr lang="en-US" smtClean="0">
                <a:latin typeface="Times New Roman" pitchFamily="18" charset="0"/>
                <a:cs typeface="Times New Roman" pitchFamily="18" charset="0"/>
              </a:rPr>
              <a:t>Exercise</a:t>
            </a:r>
          </a:p>
          <a:p>
            <a:r>
              <a:rPr lang="en-US" smtClean="0">
                <a:latin typeface="Times New Roman" pitchFamily="18" charset="0"/>
                <a:cs typeface="Times New Roman" pitchFamily="18" charset="0"/>
              </a:rPr>
              <a:t>Behavioral interventions</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latin typeface="Times New Roman" pitchFamily="18" charset="0"/>
                <a:cs typeface="Times New Roman" pitchFamily="18" charset="0"/>
              </a:rPr>
              <a:t>Reasons for the study</a:t>
            </a:r>
          </a:p>
        </p:txBody>
      </p:sp>
      <p:sp>
        <p:nvSpPr>
          <p:cNvPr id="6147" name="Content Placeholder 2"/>
          <p:cNvSpPr>
            <a:spLocks noGrp="1"/>
          </p:cNvSpPr>
          <p:nvPr>
            <p:ph idx="1"/>
          </p:nvPr>
        </p:nvSpPr>
        <p:spPr/>
        <p:txBody>
          <a:bodyPr/>
          <a:lstStyle/>
          <a:p>
            <a:r>
              <a:rPr lang="en-US" dirty="0" smtClean="0">
                <a:latin typeface="Times New Roman" pitchFamily="18" charset="0"/>
                <a:cs typeface="Times New Roman" pitchFamily="18" charset="0"/>
              </a:rPr>
              <a:t>Study coping skills </a:t>
            </a:r>
            <a:r>
              <a:rPr lang="en-US" dirty="0" smtClean="0">
                <a:latin typeface="Times New Roman" pitchFamily="18" charset="0"/>
                <a:cs typeface="Times New Roman" pitchFamily="18" charset="0"/>
              </a:rPr>
              <a:t>training (CST)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Children's reactions</a:t>
            </a:r>
          </a:p>
          <a:p>
            <a:r>
              <a:rPr lang="en-US" dirty="0" smtClean="0">
                <a:latin typeface="Times New Roman" pitchFamily="18" charset="0"/>
                <a:cs typeface="Times New Roman" pitchFamily="18" charset="0"/>
              </a:rPr>
              <a:t>Parents’ </a:t>
            </a:r>
            <a:r>
              <a:rPr lang="en-US" dirty="0" smtClean="0">
                <a:latin typeface="Times New Roman" pitchFamily="18" charset="0"/>
                <a:cs typeface="Times New Roman" pitchFamily="18" charset="0"/>
              </a:rPr>
              <a:t>reactions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Research Question</a:t>
            </a:r>
            <a:endParaRPr lang="en-US" dirty="0"/>
          </a:p>
        </p:txBody>
      </p:sp>
      <p:sp>
        <p:nvSpPr>
          <p:cNvPr id="3" name="Content Placeholder 2"/>
          <p:cNvSpPr>
            <a:spLocks noGrp="1"/>
          </p:cNvSpPr>
          <p:nvPr>
            <p:ph idx="1"/>
          </p:nvPr>
        </p:nvSpPr>
        <p:spPr/>
        <p:txBody>
          <a:bodyPr/>
          <a:lstStyle/>
          <a:p>
            <a:pPr fontAlgn="auto">
              <a:spcAft>
                <a:spcPts val="0"/>
              </a:spcAft>
              <a:buFont typeface="Arial"/>
              <a:buNone/>
              <a:defRPr/>
            </a:pPr>
            <a:r>
              <a:rPr lang="en-US" dirty="0" smtClean="0"/>
              <a:t>Berry et al. (2007) study had the main research question, “What </a:t>
            </a:r>
            <a:r>
              <a:rPr lang="en-US" dirty="0" smtClean="0"/>
              <a:t>are the effects of the addition of CST for obese multiethnic parents whose overweight children were attending a weight management program on clinical outcomes of parents and their children and health behavior outcomes of parents” </a:t>
            </a:r>
            <a:r>
              <a:rPr lang="en-US" dirty="0" smtClean="0"/>
              <a:t>(</a:t>
            </a:r>
            <a:r>
              <a:rPr lang="en-US" dirty="0" err="1" smtClean="0"/>
              <a:t>para</a:t>
            </a:r>
            <a:r>
              <a:rPr lang="en-US" dirty="0" smtClean="0"/>
              <a:t>. </a:t>
            </a:r>
            <a:r>
              <a:rPr lang="en-US" dirty="0" smtClean="0"/>
              <a:t>8)?</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Dependent Variables</a:t>
            </a:r>
            <a:endParaRPr lang="en-US" dirty="0"/>
          </a:p>
        </p:txBody>
      </p:sp>
      <p:sp>
        <p:nvSpPr>
          <p:cNvPr id="3" name="Content Placeholder 2"/>
          <p:cNvSpPr>
            <a:spLocks noGrp="1"/>
          </p:cNvSpPr>
          <p:nvPr>
            <p:ph idx="1"/>
          </p:nvPr>
        </p:nvSpPr>
        <p:spPr/>
        <p:txBody>
          <a:bodyPr/>
          <a:lstStyle/>
          <a:p>
            <a:pPr lvl="1"/>
            <a:r>
              <a:rPr lang="en-US" dirty="0" smtClean="0"/>
              <a:t>Body Mass Index (BMI)</a:t>
            </a:r>
          </a:p>
          <a:p>
            <a:pPr lvl="1"/>
            <a:r>
              <a:rPr lang="en-US" dirty="0" smtClean="0"/>
              <a:t>Body Fat Percentage (BFP)</a:t>
            </a:r>
          </a:p>
          <a:p>
            <a:pPr lvl="1"/>
            <a:r>
              <a:rPr lang="en-US" dirty="0" smtClean="0"/>
              <a:t>Pedometer Steps</a:t>
            </a:r>
          </a:p>
          <a:p>
            <a:pPr lvl="1"/>
            <a:r>
              <a:rPr lang="en-US" dirty="0" smtClean="0"/>
              <a:t>Family Assessment Device (FAS)</a:t>
            </a:r>
          </a:p>
          <a:p>
            <a:pPr lvl="1"/>
            <a:r>
              <a:rPr lang="en-US" dirty="0" smtClean="0"/>
              <a:t>Eating Self-Efficacy Scale (ESES)</a:t>
            </a:r>
          </a:p>
          <a:p>
            <a:pPr lvl="1"/>
            <a:r>
              <a:rPr lang="en-US" dirty="0" smtClean="0"/>
              <a:t>Health promoting Lifestyle profile II (HPLPII)</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Variable</a:t>
            </a:r>
            <a:endParaRPr lang="en-US" dirty="0"/>
          </a:p>
        </p:txBody>
      </p:sp>
      <p:sp>
        <p:nvSpPr>
          <p:cNvPr id="3" name="Content Placeholder 2"/>
          <p:cNvSpPr>
            <a:spLocks noGrp="1"/>
          </p:cNvSpPr>
          <p:nvPr>
            <p:ph idx="1"/>
          </p:nvPr>
        </p:nvSpPr>
        <p:spPr/>
        <p:txBody>
          <a:bodyPr/>
          <a:lstStyle/>
          <a:p>
            <a:r>
              <a:rPr lang="en-US" dirty="0" smtClean="0"/>
              <a:t>Coping Skills Training</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14073</TotalTime>
  <Words>3869</Words>
  <Application>Microsoft Office PowerPoint</Application>
  <PresentationFormat>On-screen Show (4:3)</PresentationFormat>
  <Paragraphs>181</Paragraphs>
  <Slides>23</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Arial</vt:lpstr>
      <vt:lpstr>Times New Roman</vt:lpstr>
      <vt:lpstr>Foundry</vt:lpstr>
      <vt:lpstr>Quantitative Research Review</vt:lpstr>
      <vt:lpstr>Objectives</vt:lpstr>
      <vt:lpstr>What is Quantitative Research</vt:lpstr>
      <vt:lpstr> Parts of Quantitative Research</vt:lpstr>
      <vt:lpstr>Problem</vt:lpstr>
      <vt:lpstr>Reasons for the study</vt:lpstr>
      <vt:lpstr>Main Research Question</vt:lpstr>
      <vt:lpstr>Dependent Variables</vt:lpstr>
      <vt:lpstr>Independent Variable</vt:lpstr>
      <vt:lpstr>Literature Review </vt:lpstr>
      <vt:lpstr>Study Design</vt:lpstr>
      <vt:lpstr>Sample Population</vt:lpstr>
      <vt:lpstr>Sample Population</vt:lpstr>
      <vt:lpstr>How was the data collected? </vt:lpstr>
      <vt:lpstr>What tools were used to analyze the data? </vt:lpstr>
      <vt:lpstr>What did the researchers find? </vt:lpstr>
      <vt:lpstr>What did the researchers conclude?</vt:lpstr>
      <vt:lpstr>Human Rights</vt:lpstr>
      <vt:lpstr>Strengths of the Study</vt:lpstr>
      <vt:lpstr>Limitations of the Study</vt:lpstr>
      <vt:lpstr>Importance to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Review</dc:title>
  <dc:creator>Aakanksha</dc:creator>
  <cp:lastModifiedBy>Lindsay Adams</cp:lastModifiedBy>
  <cp:revision>25</cp:revision>
  <dcterms:created xsi:type="dcterms:W3CDTF">2011-01-27T03:43:29Z</dcterms:created>
  <dcterms:modified xsi:type="dcterms:W3CDTF">2011-02-09T03:20:01Z</dcterms:modified>
</cp:coreProperties>
</file>