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78" r:id="rId2"/>
    <p:sldId id="279" r:id="rId3"/>
    <p:sldId id="270" r:id="rId4"/>
    <p:sldId id="271" r:id="rId5"/>
    <p:sldId id="272" r:id="rId6"/>
    <p:sldId id="273" r:id="rId7"/>
    <p:sldId id="274" r:id="rId8"/>
    <p:sldId id="275" r:id="rId9"/>
    <p:sldId id="256" r:id="rId10"/>
    <p:sldId id="257" r:id="rId11"/>
    <p:sldId id="258" r:id="rId12"/>
    <p:sldId id="280" r:id="rId13"/>
    <p:sldId id="260" r:id="rId14"/>
    <p:sldId id="262" r:id="rId15"/>
    <p:sldId id="263" r:id="rId16"/>
    <p:sldId id="264" r:id="rId17"/>
    <p:sldId id="265" r:id="rId18"/>
    <p:sldId id="266" r:id="rId19"/>
    <p:sldId id="267" r:id="rId20"/>
    <p:sldId id="268" r:id="rId21"/>
    <p:sldId id="269" r:id="rId22"/>
    <p:sldId id="276" r:id="rId23"/>
    <p:sldId id="27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64" autoAdjust="0"/>
    <p:restoredTop sz="92294" autoAdjust="0"/>
  </p:normalViewPr>
  <p:slideViewPr>
    <p:cSldViewPr>
      <p:cViewPr>
        <p:scale>
          <a:sx n="100" d="100"/>
          <a:sy n="100" d="100"/>
        </p:scale>
        <p:origin x="-576" y="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8BDAE3-C926-4DFF-ADE2-DD8CF7BCE831}" type="datetimeFigureOut">
              <a:rPr lang="en-US" smtClean="0"/>
              <a:pPr/>
              <a:t>9/10/2010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646379-23E0-4B83-9826-AA0F70B79F6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There are two types of limitations: theoretical and methodological. Examples of theoretical limitations include concepts that might not</a:t>
            </a:r>
            <a:r>
              <a:rPr lang="en-US" baseline="0" dirty="0" smtClean="0">
                <a:latin typeface="Times New Roman" pitchFamily="18" charset="0"/>
                <a:cs typeface="Times New Roman" pitchFamily="18" charset="0"/>
              </a:rPr>
              <a:t> be clearly defined, unclear or not identified relationships between concepts. Other examples include study variables not clearly linked to concepts, and an objective, question or hypothesis that is not clearly linked to a relationship or proposition in the framework. Methodological limitations can result from unrepresentative samples, weak designs, single setting, limited control over treatment implementation, instruments with limited reliability and validity, limited control over data collection, and improper use of statistical analysis </a:t>
            </a:r>
            <a:r>
              <a:rPr lang="en-US" dirty="0" smtClean="0">
                <a:latin typeface="Times New Roman" pitchFamily="18" charset="0"/>
                <a:cs typeface="Times New Roman" pitchFamily="18" charset="0"/>
              </a:rPr>
              <a:t>(Burns &amp; Grove, 2010, p. 41).</a:t>
            </a:r>
            <a:endParaRPr lang="en-US" baseline="0" dirty="0" smtClean="0">
              <a:latin typeface="Times New Roman" pitchFamily="18" charset="0"/>
              <a:cs typeface="Times New Roman" pitchFamily="18" charset="0"/>
            </a:endParaRPr>
          </a:p>
          <a:p>
            <a:endParaRPr lang="en-US" baseline="0" dirty="0" smtClean="0">
              <a:latin typeface="Times New Roman" pitchFamily="18" charset="0"/>
              <a:cs typeface="Times New Roman" pitchFamily="18" charset="0"/>
            </a:endParaRPr>
          </a:p>
          <a:p>
            <a:r>
              <a:rPr lang="en-US" baseline="0" dirty="0" smtClean="0">
                <a:latin typeface="Times New Roman" pitchFamily="18" charset="0"/>
                <a:cs typeface="Times New Roman" pitchFamily="18" charset="0"/>
              </a:rPr>
              <a:t>Some limitations can be identified before the study is conducted. When this occurs, the researchers can attempt to minimize these limitations. However, other limitations are not discovered until after the study is conducted. Many times, these limitations can be seen during the discussion portion of the research process </a:t>
            </a:r>
            <a:r>
              <a:rPr lang="en-US" dirty="0" smtClean="0">
                <a:latin typeface="Times New Roman" pitchFamily="18" charset="0"/>
                <a:cs typeface="Times New Roman" pitchFamily="18" charset="0"/>
              </a:rPr>
              <a:t>(Burns &amp; Grove, 2010, p. 40)</a:t>
            </a:r>
            <a:r>
              <a:rPr lang="en-US" baseline="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79646379-23E0-4B83-9826-AA0F70B79F65}"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 typeface="Arial" pitchFamily="34" charset="0"/>
              <a:buNone/>
            </a:pPr>
            <a:r>
              <a:rPr lang="en-US" sz="1200" dirty="0" smtClean="0">
                <a:solidFill>
                  <a:sysClr val="windowText" lastClr="000000"/>
                </a:solidFill>
                <a:latin typeface="Times New Roman" pitchFamily="18" charset="0"/>
                <a:cs typeface="Times New Roman" pitchFamily="18" charset="0"/>
              </a:rPr>
              <a:t>This slide highlights</a:t>
            </a:r>
            <a:r>
              <a:rPr lang="en-US" sz="1200" baseline="0" dirty="0" smtClean="0">
                <a:solidFill>
                  <a:sysClr val="windowText" lastClr="000000"/>
                </a:solidFill>
                <a:latin typeface="Times New Roman" pitchFamily="18" charset="0"/>
                <a:cs typeface="Times New Roman" pitchFamily="18" charset="0"/>
              </a:rPr>
              <a:t> the components in determining the population and samples of a research.  Defining the population and sample determines who will participate in the study.  </a:t>
            </a:r>
            <a:r>
              <a:rPr lang="en-US" sz="1200" dirty="0" smtClean="0">
                <a:solidFill>
                  <a:sysClr val="windowText" lastClr="000000"/>
                </a:solidFill>
                <a:latin typeface="Times New Roman" pitchFamily="18" charset="0"/>
                <a:cs typeface="Times New Roman" pitchFamily="18" charset="0"/>
              </a:rPr>
              <a:t>A population in</a:t>
            </a:r>
            <a:r>
              <a:rPr lang="en-US" sz="1200" baseline="0" dirty="0" smtClean="0">
                <a:solidFill>
                  <a:sysClr val="windowText" lastClr="000000"/>
                </a:solidFill>
                <a:latin typeface="Times New Roman" pitchFamily="18" charset="0"/>
                <a:cs typeface="Times New Roman" pitchFamily="18" charset="0"/>
              </a:rPr>
              <a:t> a statistical study is the entire group of elements such as individuals, objects, or substances about which we want information.  A sample is a part of the population form which we actually collects information (</a:t>
            </a:r>
            <a:r>
              <a:rPr lang="en-US" sz="1200" dirty="0" smtClean="0">
                <a:solidFill>
                  <a:sysClr val="windowText" lastClr="000000"/>
                </a:solidFill>
                <a:latin typeface="Times New Roman" pitchFamily="18" charset="0"/>
                <a:cs typeface="Times New Roman" pitchFamily="18" charset="0"/>
              </a:rPr>
              <a:t>Burns &amp; Grove, 2010, p.42).  Population distribution describes the individuals that make up the population.</a:t>
            </a:r>
            <a:r>
              <a:rPr lang="en-US" sz="1200" baseline="0" dirty="0" smtClean="0">
                <a:solidFill>
                  <a:sysClr val="windowText" lastClr="000000"/>
                </a:solidFill>
                <a:latin typeface="Times New Roman" pitchFamily="18" charset="0"/>
                <a:cs typeface="Times New Roman" pitchFamily="18" charset="0"/>
              </a:rPr>
              <a:t>  </a:t>
            </a:r>
            <a:r>
              <a:rPr lang="en-US" sz="1200" dirty="0" smtClean="0">
                <a:solidFill>
                  <a:sysClr val="windowText" lastClr="000000"/>
                </a:solidFill>
                <a:latin typeface="Times New Roman" pitchFamily="18" charset="0"/>
                <a:cs typeface="Times New Roman" pitchFamily="18" charset="0"/>
              </a:rPr>
              <a:t>A sampling distribution describes how a statistic varies in many sample from the population </a:t>
            </a:r>
            <a:r>
              <a:rPr lang="en-US" sz="1200" baseline="0" dirty="0" smtClean="0">
                <a:solidFill>
                  <a:sysClr val="windowText" lastClr="000000"/>
                </a:solidFill>
                <a:latin typeface="Times New Roman" pitchFamily="18" charset="0"/>
                <a:cs typeface="Times New Roman" pitchFamily="18" charset="0"/>
              </a:rPr>
              <a:t>(Moore, 1996, p.297).  The purpose of a sample is to give us information about a larger population.    </a:t>
            </a:r>
            <a:r>
              <a:rPr lang="en-US" sz="1200" dirty="0" smtClean="0">
                <a:solidFill>
                  <a:sysClr val="windowText" lastClr="000000"/>
                </a:solidFill>
                <a:latin typeface="Times New Roman" pitchFamily="18" charset="0"/>
                <a:cs typeface="Times New Roman" pitchFamily="18" charset="0"/>
              </a:rPr>
              <a:t> </a:t>
            </a:r>
            <a:endParaRPr lang="en-US" sz="1200" baseline="0" dirty="0" smtClean="0">
              <a:solidFill>
                <a:sysClr val="windowText" lastClr="000000"/>
              </a:solidFill>
              <a:latin typeface="Times New Roman" pitchFamily="18" charset="0"/>
              <a:cs typeface="Times New Roman" pitchFamily="18" charset="0"/>
            </a:endParaRPr>
          </a:p>
          <a:p>
            <a:pPr>
              <a:buFont typeface="Arial" pitchFamily="34" charset="0"/>
              <a:buNone/>
            </a:pPr>
            <a:endParaRPr lang="en-US" sz="1200" dirty="0" smtClean="0">
              <a:solidFill>
                <a:sysClr val="windowText" lastClr="000000"/>
              </a:solidFill>
              <a:latin typeface="Times New Roman" pitchFamily="18" charset="0"/>
              <a:cs typeface="Times New Roman" pitchFamily="18" charset="0"/>
            </a:endParaRPr>
          </a:p>
          <a:p>
            <a:pPr>
              <a:buFont typeface="Arial" pitchFamily="34" charset="0"/>
              <a:buNone/>
            </a:pPr>
            <a:r>
              <a:rPr lang="en-US" sz="1200" dirty="0" smtClean="0">
                <a:solidFill>
                  <a:sysClr val="windowText" lastClr="000000"/>
                </a:solidFill>
                <a:latin typeface="Times New Roman" pitchFamily="18" charset="0"/>
                <a:cs typeface="Times New Roman" pitchFamily="18" charset="0"/>
              </a:rPr>
              <a:t>A sampling</a:t>
            </a:r>
            <a:r>
              <a:rPr lang="en-US" sz="1200" baseline="0" dirty="0" smtClean="0">
                <a:solidFill>
                  <a:sysClr val="windowText" lastClr="000000"/>
                </a:solidFill>
                <a:latin typeface="Times New Roman" pitchFamily="18" charset="0"/>
                <a:cs typeface="Times New Roman" pitchFamily="18" charset="0"/>
              </a:rPr>
              <a:t> plan is developed to increase representation, decrease systematic bias, and decrease the sampling error.  The main types are probability  and </a:t>
            </a:r>
            <a:r>
              <a:rPr lang="en-US" sz="1200" baseline="0" dirty="0" err="1" smtClean="0">
                <a:solidFill>
                  <a:sysClr val="windowText" lastClr="000000"/>
                </a:solidFill>
                <a:latin typeface="Times New Roman" pitchFamily="18" charset="0"/>
                <a:cs typeface="Times New Roman" pitchFamily="18" charset="0"/>
              </a:rPr>
              <a:t>nonprobability</a:t>
            </a:r>
            <a:r>
              <a:rPr lang="en-US" sz="1200" baseline="0" dirty="0" smtClean="0">
                <a:solidFill>
                  <a:sysClr val="windowText" lastClr="000000"/>
                </a:solidFill>
                <a:latin typeface="Times New Roman" pitchFamily="18" charset="0"/>
                <a:cs typeface="Times New Roman" pitchFamily="18" charset="0"/>
              </a:rPr>
              <a:t> sampling plans (</a:t>
            </a:r>
            <a:r>
              <a:rPr lang="en-US" sz="1200" dirty="0" smtClean="0">
                <a:solidFill>
                  <a:sysClr val="windowText" lastClr="000000"/>
                </a:solidFill>
                <a:latin typeface="Times New Roman" pitchFamily="18" charset="0"/>
                <a:cs typeface="Times New Roman" pitchFamily="18" charset="0"/>
              </a:rPr>
              <a:t>Burns &amp; Grove, 2010, p.368)</a:t>
            </a:r>
            <a:r>
              <a:rPr lang="en-US" sz="1200" baseline="0" dirty="0" smtClean="0">
                <a:solidFill>
                  <a:sysClr val="windowText" lastClr="000000"/>
                </a:solidFill>
                <a:latin typeface="Times New Roman" pitchFamily="18" charset="0"/>
                <a:cs typeface="Times New Roman" pitchFamily="18" charset="0"/>
              </a:rPr>
              <a:t>.  </a:t>
            </a:r>
            <a:r>
              <a:rPr lang="en-US" sz="1200" dirty="0" smtClean="0">
                <a:solidFill>
                  <a:sysClr val="windowText" lastClr="000000"/>
                </a:solidFill>
                <a:latin typeface="Times New Roman" pitchFamily="18" charset="0"/>
                <a:cs typeface="Times New Roman" pitchFamily="18" charset="0"/>
              </a:rPr>
              <a:t>A sample survey selects a sample form the population</a:t>
            </a:r>
            <a:r>
              <a:rPr lang="en-US" sz="1200" baseline="0" dirty="0" smtClean="0">
                <a:solidFill>
                  <a:sysClr val="windowText" lastClr="000000"/>
                </a:solidFill>
                <a:latin typeface="Times New Roman" pitchFamily="18" charset="0"/>
                <a:cs typeface="Times New Roman" pitchFamily="18" charset="0"/>
              </a:rPr>
              <a:t> of all individual about which we desire information.  The first step in planning a sample survey should describe exactly what population is wanted.  The second step should give exact definitions of the variables of what needs to be measured.  The final step in planning a sample survey is the sampling design (Moore, 1996, p202).  </a:t>
            </a:r>
          </a:p>
          <a:p>
            <a:pPr>
              <a:buFont typeface="Arial" pitchFamily="34" charset="0"/>
              <a:buNone/>
            </a:pPr>
            <a:endParaRPr lang="en-US" sz="1200" baseline="0" dirty="0" smtClean="0">
              <a:solidFill>
                <a:sysClr val="windowText" lastClr="000000"/>
              </a:solidFill>
              <a:latin typeface="Times New Roman" pitchFamily="18" charset="0"/>
              <a:cs typeface="Times New Roman" pitchFamily="18" charset="0"/>
            </a:endParaRPr>
          </a:p>
          <a:p>
            <a:pPr>
              <a:buFont typeface="Arial" pitchFamily="34" charset="0"/>
              <a:buNone/>
            </a:pPr>
            <a:r>
              <a:rPr lang="en-US" sz="1200" baseline="0" dirty="0" smtClean="0">
                <a:solidFill>
                  <a:sysClr val="windowText" lastClr="000000"/>
                </a:solidFill>
                <a:latin typeface="Times New Roman" pitchFamily="18" charset="0"/>
                <a:cs typeface="Times New Roman" pitchFamily="18" charset="0"/>
              </a:rPr>
              <a:t>A sampling design describes exactly how to choose a sample from the population.  In probability sampling the samples are chosen randomly, which use chance to select the sample.  In </a:t>
            </a:r>
            <a:r>
              <a:rPr lang="en-US" sz="1200" baseline="0" dirty="0" err="1" smtClean="0">
                <a:solidFill>
                  <a:sysClr val="windowText" lastClr="000000"/>
                </a:solidFill>
                <a:latin typeface="Times New Roman" pitchFamily="18" charset="0"/>
                <a:cs typeface="Times New Roman" pitchFamily="18" charset="0"/>
              </a:rPr>
              <a:t>nonprobability</a:t>
            </a:r>
            <a:r>
              <a:rPr lang="en-US" sz="1200" baseline="0" dirty="0" smtClean="0">
                <a:solidFill>
                  <a:sysClr val="windowText" lastClr="000000"/>
                </a:solidFill>
                <a:latin typeface="Times New Roman" pitchFamily="18" charset="0"/>
                <a:cs typeface="Times New Roman" pitchFamily="18" charset="0"/>
              </a:rPr>
              <a:t> sampling, not every element of the population has an opportunity for selection in the sample (</a:t>
            </a:r>
            <a:r>
              <a:rPr lang="en-US" sz="1200" dirty="0" smtClean="0">
                <a:solidFill>
                  <a:sysClr val="windowText" lastClr="000000"/>
                </a:solidFill>
                <a:latin typeface="Times New Roman" pitchFamily="18" charset="0"/>
                <a:cs typeface="Times New Roman" pitchFamily="18" charset="0"/>
              </a:rPr>
              <a:t>Burns &amp; Grove, 2010, p.368)</a:t>
            </a:r>
            <a:r>
              <a:rPr lang="en-US" sz="1200" baseline="0" dirty="0" smtClean="0">
                <a:solidFill>
                  <a:sysClr val="windowText" lastClr="000000"/>
                </a:solidFill>
                <a:latin typeface="Times New Roman" pitchFamily="18" charset="0"/>
                <a:cs typeface="Times New Roman" pitchFamily="18" charset="0"/>
              </a:rPr>
              <a:t>.    </a:t>
            </a:r>
          </a:p>
          <a:p>
            <a:pPr>
              <a:buFont typeface="Arial" pitchFamily="34" charset="0"/>
              <a:buNone/>
            </a:pPr>
            <a:endParaRPr lang="en-US" sz="1200" dirty="0" smtClean="0">
              <a:solidFill>
                <a:sysClr val="windowText" lastClr="000000"/>
              </a:solidFill>
              <a:latin typeface="Times New Roman" pitchFamily="18" charset="0"/>
              <a:cs typeface="Times New Roman" pitchFamily="18" charset="0"/>
            </a:endParaRPr>
          </a:p>
          <a:p>
            <a:pPr>
              <a:buFont typeface="Arial" pitchFamily="34" charset="0"/>
              <a:buNone/>
            </a:pPr>
            <a:r>
              <a:rPr lang="en-US" sz="1200" dirty="0" smtClean="0">
                <a:solidFill>
                  <a:sysClr val="windowText" lastClr="000000"/>
                </a:solidFill>
                <a:latin typeface="Times New Roman" pitchFamily="18" charset="0"/>
                <a:cs typeface="Times New Roman" pitchFamily="18" charset="0"/>
              </a:rPr>
              <a:t>The definition of the population would depend on the sample criteria and the similarity of subjects in these various</a:t>
            </a:r>
            <a:r>
              <a:rPr lang="en-US" sz="1200" baseline="0" dirty="0" smtClean="0">
                <a:solidFill>
                  <a:sysClr val="windowText" lastClr="000000"/>
                </a:solidFill>
                <a:latin typeface="Times New Roman" pitchFamily="18" charset="0"/>
                <a:cs typeface="Times New Roman" pitchFamily="18" charset="0"/>
              </a:rPr>
              <a:t> settings.  It is important to specify exactly what population you are interested in and what variables you will measure. The sampling component is an important part of the research process that needs to be carefully thought out and clearly described.  The researchers must determine which population is accessible and can be best represented by the study sample (</a:t>
            </a:r>
            <a:r>
              <a:rPr lang="en-US" sz="1200" dirty="0" smtClean="0">
                <a:solidFill>
                  <a:sysClr val="windowText" lastClr="000000"/>
                </a:solidFill>
                <a:latin typeface="Times New Roman" pitchFamily="18" charset="0"/>
                <a:cs typeface="Times New Roman" pitchFamily="18" charset="0"/>
              </a:rPr>
              <a:t>Burns &amp; Grove, 2010, p.42)</a:t>
            </a:r>
            <a:r>
              <a:rPr lang="en-US" sz="1200" baseline="0" dirty="0" smtClean="0">
                <a:solidFill>
                  <a:sysClr val="windowText" lastClr="000000"/>
                </a:solidFill>
                <a:latin typeface="Times New Roman" pitchFamily="18" charset="0"/>
                <a:cs typeface="Times New Roman" pitchFamily="18" charset="0"/>
              </a:rPr>
              <a:t>.    </a:t>
            </a:r>
          </a:p>
          <a:p>
            <a:pPr>
              <a:buFont typeface="Arial" pitchFamily="34" charset="0"/>
              <a:buNone/>
            </a:pPr>
            <a:endParaRPr lang="en-US" sz="1800" baseline="0" dirty="0" smtClean="0">
              <a:solidFill>
                <a:sysClr val="windowText" lastClr="000000"/>
              </a:solidFill>
              <a:latin typeface="Times New Roman" pitchFamily="18" charset="0"/>
              <a:cs typeface="Times New Roman" pitchFamily="18" charset="0"/>
            </a:endParaRPr>
          </a:p>
          <a:p>
            <a:endParaRPr lang="en-US" dirty="0" smtClean="0"/>
          </a:p>
          <a:p>
            <a:endParaRPr lang="en-US" dirty="0" smtClean="0"/>
          </a:p>
          <a:p>
            <a:pPr>
              <a:buFont typeface="Arial" pitchFamily="34" charset="0"/>
              <a:buNone/>
            </a:pPr>
            <a:endParaRPr lang="en-US" sz="1200" baseline="0" dirty="0" smtClean="0">
              <a:solidFill>
                <a:sysClr val="windowText" lastClr="000000"/>
              </a:solidFill>
              <a:latin typeface="Times New Roman" pitchFamily="18" charset="0"/>
              <a:cs typeface="Times New Roman" pitchFamily="18" charset="0"/>
            </a:endParaRPr>
          </a:p>
          <a:p>
            <a:pPr>
              <a:buFont typeface="Arial" pitchFamily="34" charset="0"/>
              <a:buNone/>
            </a:pPr>
            <a:endParaRPr lang="en-US" sz="1200" baseline="0" dirty="0" smtClean="0">
              <a:solidFill>
                <a:sysClr val="windowText" lastClr="000000"/>
              </a:solidFill>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79646379-23E0-4B83-9826-AA0F70B79F65}"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sz="1200" dirty="0" smtClean="0">
                <a:latin typeface="Times New Roman" pitchFamily="18" charset="0"/>
                <a:cs typeface="Times New Roman" pitchFamily="18" charset="0"/>
              </a:rPr>
              <a:t>This</a:t>
            </a:r>
            <a:r>
              <a:rPr lang="en-US" sz="1200" baseline="0" dirty="0" smtClean="0">
                <a:latin typeface="Times New Roman" pitchFamily="18" charset="0"/>
                <a:cs typeface="Times New Roman" pitchFamily="18" charset="0"/>
              </a:rPr>
              <a:t> slide highlights the factors involved in data collection and data analysis.  </a:t>
            </a:r>
            <a:r>
              <a:rPr lang="en-US" sz="1200" dirty="0" smtClean="0">
                <a:latin typeface="Times New Roman" pitchFamily="18" charset="0"/>
                <a:cs typeface="Times New Roman" pitchFamily="18" charset="0"/>
              </a:rPr>
              <a:t>Developing a plan for data collection and analysis directs the precise, systematic gathering of information relevant</a:t>
            </a:r>
            <a:r>
              <a:rPr lang="en-US" sz="1200" baseline="0" dirty="0" smtClean="0">
                <a:latin typeface="Times New Roman" pitchFamily="18" charset="0"/>
                <a:cs typeface="Times New Roman" pitchFamily="18" charset="0"/>
              </a:rPr>
              <a:t> to the research purpose of the specific objectives, questions, or hypothesis of a study and involves the selection of appropriate statistical technique to analyze the study data (</a:t>
            </a:r>
            <a:r>
              <a:rPr lang="en-US" sz="1200" dirty="0" smtClean="0">
                <a:solidFill>
                  <a:sysClr val="windowText" lastClr="000000"/>
                </a:solidFill>
                <a:latin typeface="Times New Roman" pitchFamily="18" charset="0"/>
                <a:cs typeface="Times New Roman" pitchFamily="18" charset="0"/>
              </a:rPr>
              <a:t>Burns &amp; Grove, 2010, p.43)</a:t>
            </a:r>
            <a:r>
              <a:rPr lang="en-US" sz="1200" baseline="0" dirty="0" smtClean="0">
                <a:latin typeface="Times New Roman" pitchFamily="18" charset="0"/>
                <a:cs typeface="Times New Roman" pitchFamily="18" charset="0"/>
              </a:rPr>
              <a:t>.  </a:t>
            </a:r>
          </a:p>
          <a:p>
            <a:endParaRPr lang="en-US" sz="1200" baseline="0" dirty="0" smtClean="0">
              <a:latin typeface="Times New Roman" pitchFamily="18" charset="0"/>
              <a:cs typeface="Times New Roman" pitchFamily="18" charset="0"/>
            </a:endParaRPr>
          </a:p>
          <a:p>
            <a:r>
              <a:rPr lang="en-US" sz="1200" baseline="0" dirty="0" smtClean="0">
                <a:latin typeface="Times New Roman" pitchFamily="18" charset="0"/>
                <a:cs typeface="Times New Roman" pitchFamily="18" charset="0"/>
              </a:rPr>
              <a:t>Data collection is the process of selecting subjects and gathering data form these subjects.  Planning data collection will enable the researcher to anticipate problems that are likely  to occur and to explore possible solutions (</a:t>
            </a:r>
            <a:r>
              <a:rPr lang="en-US" sz="1200" dirty="0" smtClean="0">
                <a:solidFill>
                  <a:sysClr val="windowText" lastClr="000000"/>
                </a:solidFill>
                <a:latin typeface="Times New Roman" pitchFamily="18" charset="0"/>
                <a:cs typeface="Times New Roman" pitchFamily="18" charset="0"/>
              </a:rPr>
              <a:t>Burns &amp; Grove, 2010, p.43)</a:t>
            </a:r>
            <a:r>
              <a:rPr lang="en-US" sz="1200" baseline="0" dirty="0" smtClean="0">
                <a:latin typeface="Times New Roman" pitchFamily="18" charset="0"/>
                <a:cs typeface="Times New Roman" pitchFamily="18" charset="0"/>
              </a:rPr>
              <a:t>.  To plan the process of data collection, the researcher must determine step by step how and in what sequence data will be collected and the timing of the process.  The actual steps of collecting data are specific to each study and depend on the research design and measurement methods.  Measurement methods used to collect data on subjects are observing, testing, measuring, questioning, and recoding.  Data collection process involves four tasks: selecting subjects, collecting data in a consistent way, maintaining research controls, and solving problems that threaten to disrupt the study (</a:t>
            </a:r>
            <a:r>
              <a:rPr lang="en-US" sz="1200" dirty="0" smtClean="0">
                <a:solidFill>
                  <a:sysClr val="windowText" lastClr="000000"/>
                </a:solidFill>
                <a:latin typeface="Times New Roman" pitchFamily="18" charset="0"/>
                <a:cs typeface="Times New Roman" pitchFamily="18" charset="0"/>
              </a:rPr>
              <a:t>Burns &amp; Grove, 2010, p.441)</a:t>
            </a:r>
            <a:r>
              <a:rPr lang="en-US" sz="1200" baseline="0" dirty="0" smtClean="0">
                <a:latin typeface="Times New Roman" pitchFamily="18" charset="0"/>
                <a:cs typeface="Times New Roman" pitchFamily="18" charset="0"/>
              </a:rPr>
              <a:t>.    </a:t>
            </a:r>
          </a:p>
          <a:p>
            <a:endParaRPr lang="en-US" sz="1200" baseline="0" dirty="0" smtClean="0">
              <a:latin typeface="Times New Roman" pitchFamily="18" charset="0"/>
              <a:cs typeface="Times New Roman" pitchFamily="18" charset="0"/>
            </a:endParaRPr>
          </a:p>
          <a:p>
            <a:r>
              <a:rPr lang="en-US" sz="1200" baseline="0" dirty="0" smtClean="0">
                <a:latin typeface="Times New Roman" pitchFamily="18" charset="0"/>
                <a:cs typeface="Times New Roman" pitchFamily="18" charset="0"/>
              </a:rPr>
              <a:t>Planning data analysis is the final step before the study is implemented.  The analysis plan is based on the research objectives, questions, or hypotheses; the data to be collected; research design; researcher expertise; and the availability of resources (</a:t>
            </a:r>
            <a:r>
              <a:rPr lang="en-US" sz="1200" dirty="0" smtClean="0">
                <a:solidFill>
                  <a:sysClr val="windowText" lastClr="000000"/>
                </a:solidFill>
                <a:latin typeface="Times New Roman" pitchFamily="18" charset="0"/>
                <a:cs typeface="Times New Roman" pitchFamily="18" charset="0"/>
              </a:rPr>
              <a:t>Burns &amp; Grove, 2010, p.43).  Quantitative</a:t>
            </a:r>
            <a:r>
              <a:rPr lang="en-US" sz="1200" baseline="0" dirty="0" smtClean="0">
                <a:solidFill>
                  <a:sysClr val="windowText" lastClr="000000"/>
                </a:solidFill>
                <a:latin typeface="Times New Roman" pitchFamily="18" charset="0"/>
                <a:cs typeface="Times New Roman" pitchFamily="18" charset="0"/>
              </a:rPr>
              <a:t> data analysis consist of several stages: preparation of data for analysis; description of the sample; testing the reliability of measurement; exploratory analysis of the data; confirmatory analysis guided by the hypothesis, questions, or objectives; and post hoc analysis </a:t>
            </a:r>
            <a:r>
              <a:rPr lang="en-US" sz="1200" baseline="0" dirty="0" smtClean="0">
                <a:latin typeface="Times New Roman" pitchFamily="18" charset="0"/>
                <a:cs typeface="Times New Roman" pitchFamily="18" charset="0"/>
              </a:rPr>
              <a:t>(</a:t>
            </a:r>
            <a:r>
              <a:rPr lang="en-US" sz="1200" dirty="0" smtClean="0">
                <a:solidFill>
                  <a:sysClr val="windowText" lastClr="000000"/>
                </a:solidFill>
                <a:latin typeface="Times New Roman" pitchFamily="18" charset="0"/>
                <a:cs typeface="Times New Roman" pitchFamily="18" charset="0"/>
              </a:rPr>
              <a:t>Burns &amp; Grove, 2010, p.451)</a:t>
            </a:r>
            <a:r>
              <a:rPr lang="en-US" sz="1200" baseline="0" dirty="0" smtClean="0">
                <a:solidFill>
                  <a:sysClr val="windowText" lastClr="000000"/>
                </a:solidFill>
                <a:latin typeface="Times New Roman" pitchFamily="18" charset="0"/>
                <a:cs typeface="Times New Roman" pitchFamily="18" charset="0"/>
              </a:rPr>
              <a:t>.  The evidence form data analysis needs to be carefully examined, organized, and given meaning, and its statistical and clinical significance needs to be assessed.  The outcomes of data analysis are the most direct evidence available of the results related to research objectives, questions, or hypothesis </a:t>
            </a:r>
            <a:r>
              <a:rPr lang="en-US" sz="1200" baseline="0" dirty="0" smtClean="0">
                <a:latin typeface="Times New Roman" pitchFamily="18" charset="0"/>
                <a:cs typeface="Times New Roman" pitchFamily="18" charset="0"/>
              </a:rPr>
              <a:t>(</a:t>
            </a:r>
            <a:r>
              <a:rPr lang="en-US" sz="1200" dirty="0" smtClean="0">
                <a:solidFill>
                  <a:sysClr val="windowText" lastClr="000000"/>
                </a:solidFill>
                <a:latin typeface="Times New Roman" pitchFamily="18" charset="0"/>
                <a:cs typeface="Times New Roman" pitchFamily="18" charset="0"/>
              </a:rPr>
              <a:t>Burns &amp; Grove, 2010, p.554)</a:t>
            </a:r>
            <a:r>
              <a:rPr lang="en-US" sz="1200" baseline="0" dirty="0" smtClean="0">
                <a:solidFill>
                  <a:sysClr val="windowText" lastClr="000000"/>
                </a:solidFill>
                <a:latin typeface="Times New Roman" pitchFamily="18" charset="0"/>
                <a:cs typeface="Times New Roman" pitchFamily="18" charset="0"/>
              </a:rPr>
              <a:t>.    </a:t>
            </a:r>
            <a:r>
              <a:rPr lang="en-US" sz="1200" dirty="0" smtClean="0">
                <a:solidFill>
                  <a:sysClr val="windowText" lastClr="000000"/>
                </a:solidFill>
                <a:latin typeface="Times New Roman" pitchFamily="18" charset="0"/>
                <a:cs typeface="Times New Roman" pitchFamily="18" charset="0"/>
              </a:rPr>
              <a:t>   </a:t>
            </a:r>
          </a:p>
          <a:p>
            <a:endParaRPr lang="en-US" sz="1200" dirty="0" smtClean="0">
              <a:solidFill>
                <a:sysClr val="windowText" lastClr="000000"/>
              </a:solidFill>
              <a:latin typeface="Times New Roman" pitchFamily="18" charset="0"/>
              <a:cs typeface="Times New Roman" pitchFamily="18" charset="0"/>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79646379-23E0-4B83-9826-AA0F70B79F65}"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solidFill>
                  <a:sysClr val="windowText" lastClr="000000"/>
                </a:solidFill>
                <a:latin typeface="Times New Roman" pitchFamily="18" charset="0"/>
                <a:cs typeface="Times New Roman" pitchFamily="18" charset="0"/>
              </a:rPr>
              <a:t>This slide highlights the requirements in forming a conclusion.  Conclusions are derived from the study findings and are a synthesis of findings (</a:t>
            </a:r>
            <a:r>
              <a:rPr lang="en-US" sz="1200" dirty="0" smtClean="0">
                <a:solidFill>
                  <a:sysClr val="windowText" lastClr="000000"/>
                </a:solidFill>
                <a:latin typeface="Times New Roman" pitchFamily="18" charset="0"/>
                <a:cs typeface="Times New Roman" pitchFamily="18" charset="0"/>
              </a:rPr>
              <a:t>Burns &amp; Grove, 2010, p.557)</a:t>
            </a:r>
            <a:r>
              <a:rPr lang="en-US" sz="1200" baseline="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The</a:t>
            </a:r>
            <a:r>
              <a:rPr lang="en-US" sz="1200" baseline="0" dirty="0" smtClean="0">
                <a:latin typeface="Times New Roman" pitchFamily="18" charset="0"/>
                <a:cs typeface="Times New Roman" pitchFamily="18" charset="0"/>
              </a:rPr>
              <a:t> sample is used to draw conclusions about the entire population.  The process of drawing conclusions about a population on the basis of sample data is called inference, because the information is infer about the population from what is known about the sample </a:t>
            </a:r>
            <a:r>
              <a:rPr lang="en-US" sz="1200" baseline="0" dirty="0" smtClean="0">
                <a:solidFill>
                  <a:sysClr val="windowText" lastClr="000000"/>
                </a:solidFill>
                <a:latin typeface="Times New Roman" pitchFamily="18" charset="0"/>
                <a:cs typeface="Times New Roman" pitchFamily="18" charset="0"/>
              </a:rPr>
              <a:t>(Moore, 1996, p.209).  When forming conclusions, it is important to remember that research never proves anything; rather, research offers support for a position  (</a:t>
            </a:r>
            <a:r>
              <a:rPr lang="en-US" sz="1200" dirty="0" smtClean="0">
                <a:solidFill>
                  <a:sysClr val="windowText" lastClr="000000"/>
                </a:solidFill>
                <a:latin typeface="Times New Roman" pitchFamily="18" charset="0"/>
                <a:cs typeface="Times New Roman" pitchFamily="18" charset="0"/>
              </a:rPr>
              <a:t>Burns &amp; Grove, 2010, p.558)</a:t>
            </a:r>
            <a:r>
              <a:rPr lang="en-US" sz="1200" baseline="0" dirty="0" smtClean="0">
                <a:latin typeface="Times New Roman" pitchFamily="18" charset="0"/>
                <a:cs typeface="Times New Roman" pitchFamily="18" charset="0"/>
              </a:rPr>
              <a:t>.</a:t>
            </a:r>
            <a:endParaRPr lang="en-US" sz="1200" baseline="0" dirty="0" smtClean="0">
              <a:solidFill>
                <a:sysClr val="windowText" lastClr="000000"/>
              </a:solidFill>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79646379-23E0-4B83-9826-AA0F70B79F65}"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itchFamily="18" charset="0"/>
                <a:cs typeface="Times New Roman" pitchFamily="18" charset="0"/>
              </a:rPr>
              <a:t>This slide</a:t>
            </a:r>
            <a:r>
              <a:rPr lang="en-US" sz="1200" baseline="0" dirty="0" smtClean="0">
                <a:latin typeface="Times New Roman" pitchFamily="18" charset="0"/>
                <a:cs typeface="Times New Roman" pitchFamily="18" charset="0"/>
              </a:rPr>
              <a:t> highlights the basic components of a research report. The report consist of four basic sections: introduction, methods, results, and discussion.  In a quantitative research report, the introduction briefly identifies the problem that was studied and presents an empirical and theoretical basis for the study.  The methods section of the report describes how the study was conducted; the results section reveals what was found by conducting the study; and the discussion section includes the study findings, limitations, conclusions, implications, and recommendations for further research </a:t>
            </a:r>
            <a:r>
              <a:rPr lang="en-US" sz="1200" baseline="0" dirty="0" smtClean="0">
                <a:solidFill>
                  <a:sysClr val="windowText" lastClr="000000"/>
                </a:solidFill>
                <a:latin typeface="Times New Roman" pitchFamily="18" charset="0"/>
                <a:cs typeface="Times New Roman" pitchFamily="18" charset="0"/>
              </a:rPr>
              <a:t>(</a:t>
            </a:r>
            <a:r>
              <a:rPr lang="en-US" sz="1200" dirty="0" smtClean="0">
                <a:solidFill>
                  <a:sysClr val="windowText" lastClr="000000"/>
                </a:solidFill>
                <a:latin typeface="Times New Roman" pitchFamily="18" charset="0"/>
                <a:cs typeface="Times New Roman" pitchFamily="18" charset="0"/>
              </a:rPr>
              <a:t>Burns &amp; Grove, 2010, p.565-575)</a:t>
            </a:r>
            <a:r>
              <a:rPr lang="en-US" sz="1200" baseline="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Communicating research findings  is the final step in the research process.  It involves developing</a:t>
            </a:r>
            <a:r>
              <a:rPr lang="en-US" sz="1200" baseline="0" dirty="0" smtClean="0">
                <a:latin typeface="Times New Roman" pitchFamily="18" charset="0"/>
                <a:cs typeface="Times New Roman" pitchFamily="18" charset="0"/>
              </a:rPr>
              <a:t> a research report</a:t>
            </a:r>
            <a:r>
              <a:rPr lang="en-US" sz="1200" dirty="0" smtClean="0">
                <a:latin typeface="Times New Roman" pitchFamily="18" charset="0"/>
                <a:cs typeface="Times New Roman" pitchFamily="18" charset="0"/>
              </a:rPr>
              <a:t> and disseminating</a:t>
            </a:r>
            <a:r>
              <a:rPr lang="en-US" sz="1200" baseline="0" dirty="0" smtClean="0">
                <a:latin typeface="Times New Roman" pitchFamily="18" charset="0"/>
                <a:cs typeface="Times New Roman" pitchFamily="18" charset="0"/>
              </a:rPr>
              <a:t> it</a:t>
            </a:r>
            <a:r>
              <a:rPr lang="en-US" sz="1200" dirty="0" smtClean="0">
                <a:latin typeface="Times New Roman" pitchFamily="18" charset="0"/>
                <a:cs typeface="Times New Roman" pitchFamily="18" charset="0"/>
              </a:rPr>
              <a:t> through presentations and publications to appropriate the audience </a:t>
            </a:r>
            <a:r>
              <a:rPr lang="en-US" sz="1200" baseline="0" dirty="0" smtClean="0">
                <a:solidFill>
                  <a:sysClr val="windowText" lastClr="000000"/>
                </a:solidFill>
                <a:latin typeface="Times New Roman" pitchFamily="18" charset="0"/>
                <a:cs typeface="Times New Roman" pitchFamily="18" charset="0"/>
              </a:rPr>
              <a:t>(</a:t>
            </a:r>
            <a:r>
              <a:rPr lang="en-US" sz="1200" dirty="0" smtClean="0">
                <a:solidFill>
                  <a:sysClr val="windowText" lastClr="000000"/>
                </a:solidFill>
                <a:latin typeface="Times New Roman" pitchFamily="18" charset="0"/>
                <a:cs typeface="Times New Roman" pitchFamily="18" charset="0"/>
              </a:rPr>
              <a:t>Burns &amp; Grove, 2010, p.45)</a:t>
            </a:r>
            <a:r>
              <a:rPr lang="en-US" sz="1200" baseline="0" dirty="0" smtClean="0">
                <a:latin typeface="Times New Roman" pitchFamily="18" charset="0"/>
                <a:cs typeface="Times New Roman" pitchFamily="18" charset="0"/>
              </a:rPr>
              <a:t>.  By presenting and publishing their findings, researchers advance the knowledge of a discipline, which is essential for providing evidence-based practice </a:t>
            </a:r>
            <a:r>
              <a:rPr lang="en-US" sz="1200" baseline="0" dirty="0" smtClean="0">
                <a:solidFill>
                  <a:sysClr val="windowText" lastClr="000000"/>
                </a:solidFill>
                <a:latin typeface="Times New Roman" pitchFamily="18" charset="0"/>
                <a:cs typeface="Times New Roman" pitchFamily="18" charset="0"/>
              </a:rPr>
              <a:t>(</a:t>
            </a:r>
            <a:r>
              <a:rPr lang="en-US" sz="1200" dirty="0" smtClean="0">
                <a:solidFill>
                  <a:sysClr val="windowText" lastClr="000000"/>
                </a:solidFill>
                <a:latin typeface="Times New Roman" pitchFamily="18" charset="0"/>
                <a:cs typeface="Times New Roman" pitchFamily="18" charset="0"/>
              </a:rPr>
              <a:t>Burns &amp; Grove, 2010, p.565)</a:t>
            </a:r>
            <a:r>
              <a:rPr lang="en-US" sz="1200" baseline="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endParaRPr lang="en-US" dirty="0"/>
          </a:p>
        </p:txBody>
      </p:sp>
      <p:sp>
        <p:nvSpPr>
          <p:cNvPr id="4" name="Slide Number Placeholder 3"/>
          <p:cNvSpPr>
            <a:spLocks noGrp="1"/>
          </p:cNvSpPr>
          <p:nvPr>
            <p:ph type="sldNum" sz="quarter" idx="10"/>
          </p:nvPr>
        </p:nvSpPr>
        <p:spPr/>
        <p:txBody>
          <a:bodyPr/>
          <a:lstStyle/>
          <a:p>
            <a:fld id="{79646379-23E0-4B83-9826-AA0F70B79F65}"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p:spPr>
      </p:sp>
      <p:sp>
        <p:nvSpPr>
          <p:cNvPr id="81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latin typeface="Times New Roman" pitchFamily="18" charset="0"/>
                <a:cs typeface="Times New Roman" pitchFamily="18" charset="0"/>
              </a:rPr>
              <a:t>Descriptive designs are used to answer research questions that seek to describe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213).  They are used to generate knowledge about concepts or topics that have not been researched much or at all (Burns &amp; Grove, 2009, p. 45).  Relationships and concepts are identified to provide a basis for further research.  With this design, different levels of control can be imposed through sampling.  Descriptive designs may be longitudinal or cross sectional, and retrospective or prospective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213).  </a:t>
            </a:r>
          </a:p>
          <a:p>
            <a:pPr eaLnBrk="1" hangingPunct="1">
              <a:spcBef>
                <a:spcPct val="0"/>
              </a:spcBef>
            </a:pPr>
            <a:endParaRPr lang="en-US" dirty="0" smtClean="0"/>
          </a:p>
        </p:txBody>
      </p:sp>
      <p:sp>
        <p:nvSpPr>
          <p:cNvPr id="81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301294-1C27-4848-8DA5-F401E3D94403}" type="slidenum">
              <a:rPr lang="en-US" smtClean="0"/>
              <a:pPr fontAlgn="base">
                <a:spcBef>
                  <a:spcPct val="0"/>
                </a:spcBef>
                <a:spcAft>
                  <a:spcPct val="0"/>
                </a:spcAft>
                <a:defRPr/>
              </a:pPr>
              <a:t>18</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p:spPr>
      </p:sp>
      <p:sp>
        <p:nvSpPr>
          <p:cNvPr id="92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latin typeface="Times New Roman" pitchFamily="18" charset="0"/>
                <a:cs typeface="Times New Roman" pitchFamily="18" charset="0"/>
              </a:rPr>
              <a:t>Strength of the relationships are scaled from -1 to +1, perfect negative correlation to perfect positive correlation respectively.  A score of zero indicates no relationship.  Positive relationships indicate the variables vary together, while negative relationships indicate the variables vary in opposite directions</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(Burns &amp; Grove, 2010, p. 46).</a:t>
            </a:r>
          </a:p>
          <a:p>
            <a:pPr eaLnBrk="1" hangingPunct="1"/>
            <a:endParaRPr lang="en-US" dirty="0" smtClean="0"/>
          </a:p>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92D65C25-FEE0-48CE-A4BB-2CD3F8C8F828}" type="slidenum">
              <a:rPr lang="en-US" smtClean="0"/>
              <a:pPr>
                <a:defRPr/>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eaLnBrk="1" hangingPunct="1">
              <a:defRPr/>
            </a:pPr>
            <a:r>
              <a:rPr lang="en-US" dirty="0" smtClean="0">
                <a:latin typeface="Times New Roman" pitchFamily="18" charset="0"/>
                <a:cs typeface="Times New Roman" pitchFamily="18" charset="0"/>
              </a:rPr>
              <a:t>Quasi-experimental design involves a series of observations followed by intervention and further observation.  Using this cause-and-effect procedure, the design does not use a control group or random assignment.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215).</a:t>
            </a:r>
          </a:p>
          <a:p>
            <a:pPr eaLnBrk="1" hangingPunct="1">
              <a:defRPr/>
            </a:pPr>
            <a:r>
              <a:rPr lang="en-US" dirty="0" smtClean="0">
                <a:latin typeface="Times New Roman" pitchFamily="18" charset="0"/>
                <a:cs typeface="Times New Roman" pitchFamily="18" charset="0"/>
              </a:rPr>
              <a:t>Quasi-Experimental experiments are what is used to determine evidence-based practice.  These experiments can be utilized to determine the effects of nursing interventions or treatments on patient outcomes. (Burns &amp; Grove, 2010, pp. 46)</a:t>
            </a:r>
          </a:p>
          <a:p>
            <a:pPr eaLnBrk="1" hangingPunct="1">
              <a:defRPr/>
            </a:pPr>
            <a:r>
              <a:rPr lang="en-US" dirty="0" smtClean="0">
                <a:latin typeface="Times New Roman" pitchFamily="18" charset="0"/>
                <a:cs typeface="Times New Roman" pitchFamily="18" charset="0"/>
              </a:rPr>
              <a:t>Often quasi-experimental designs are chosen when a true experimental design is not feasible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218). </a:t>
            </a:r>
          </a:p>
          <a:p>
            <a:pPr eaLnBrk="1" hangingPunct="1">
              <a:defRPr/>
            </a:pPr>
            <a:endParaRPr lang="en-US" dirty="0" smtClean="0"/>
          </a:p>
        </p:txBody>
      </p:sp>
      <p:sp>
        <p:nvSpPr>
          <p:cNvPr id="4" name="Slide Number Placeholder 3"/>
          <p:cNvSpPr>
            <a:spLocks noGrp="1"/>
          </p:cNvSpPr>
          <p:nvPr>
            <p:ph type="sldNum" sz="quarter" idx="5"/>
          </p:nvPr>
        </p:nvSpPr>
        <p:spPr/>
        <p:txBody>
          <a:bodyPr/>
          <a:lstStyle/>
          <a:p>
            <a:pPr>
              <a:defRPr/>
            </a:pPr>
            <a:fld id="{9BA2875C-73F0-4182-8295-0D02ABB72FC9}" type="slidenum">
              <a:rPr lang="en-US" smtClean="0"/>
              <a:pPr>
                <a:defRPr/>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latin typeface="Times New Roman" pitchFamily="18" charset="0"/>
                <a:cs typeface="Times New Roman" pitchFamily="18" charset="0"/>
              </a:rPr>
              <a:t>To be an experimental design, the experiment must include a independent variable, a control group, and a random assignment (</a:t>
            </a:r>
            <a:r>
              <a:rPr lang="en-US" dirty="0" err="1" smtClean="0">
                <a:latin typeface="Times New Roman" pitchFamily="18" charset="0"/>
                <a:cs typeface="Times New Roman" pitchFamily="18" charset="0"/>
              </a:rPr>
              <a:t>Macnee</a:t>
            </a:r>
            <a:r>
              <a:rPr lang="en-US" dirty="0" smtClean="0">
                <a:latin typeface="Times New Roman" pitchFamily="18" charset="0"/>
                <a:cs typeface="Times New Roman" pitchFamily="18" charset="0"/>
              </a:rPr>
              <a:t> &amp; McCabe, 2008, p. 216).   </a:t>
            </a:r>
          </a:p>
          <a:p>
            <a:pPr eaLnBrk="1" hangingPunct="1"/>
            <a:r>
              <a:rPr lang="en-US" dirty="0" smtClean="0">
                <a:latin typeface="Times New Roman" pitchFamily="18" charset="0"/>
                <a:cs typeface="Times New Roman" pitchFamily="18" charset="0"/>
              </a:rPr>
              <a:t>Within experimental research, the researcher has high control over the planning and implementing of the study.  A laboratory setting allows the researcher to exert this control.   Objects and animals are often used for the research, such as with the mice in the Graves et al. (2005) study</a:t>
            </a:r>
            <a:r>
              <a:rPr lang="en-US" baseline="0"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eaLnBrk="1" hangingPunct="1"/>
            <a:endParaRPr lang="en-US" dirty="0" smtClean="0"/>
          </a:p>
          <a:p>
            <a:pPr eaLnBrk="1" hangingPunct="1"/>
            <a:endParaRPr lang="en-US" dirty="0" smtClean="0"/>
          </a:p>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455E6C21-05B4-4D88-9832-E3A16DE4E427}" type="slidenum">
              <a:rPr lang="en-US" smtClean="0"/>
              <a:pPr>
                <a:defRPr/>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9646379-23E0-4B83-9826-AA0F70B79F6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2EA3ADA2-3E98-409D-95AE-47B26B042154}" type="slidenum">
              <a:rPr lang="en-US"/>
              <a:pPr/>
              <a:t>4</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r>
              <a:rPr lang="en-US" dirty="0" smtClean="0">
                <a:latin typeface="Times New Roman" pitchFamily="18" charset="0"/>
                <a:cs typeface="Times New Roman" pitchFamily="18" charset="0"/>
              </a:rPr>
              <a:t>When conducting quantitative experiments, a rigorous researcher continually examines the steps involved in the research process, looking for opportunities to obtain more accurate, precise results.  Areas such as design, treatment implementation, measurement, sampling, statistical analysis, and generalization are analyzed for errors and weaknesses.  The researcher then implements measures to reduce these errors and or weaknesses.  Some methods of ensuring that a study is rigorous include: selecting a representative sample, tightly controlling the study design, and ensuring that research methods are precise.  Precision, which encompasses the aspects of accuracy, detail, and order, is a key aspect of rigor.  A precise experiment contains a concise statement of purpose, detailed development of study design, explicit treatment protocols, and flawless measurement of the study variables</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(Burns &amp; Grove, 2010, p. 34-35).</a:t>
            </a:r>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503A451E-4220-43BA-8656-B6EEACB9AE6B}" type="slidenum">
              <a:rPr lang="en-US"/>
              <a:pPr/>
              <a:t>5</a:t>
            </a:fld>
            <a:endParaRPr 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p:spPr>
        <p:txBody>
          <a:bodyPr/>
          <a:lstStyle/>
          <a:p>
            <a:pPr eaLnBrk="1" hangingPunct="1">
              <a:lnSpc>
                <a:spcPct val="90000"/>
              </a:lnSpc>
            </a:pPr>
            <a:r>
              <a:rPr lang="en-US" dirty="0" smtClean="0">
                <a:latin typeface="Times New Roman" pitchFamily="18" charset="0"/>
                <a:cs typeface="Times New Roman" pitchFamily="18" charset="0"/>
              </a:rPr>
              <a:t>The purpose of a research design is to develop a plan for answering the research question.  The researcher must specify the control mechanisms he or she will use in the study so that the answer to the research question will be clear and valid.  The concept of control in quantitative research is extremely important and the extent to which the researcher can achieve control depends on the type of study being conducted.  Control is a major requirement in experimental studies.  The researcher manipulates (controls) the independent variable and observes the effect on the dependent variable while holding all other extraneous variables constant.  By imposing control, the researcher is able to accurately identify relationships between the study variables.  There are several areas in quantitative research that can be more tightly controlled to reduce the possibility of error and thereby increase the probability of achieving accurate results.  First of all, random or probability sampling methods should be used instead of non-random or non-probability sampling methods.  Also, the research should be conducted in a highly controlled setting such as a laboratory.  The researcher should also use the most precise instruments available to measure the study variables.  Finally, the researcher should ensure that subjects’ knowledge of a study doesn’t influence their behavior or alter the outcome of the research</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(Burns &amp; Grove, 2010, p. 35-37).</a:t>
            </a:r>
          </a:p>
          <a:p>
            <a:pPr eaLnBrk="1" hangingPunct="1">
              <a:lnSpc>
                <a:spcPct val="90000"/>
              </a:lnSpc>
            </a:pPr>
            <a:endParaRPr lang="en-US" dirty="0" smtClean="0">
              <a:latin typeface="Times New Roman" pitchFamily="18" charset="0"/>
              <a:cs typeface="Times New Roman" pitchFamily="18" charset="0"/>
            </a:endParaRPr>
          </a:p>
          <a:p>
            <a:pPr eaLnBrk="1" hangingPunct="1">
              <a:lnSpc>
                <a:spcPct val="90000"/>
              </a:lnSpc>
            </a:pPr>
            <a:endParaRPr lang="en-US" dirty="0" smtClean="0">
              <a:latin typeface="Times New Roman" pitchFamily="18" charset="0"/>
              <a:cs typeface="Times New Roman" pitchFamily="18" charset="0"/>
            </a:endParaRPr>
          </a:p>
          <a:p>
            <a:pPr eaLnBrk="1" hangingPunct="1">
              <a:lnSpc>
                <a:spcPct val="90000"/>
              </a:lnSpc>
            </a:pPr>
            <a:endParaRPr lang="en-US" dirty="0" smtClean="0">
              <a:latin typeface="Times New Roman" pitchFamily="18" charset="0"/>
              <a:cs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fld id="{D09EB72E-EE53-44A8-9C97-51D3689C3951}" type="slidenum">
              <a:rPr lang="en-US"/>
              <a:pPr/>
              <a:t>6</a:t>
            </a:fld>
            <a:endParaRPr lang="en-US"/>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r>
              <a:rPr lang="en-US" dirty="0" smtClean="0">
                <a:latin typeface="Times New Roman" pitchFamily="18" charset="0"/>
                <a:cs typeface="Times New Roman" pitchFamily="18" charset="0"/>
              </a:rPr>
              <a:t>The relationship between the independent variable and the dependent variable can be compared to a cause-and-effect relationship, with the independent variable being the “cause” while the dependent variable is the “effect.”  The dependent variable is a variable dependent on another variable (the independent variable).  Changes in the dependent variable are considered to be caused by the introduction of the independent variable.  In quantitative studies, researchers predict how manipulation of the independent variable will affect the dependent variable.  Let’s say, for example, that a nursing researcher wants to examine the effects of smoking on blood pressure.  In this particular study, smoking would be the independent variable while blood pressure would be the dependent variable.  The researcher would hypothesize that smoking would cause a change in blood pressure.  The researcher would be able to control this experiment by having a control group of people who don’t smoke and comparing their blood pressure measurements to the blood pressure measurements of the smoking subjects</a:t>
            </a:r>
            <a:r>
              <a:rPr lang="en-US" baseline="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(Burns &amp; Grove, 2010, p.171-172).</a:t>
            </a:r>
          </a:p>
          <a:p>
            <a:pPr eaLnBrk="1" hangingPunct="1"/>
            <a:endParaRPr lang="en-US" dirty="0" smtClean="0">
              <a:latin typeface="Times New Roman" pitchFamily="18" charset="0"/>
              <a:cs typeface="Times New Roman" pitchFamily="18" charset="0"/>
            </a:endParaRPr>
          </a:p>
          <a:p>
            <a:pPr eaLnBrk="1" hangingPunct="1"/>
            <a:endParaRPr lang="en-US" dirty="0" smtClean="0">
              <a:latin typeface="Times New Roman" pitchFamily="18" charset="0"/>
              <a:cs typeface="Times New Roman" pitchFamily="18" charset="0"/>
            </a:endParaRPr>
          </a:p>
          <a:p>
            <a:pPr eaLnBrk="1" hangingPunct="1"/>
            <a:endParaRPr lang="en-US" dirty="0" smtClean="0">
              <a:latin typeface="Times New Roman" pitchFamily="18" charset="0"/>
              <a:cs typeface="Times New Roman" pitchFamily="18" charset="0"/>
            </a:endParaRPr>
          </a:p>
          <a:p>
            <a:pPr eaLnBrk="1" hangingPunct="1"/>
            <a:endParaRPr lang="en-US" dirty="0" smtClean="0">
              <a:latin typeface="Times New Roman" pitchFamily="18" charset="0"/>
              <a:cs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7FE2BD6C-E2C0-43C7-A860-462245822018}" type="slidenum">
              <a:rPr lang="en-US"/>
              <a:pPr/>
              <a:t>7</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r>
              <a:rPr lang="en-US" dirty="0" smtClean="0">
                <a:latin typeface="Times New Roman" pitchFamily="18" charset="0"/>
                <a:cs typeface="Times New Roman" pitchFamily="18" charset="0"/>
              </a:rPr>
              <a:t>The notes in the previous slide can also be used to explain this slide as the two concepts of dependent variable and independent variable can be presented together.</a:t>
            </a:r>
          </a:p>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Areas for nursing research problems include</a:t>
            </a:r>
            <a:r>
              <a:rPr lang="en-US" baseline="0" dirty="0" smtClean="0">
                <a:latin typeface="Times New Roman" pitchFamily="18" charset="0"/>
                <a:cs typeface="Times New Roman" pitchFamily="18" charset="0"/>
              </a:rPr>
              <a:t> nursing practice, researcher and peer interactions, literature review, theory, and research priorities. Deductive reasoning can be used to determine a research problem from a research topic or broad area of study.  Furthermore, there are many different types of studies. A few examples include descriptive, </a:t>
            </a:r>
            <a:r>
              <a:rPr lang="en-US" baseline="0" dirty="0" err="1" smtClean="0">
                <a:latin typeface="Times New Roman" pitchFamily="18" charset="0"/>
                <a:cs typeface="Times New Roman" pitchFamily="18" charset="0"/>
              </a:rPr>
              <a:t>correlational</a:t>
            </a:r>
            <a:r>
              <a:rPr lang="en-US" baseline="0" dirty="0" smtClean="0">
                <a:latin typeface="Times New Roman" pitchFamily="18" charset="0"/>
                <a:cs typeface="Times New Roman" pitchFamily="18" charset="0"/>
              </a:rPr>
              <a:t>, quasi-experimental, or experimental studies. Goals of studies include identifying, describing, explaining or predicting a solution to a situation. As both the research problem and purpose are determined, the practicability of actually performing the study becomes apparent </a:t>
            </a:r>
            <a:r>
              <a:rPr lang="en-US" dirty="0" smtClean="0">
                <a:latin typeface="Times New Roman" pitchFamily="18" charset="0"/>
                <a:cs typeface="Times New Roman" pitchFamily="18" charset="0"/>
              </a:rPr>
              <a:t>(Burns &amp; Grove, 2010, p. 37-38).</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79646379-23E0-4B83-9826-AA0F70B79F65}"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Reviewing the literature</a:t>
            </a:r>
            <a:r>
              <a:rPr lang="en-US" baseline="0" dirty="0" smtClean="0">
                <a:latin typeface="Times New Roman" pitchFamily="18" charset="0"/>
                <a:cs typeface="Times New Roman" pitchFamily="18" charset="0"/>
              </a:rPr>
              <a:t> allows the researcher utilize the works of others. It can help the researcher in identifying areas in which there are gaps in research.  Furthermore, it can aide the researcher in designing and interpreting the study </a:t>
            </a:r>
            <a:r>
              <a:rPr lang="en-US" dirty="0" smtClean="0">
                <a:latin typeface="Times New Roman" pitchFamily="18" charset="0"/>
                <a:cs typeface="Times New Roman" pitchFamily="18" charset="0"/>
              </a:rPr>
              <a:t>(Burns &amp; Grove, 2010, p. 38).</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79646379-23E0-4B83-9826-AA0F70B79F65}"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Times New Roman" pitchFamily="18" charset="0"/>
                <a:cs typeface="Times New Roman" pitchFamily="18" charset="0"/>
              </a:rPr>
              <a:t>Concepts that are concrete (temperature,</a:t>
            </a:r>
            <a:r>
              <a:rPr lang="en-US" baseline="0" dirty="0" smtClean="0">
                <a:latin typeface="Times New Roman" pitchFamily="18" charset="0"/>
                <a:cs typeface="Times New Roman" pitchFamily="18" charset="0"/>
              </a:rPr>
              <a:t> weight, etc.) are variables. However, concepts that are more abstract (creativity, empathy, etc.) are considered research concepts. Conceptual definitions can be taken from the theorist’s definition of the concept, or from concept analysis. Operational definitions can increase the researcher’s comprehension of the theoretical concept that the variable represents </a:t>
            </a:r>
            <a:r>
              <a:rPr lang="en-US" dirty="0" smtClean="0">
                <a:latin typeface="Times New Roman" pitchFamily="18" charset="0"/>
                <a:cs typeface="Times New Roman" pitchFamily="18" charset="0"/>
              </a:rPr>
              <a:t>(Burns &amp; Grove, 2010, p. 40).</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79646379-23E0-4B83-9826-AA0F70B79F65}"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DB5F272-196F-4F9E-823D-C9680A5E666B}" type="datetime1">
              <a:rPr lang="en-US" smtClean="0"/>
              <a:pPr/>
              <a:t>9/10/2010</a:t>
            </a:fld>
            <a:endParaRPr lang="en-US"/>
          </a:p>
        </p:txBody>
      </p:sp>
      <p:sp>
        <p:nvSpPr>
          <p:cNvPr id="19" name="Footer Placeholder 18"/>
          <p:cNvSpPr>
            <a:spLocks noGrp="1"/>
          </p:cNvSpPr>
          <p:nvPr>
            <p:ph type="ftr" sz="quarter" idx="11"/>
          </p:nvPr>
        </p:nvSpPr>
        <p:spPr/>
        <p:txBody>
          <a:bodyPr/>
          <a:lstStyle/>
          <a:p>
            <a:r>
              <a:rPr lang="en-US" smtClean="0"/>
              <a:t>Source:</a:t>
            </a:r>
            <a:endParaRPr lang="en-US"/>
          </a:p>
        </p:txBody>
      </p:sp>
      <p:sp>
        <p:nvSpPr>
          <p:cNvPr id="27" name="Slide Number Placeholder 26"/>
          <p:cNvSpPr>
            <a:spLocks noGrp="1"/>
          </p:cNvSpPr>
          <p:nvPr>
            <p:ph type="sldNum" sz="quarter" idx="12"/>
          </p:nvPr>
        </p:nvSpPr>
        <p:spPr/>
        <p:txBody>
          <a:bodyPr/>
          <a:lstStyle/>
          <a:p>
            <a:fld id="{459BCAB6-9C56-4FAB-BF4F-2B563B080DB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66C349-610B-4B1B-933F-6BB5B4032E70}" type="datetime1">
              <a:rPr lang="en-US" smtClean="0"/>
              <a:pPr/>
              <a:t>9/10/2010</a:t>
            </a:fld>
            <a:endParaRPr lang="en-US"/>
          </a:p>
        </p:txBody>
      </p:sp>
      <p:sp>
        <p:nvSpPr>
          <p:cNvPr id="5" name="Footer Placeholder 4"/>
          <p:cNvSpPr>
            <a:spLocks noGrp="1"/>
          </p:cNvSpPr>
          <p:nvPr>
            <p:ph type="ftr" sz="quarter" idx="11"/>
          </p:nvPr>
        </p:nvSpPr>
        <p:spPr/>
        <p:txBody>
          <a:bodyPr/>
          <a:lstStyle/>
          <a:p>
            <a:r>
              <a:rPr lang="en-US" smtClean="0"/>
              <a:t>Source:</a:t>
            </a:r>
            <a:endParaRPr lang="en-US"/>
          </a:p>
        </p:txBody>
      </p:sp>
      <p:sp>
        <p:nvSpPr>
          <p:cNvPr id="6" name="Slide Number Placeholder 5"/>
          <p:cNvSpPr>
            <a:spLocks noGrp="1"/>
          </p:cNvSpPr>
          <p:nvPr>
            <p:ph type="sldNum" sz="quarter" idx="12"/>
          </p:nvPr>
        </p:nvSpPr>
        <p:spPr/>
        <p:txBody>
          <a:bodyPr/>
          <a:lstStyle/>
          <a:p>
            <a:fld id="{459BCAB6-9C56-4FAB-BF4F-2B563B080D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FA5C2DD-FF58-4C2C-8843-11684D551B53}" type="datetime1">
              <a:rPr lang="en-US" smtClean="0"/>
              <a:pPr/>
              <a:t>9/10/2010</a:t>
            </a:fld>
            <a:endParaRPr lang="en-US"/>
          </a:p>
        </p:txBody>
      </p:sp>
      <p:sp>
        <p:nvSpPr>
          <p:cNvPr id="5" name="Footer Placeholder 4"/>
          <p:cNvSpPr>
            <a:spLocks noGrp="1"/>
          </p:cNvSpPr>
          <p:nvPr>
            <p:ph type="ftr" sz="quarter" idx="11"/>
          </p:nvPr>
        </p:nvSpPr>
        <p:spPr/>
        <p:txBody>
          <a:bodyPr/>
          <a:lstStyle/>
          <a:p>
            <a:r>
              <a:rPr lang="en-US" smtClean="0"/>
              <a:t>Source:</a:t>
            </a:r>
            <a:endParaRPr lang="en-US"/>
          </a:p>
        </p:txBody>
      </p:sp>
      <p:sp>
        <p:nvSpPr>
          <p:cNvPr id="6" name="Slide Number Placeholder 5"/>
          <p:cNvSpPr>
            <a:spLocks noGrp="1"/>
          </p:cNvSpPr>
          <p:nvPr>
            <p:ph type="sldNum" sz="quarter" idx="12"/>
          </p:nvPr>
        </p:nvSpPr>
        <p:spPr/>
        <p:txBody>
          <a:bodyPr/>
          <a:lstStyle/>
          <a:p>
            <a:fld id="{459BCAB6-9C56-4FAB-BF4F-2B563B080D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8C9A81-5010-4371-9FD8-A7B7C3DF4B03}" type="datetime1">
              <a:rPr lang="en-US" smtClean="0"/>
              <a:pPr/>
              <a:t>9/10/2010</a:t>
            </a:fld>
            <a:endParaRPr lang="en-US"/>
          </a:p>
        </p:txBody>
      </p:sp>
      <p:sp>
        <p:nvSpPr>
          <p:cNvPr id="5" name="Footer Placeholder 4"/>
          <p:cNvSpPr>
            <a:spLocks noGrp="1"/>
          </p:cNvSpPr>
          <p:nvPr>
            <p:ph type="ftr" sz="quarter" idx="11"/>
          </p:nvPr>
        </p:nvSpPr>
        <p:spPr/>
        <p:txBody>
          <a:bodyPr/>
          <a:lstStyle/>
          <a:p>
            <a:r>
              <a:rPr lang="en-US" smtClean="0"/>
              <a:t>Source:</a:t>
            </a:r>
            <a:endParaRPr lang="en-US"/>
          </a:p>
        </p:txBody>
      </p:sp>
      <p:sp>
        <p:nvSpPr>
          <p:cNvPr id="6" name="Slide Number Placeholder 5"/>
          <p:cNvSpPr>
            <a:spLocks noGrp="1"/>
          </p:cNvSpPr>
          <p:nvPr>
            <p:ph type="sldNum" sz="quarter" idx="12"/>
          </p:nvPr>
        </p:nvSpPr>
        <p:spPr/>
        <p:txBody>
          <a:bodyPr/>
          <a:lstStyle/>
          <a:p>
            <a:fld id="{459BCAB6-9C56-4FAB-BF4F-2B563B080D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DA79C44-E2B0-4740-B774-E7E81FEEDBC9}" type="datetime1">
              <a:rPr lang="en-US" smtClean="0"/>
              <a:pPr/>
              <a:t>9/10/2010</a:t>
            </a:fld>
            <a:endParaRPr lang="en-US"/>
          </a:p>
        </p:txBody>
      </p:sp>
      <p:sp>
        <p:nvSpPr>
          <p:cNvPr id="5" name="Footer Placeholder 4"/>
          <p:cNvSpPr>
            <a:spLocks noGrp="1"/>
          </p:cNvSpPr>
          <p:nvPr>
            <p:ph type="ftr" sz="quarter" idx="11"/>
          </p:nvPr>
        </p:nvSpPr>
        <p:spPr/>
        <p:txBody>
          <a:bodyPr/>
          <a:lstStyle/>
          <a:p>
            <a:r>
              <a:rPr lang="en-US" smtClean="0"/>
              <a:t>Source:</a:t>
            </a:r>
            <a:endParaRPr lang="en-US"/>
          </a:p>
        </p:txBody>
      </p:sp>
      <p:sp>
        <p:nvSpPr>
          <p:cNvPr id="6" name="Slide Number Placeholder 5"/>
          <p:cNvSpPr>
            <a:spLocks noGrp="1"/>
          </p:cNvSpPr>
          <p:nvPr>
            <p:ph type="sldNum" sz="quarter" idx="12"/>
          </p:nvPr>
        </p:nvSpPr>
        <p:spPr/>
        <p:txBody>
          <a:bodyPr/>
          <a:lstStyle/>
          <a:p>
            <a:fld id="{459BCAB6-9C56-4FAB-BF4F-2B563B080DB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E80EFC6-A347-4A31-8928-BA1B3EA44AEF}" type="datetime1">
              <a:rPr lang="en-US" smtClean="0"/>
              <a:pPr/>
              <a:t>9/10/2010</a:t>
            </a:fld>
            <a:endParaRPr lang="en-US"/>
          </a:p>
        </p:txBody>
      </p:sp>
      <p:sp>
        <p:nvSpPr>
          <p:cNvPr id="6" name="Footer Placeholder 5"/>
          <p:cNvSpPr>
            <a:spLocks noGrp="1"/>
          </p:cNvSpPr>
          <p:nvPr>
            <p:ph type="ftr" sz="quarter" idx="11"/>
          </p:nvPr>
        </p:nvSpPr>
        <p:spPr/>
        <p:txBody>
          <a:bodyPr/>
          <a:lstStyle/>
          <a:p>
            <a:r>
              <a:rPr lang="en-US" smtClean="0"/>
              <a:t>Source:</a:t>
            </a:r>
            <a:endParaRPr lang="en-US"/>
          </a:p>
        </p:txBody>
      </p:sp>
      <p:sp>
        <p:nvSpPr>
          <p:cNvPr id="7" name="Slide Number Placeholder 6"/>
          <p:cNvSpPr>
            <a:spLocks noGrp="1"/>
          </p:cNvSpPr>
          <p:nvPr>
            <p:ph type="sldNum" sz="quarter" idx="12"/>
          </p:nvPr>
        </p:nvSpPr>
        <p:spPr/>
        <p:txBody>
          <a:bodyPr/>
          <a:lstStyle/>
          <a:p>
            <a:fld id="{459BCAB6-9C56-4FAB-BF4F-2B563B080D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0357552-C5BE-4399-B5D3-A5670F814F53}" type="datetime1">
              <a:rPr lang="en-US" smtClean="0"/>
              <a:pPr/>
              <a:t>9/10/2010</a:t>
            </a:fld>
            <a:endParaRPr lang="en-US"/>
          </a:p>
        </p:txBody>
      </p:sp>
      <p:sp>
        <p:nvSpPr>
          <p:cNvPr id="8" name="Footer Placeholder 7"/>
          <p:cNvSpPr>
            <a:spLocks noGrp="1"/>
          </p:cNvSpPr>
          <p:nvPr>
            <p:ph type="ftr" sz="quarter" idx="11"/>
          </p:nvPr>
        </p:nvSpPr>
        <p:spPr/>
        <p:txBody>
          <a:bodyPr/>
          <a:lstStyle/>
          <a:p>
            <a:r>
              <a:rPr lang="en-US" smtClean="0"/>
              <a:t>Source:</a:t>
            </a:r>
            <a:endParaRPr lang="en-US"/>
          </a:p>
        </p:txBody>
      </p:sp>
      <p:sp>
        <p:nvSpPr>
          <p:cNvPr id="9" name="Slide Number Placeholder 8"/>
          <p:cNvSpPr>
            <a:spLocks noGrp="1"/>
          </p:cNvSpPr>
          <p:nvPr>
            <p:ph type="sldNum" sz="quarter" idx="12"/>
          </p:nvPr>
        </p:nvSpPr>
        <p:spPr/>
        <p:txBody>
          <a:bodyPr/>
          <a:lstStyle/>
          <a:p>
            <a:fld id="{459BCAB6-9C56-4FAB-BF4F-2B563B080D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F53FF4-2ED6-4509-BABC-2CAEE5D8BD52}" type="datetime1">
              <a:rPr lang="en-US" smtClean="0"/>
              <a:pPr/>
              <a:t>9/10/2010</a:t>
            </a:fld>
            <a:endParaRPr lang="en-US"/>
          </a:p>
        </p:txBody>
      </p:sp>
      <p:sp>
        <p:nvSpPr>
          <p:cNvPr id="4" name="Footer Placeholder 3"/>
          <p:cNvSpPr>
            <a:spLocks noGrp="1"/>
          </p:cNvSpPr>
          <p:nvPr>
            <p:ph type="ftr" sz="quarter" idx="11"/>
          </p:nvPr>
        </p:nvSpPr>
        <p:spPr/>
        <p:txBody>
          <a:bodyPr/>
          <a:lstStyle/>
          <a:p>
            <a:r>
              <a:rPr lang="en-US" smtClean="0"/>
              <a:t>Source:</a:t>
            </a:r>
            <a:endParaRPr lang="en-US"/>
          </a:p>
        </p:txBody>
      </p:sp>
      <p:sp>
        <p:nvSpPr>
          <p:cNvPr id="5" name="Slide Number Placeholder 4"/>
          <p:cNvSpPr>
            <a:spLocks noGrp="1"/>
          </p:cNvSpPr>
          <p:nvPr>
            <p:ph type="sldNum" sz="quarter" idx="12"/>
          </p:nvPr>
        </p:nvSpPr>
        <p:spPr/>
        <p:txBody>
          <a:bodyPr/>
          <a:lstStyle/>
          <a:p>
            <a:fld id="{459BCAB6-9C56-4FAB-BF4F-2B563B080D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30D71-C827-481B-94BE-4542026F39EE}" type="datetime1">
              <a:rPr lang="en-US" smtClean="0"/>
              <a:pPr/>
              <a:t>9/10/2010</a:t>
            </a:fld>
            <a:endParaRPr lang="en-US"/>
          </a:p>
        </p:txBody>
      </p:sp>
      <p:sp>
        <p:nvSpPr>
          <p:cNvPr id="3" name="Footer Placeholder 2"/>
          <p:cNvSpPr>
            <a:spLocks noGrp="1"/>
          </p:cNvSpPr>
          <p:nvPr>
            <p:ph type="ftr" sz="quarter" idx="11"/>
          </p:nvPr>
        </p:nvSpPr>
        <p:spPr/>
        <p:txBody>
          <a:bodyPr/>
          <a:lstStyle/>
          <a:p>
            <a:r>
              <a:rPr lang="en-US" smtClean="0"/>
              <a:t>Source:</a:t>
            </a:r>
            <a:endParaRPr lang="en-US"/>
          </a:p>
        </p:txBody>
      </p:sp>
      <p:sp>
        <p:nvSpPr>
          <p:cNvPr id="4" name="Slide Number Placeholder 3"/>
          <p:cNvSpPr>
            <a:spLocks noGrp="1"/>
          </p:cNvSpPr>
          <p:nvPr>
            <p:ph type="sldNum" sz="quarter" idx="12"/>
          </p:nvPr>
        </p:nvSpPr>
        <p:spPr/>
        <p:txBody>
          <a:bodyPr/>
          <a:lstStyle/>
          <a:p>
            <a:fld id="{459BCAB6-9C56-4FAB-BF4F-2B563B080D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1AC99-3D70-44A0-9AF9-0DA3C496BB58}" type="datetime1">
              <a:rPr lang="en-US" smtClean="0"/>
              <a:pPr/>
              <a:t>9/10/2010</a:t>
            </a:fld>
            <a:endParaRPr lang="en-US"/>
          </a:p>
        </p:txBody>
      </p:sp>
      <p:sp>
        <p:nvSpPr>
          <p:cNvPr id="6" name="Footer Placeholder 5"/>
          <p:cNvSpPr>
            <a:spLocks noGrp="1"/>
          </p:cNvSpPr>
          <p:nvPr>
            <p:ph type="ftr" sz="quarter" idx="11"/>
          </p:nvPr>
        </p:nvSpPr>
        <p:spPr/>
        <p:txBody>
          <a:bodyPr/>
          <a:lstStyle/>
          <a:p>
            <a:r>
              <a:rPr lang="en-US" smtClean="0"/>
              <a:t>Source:</a:t>
            </a:r>
            <a:endParaRPr lang="en-US"/>
          </a:p>
        </p:txBody>
      </p:sp>
      <p:sp>
        <p:nvSpPr>
          <p:cNvPr id="7" name="Slide Number Placeholder 6"/>
          <p:cNvSpPr>
            <a:spLocks noGrp="1"/>
          </p:cNvSpPr>
          <p:nvPr>
            <p:ph type="sldNum" sz="quarter" idx="12"/>
          </p:nvPr>
        </p:nvSpPr>
        <p:spPr/>
        <p:txBody>
          <a:bodyPr/>
          <a:lstStyle/>
          <a:p>
            <a:fld id="{459BCAB6-9C56-4FAB-BF4F-2B563B080D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138711B-6DFC-482D-AA38-FF8E935B2924}" type="datetime1">
              <a:rPr lang="en-US" smtClean="0"/>
              <a:pPr/>
              <a:t>9/10/2010</a:t>
            </a:fld>
            <a:endParaRPr lang="en-US"/>
          </a:p>
        </p:txBody>
      </p:sp>
      <p:sp>
        <p:nvSpPr>
          <p:cNvPr id="6" name="Footer Placeholder 5"/>
          <p:cNvSpPr>
            <a:spLocks noGrp="1"/>
          </p:cNvSpPr>
          <p:nvPr>
            <p:ph type="ftr" sz="quarter" idx="11"/>
          </p:nvPr>
        </p:nvSpPr>
        <p:spPr/>
        <p:txBody>
          <a:bodyPr/>
          <a:lstStyle/>
          <a:p>
            <a:r>
              <a:rPr lang="en-US" smtClean="0"/>
              <a:t>Source:</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59BCAB6-9C56-4FAB-BF4F-2B563B080DB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DE4BD2-C653-47D6-A9DA-EB156BA7CDD4}" type="datetime1">
              <a:rPr lang="en-US" smtClean="0"/>
              <a:pPr/>
              <a:t>9/10/2010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Source:</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59BCAB6-9C56-4FAB-BF4F-2B563B080DB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dirty="0" smtClean="0">
                <a:latin typeface="Times New Roman" pitchFamily="18" charset="0"/>
                <a:cs typeface="Times New Roman" pitchFamily="18" charset="0"/>
              </a:rPr>
              <a:t>Quantitative Research</a:t>
            </a: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n-US" dirty="0" smtClean="0">
                <a:latin typeface="Times New Roman" pitchFamily="18" charset="0"/>
                <a:cs typeface="Times New Roman" pitchFamily="18" charset="0"/>
              </a:rPr>
              <a:t>Lakeview College of Nursing</a:t>
            </a:r>
          </a:p>
          <a:p>
            <a:pPr eaLnBrk="1" fontAlgn="auto" hangingPunct="1">
              <a:spcAft>
                <a:spcPts val="0"/>
              </a:spcAft>
              <a:buFont typeface="Arial" pitchFamily="34" charset="0"/>
              <a:buNone/>
              <a:defRPr/>
            </a:pPr>
            <a:r>
              <a:rPr lang="en-US" dirty="0" smtClean="0">
                <a:latin typeface="Times New Roman" pitchFamily="18" charset="0"/>
                <a:cs typeface="Times New Roman" pitchFamily="18" charset="0"/>
              </a:rPr>
              <a:t>N302 : Nursing Research</a:t>
            </a:r>
          </a:p>
          <a:p>
            <a:pPr eaLnBrk="1" fontAlgn="auto" hangingPunct="1">
              <a:spcAft>
                <a:spcPts val="0"/>
              </a:spcAft>
              <a:buFont typeface="Arial" pitchFamily="34" charset="0"/>
              <a:buNone/>
              <a:defRPr/>
            </a:pPr>
            <a:r>
              <a:rPr lang="en-US" sz="2000" dirty="0" smtClean="0">
                <a:latin typeface="Times New Roman" pitchFamily="18" charset="0"/>
                <a:cs typeface="Times New Roman" pitchFamily="18" charset="0"/>
              </a:rPr>
              <a:t>Sherri Allison, Lacy Lesko, Iris Martin, Marcia Lindsay, Emily Walter</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Review the Literature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Review of relevant literature: </a:t>
            </a:r>
          </a:p>
          <a:p>
            <a:pPr lvl="1"/>
            <a:r>
              <a:rPr lang="en-US" dirty="0" smtClean="0">
                <a:latin typeface="Times New Roman" pitchFamily="18" charset="0"/>
                <a:cs typeface="Times New Roman" pitchFamily="18" charset="0"/>
              </a:rPr>
              <a:t>Promotes understanding of the current knowledge of a situation or phenomenon</a:t>
            </a:r>
          </a:p>
          <a:p>
            <a:pPr lvl="1"/>
            <a:r>
              <a:rPr lang="en-US" dirty="0" smtClean="0">
                <a:latin typeface="Times New Roman" pitchFamily="18" charset="0"/>
                <a:cs typeface="Times New Roman" pitchFamily="18" charset="0"/>
              </a:rPr>
              <a:t>Identifies knowledge gaps</a:t>
            </a:r>
          </a:p>
          <a:p>
            <a:r>
              <a:rPr lang="en-US" dirty="0" smtClean="0">
                <a:latin typeface="Times New Roman" pitchFamily="18" charset="0"/>
                <a:cs typeface="Times New Roman" pitchFamily="18" charset="0"/>
              </a:rPr>
              <a:t>Relevant literature: sources that provide pertinent knowledge to a problem</a:t>
            </a:r>
          </a:p>
          <a:p>
            <a:r>
              <a:rPr lang="en-US" dirty="0" smtClean="0">
                <a:latin typeface="Times New Roman" pitchFamily="18" charset="0"/>
                <a:cs typeface="Times New Roman" pitchFamily="18" charset="0"/>
              </a:rPr>
              <a:t>Purpose is to determine:</a:t>
            </a:r>
          </a:p>
          <a:p>
            <a:pPr marL="971550" lvl="1" indent="-514350">
              <a:buAutoNum type="arabicParenR"/>
            </a:pPr>
            <a:r>
              <a:rPr lang="en-US" dirty="0" smtClean="0">
                <a:latin typeface="Times New Roman" pitchFamily="18" charset="0"/>
                <a:cs typeface="Times New Roman" pitchFamily="18" charset="0"/>
              </a:rPr>
              <a:t>Which problems have been researched</a:t>
            </a:r>
          </a:p>
          <a:p>
            <a:pPr marL="971550" lvl="1" indent="-514350">
              <a:buAutoNum type="arabicParenR"/>
            </a:pPr>
            <a:r>
              <a:rPr lang="en-US" dirty="0" smtClean="0">
                <a:latin typeface="Times New Roman" pitchFamily="18" charset="0"/>
                <a:cs typeface="Times New Roman" pitchFamily="18" charset="0"/>
              </a:rPr>
              <a:t>Which problems require further study</a:t>
            </a:r>
          </a:p>
          <a:p>
            <a:pPr marL="971550" lvl="1" indent="-514350">
              <a:buAutoNum type="arabicParenR"/>
            </a:pPr>
            <a:r>
              <a:rPr lang="en-US" dirty="0" smtClean="0">
                <a:latin typeface="Times New Roman" pitchFamily="18" charset="0"/>
                <a:cs typeface="Times New Roman" pitchFamily="18" charset="0"/>
              </a:rPr>
              <a:t>Which problems have not been researched</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0" y="6492875"/>
            <a:ext cx="4038600" cy="365125"/>
          </a:xfrm>
        </p:spPr>
        <p:txBody>
          <a:bodyPr/>
          <a:lstStyle/>
          <a:p>
            <a:pPr marL="0" lvl="1"/>
            <a:r>
              <a:rPr lang="en-US" dirty="0" smtClean="0">
                <a:latin typeface="Times New Roman" pitchFamily="18" charset="0"/>
                <a:cs typeface="Times New Roman" pitchFamily="18" charset="0"/>
              </a:rPr>
              <a:t>Source: Burns &amp; Grove (2010), p. 38.</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Defining Variables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Research variables: concepts of various levels of abstraction that are measured, manipulated or controlled in a study</a:t>
            </a:r>
          </a:p>
          <a:p>
            <a:r>
              <a:rPr lang="en-US" dirty="0" smtClean="0">
                <a:latin typeface="Times New Roman" pitchFamily="18" charset="0"/>
                <a:cs typeface="Times New Roman" pitchFamily="18" charset="0"/>
              </a:rPr>
              <a:t>Conceptual definition: provides a variable or concept with a theoretical meaning</a:t>
            </a:r>
          </a:p>
          <a:p>
            <a:r>
              <a:rPr lang="en-US" dirty="0" smtClean="0">
                <a:latin typeface="Times New Roman" pitchFamily="18" charset="0"/>
                <a:cs typeface="Times New Roman" pitchFamily="18" charset="0"/>
              </a:rPr>
              <a:t>Operational definition: allows variable to be measured or manipulated in a study</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0" y="6492875"/>
            <a:ext cx="3810000" cy="365125"/>
          </a:xfrm>
        </p:spPr>
        <p:txBody>
          <a:bodyPr/>
          <a:lstStyle/>
          <a:p>
            <a:pPr marL="0" lvl="1"/>
            <a:r>
              <a:rPr lang="en-US" dirty="0" smtClean="0">
                <a:latin typeface="Times New Roman" pitchFamily="18" charset="0"/>
                <a:cs typeface="Times New Roman" pitchFamily="18" charset="0"/>
              </a:rPr>
              <a:t>Source: Burns &amp; Grove (2010), p. 40.</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Identifying Limitations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Limitations: restrictions or problems in a study</a:t>
            </a:r>
          </a:p>
          <a:p>
            <a:pPr lvl="1"/>
            <a:r>
              <a:rPr lang="en-US" dirty="0" smtClean="0">
                <a:latin typeface="Times New Roman" pitchFamily="18" charset="0"/>
                <a:cs typeface="Times New Roman" pitchFamily="18" charset="0"/>
              </a:rPr>
              <a:t>Theoretical limitations: weaknesses in a study that restrict the abstract generalizations of the findings</a:t>
            </a:r>
          </a:p>
          <a:p>
            <a:pPr lvl="1"/>
            <a:r>
              <a:rPr lang="en-US" dirty="0" smtClean="0">
                <a:latin typeface="Times New Roman" pitchFamily="18" charset="0"/>
                <a:cs typeface="Times New Roman" pitchFamily="18" charset="0"/>
              </a:rPr>
              <a:t>Methodological limitations: weakness in the design that can:</a:t>
            </a:r>
          </a:p>
          <a:p>
            <a:pPr lvl="2"/>
            <a:r>
              <a:rPr lang="en-US" dirty="0" smtClean="0">
                <a:latin typeface="Times New Roman" pitchFamily="18" charset="0"/>
                <a:cs typeface="Times New Roman" pitchFamily="18" charset="0"/>
              </a:rPr>
              <a:t>Limit credibility of the findings</a:t>
            </a:r>
          </a:p>
          <a:p>
            <a:pPr lvl="2"/>
            <a:r>
              <a:rPr lang="en-US" dirty="0" smtClean="0">
                <a:latin typeface="Times New Roman" pitchFamily="18" charset="0"/>
                <a:cs typeface="Times New Roman" pitchFamily="18" charset="0"/>
              </a:rPr>
              <a:t>Restrict the population to which findings can be generalized</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0" y="6492875"/>
            <a:ext cx="3733800" cy="365125"/>
          </a:xfrm>
        </p:spPr>
        <p:txBody>
          <a:bodyPr/>
          <a:lstStyle/>
          <a:p>
            <a:pPr marL="0" lvl="1"/>
            <a:r>
              <a:rPr lang="en-US" dirty="0" smtClean="0">
                <a:latin typeface="Times New Roman" pitchFamily="18" charset="0"/>
                <a:cs typeface="Times New Roman" pitchFamily="18" charset="0"/>
              </a:rPr>
              <a:t>Source: Burns &amp; Grove (2010), p. 41.</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Determining Population and Sample</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Times New Roman" pitchFamily="18" charset="0"/>
                <a:cs typeface="Times New Roman" pitchFamily="18" charset="0"/>
              </a:rPr>
              <a:t>Distributions</a:t>
            </a:r>
          </a:p>
          <a:p>
            <a:pPr lvl="1"/>
            <a:r>
              <a:rPr lang="en-US" dirty="0" smtClean="0">
                <a:latin typeface="Times New Roman" pitchFamily="18" charset="0"/>
                <a:cs typeface="Times New Roman" pitchFamily="18" charset="0"/>
              </a:rPr>
              <a:t>Population Distribution</a:t>
            </a:r>
          </a:p>
          <a:p>
            <a:pPr lvl="1"/>
            <a:r>
              <a:rPr lang="en-US" dirty="0" smtClean="0">
                <a:latin typeface="Times New Roman" pitchFamily="18" charset="0"/>
                <a:cs typeface="Times New Roman" pitchFamily="18" charset="0"/>
              </a:rPr>
              <a:t>Sampling Distribution</a:t>
            </a:r>
          </a:p>
          <a:p>
            <a:r>
              <a:rPr lang="en-US" dirty="0" smtClean="0">
                <a:latin typeface="Times New Roman" pitchFamily="18" charset="0"/>
                <a:cs typeface="Times New Roman" pitchFamily="18" charset="0"/>
              </a:rPr>
              <a:t>Sample Survey/Sample Plan</a:t>
            </a:r>
          </a:p>
          <a:p>
            <a:pPr lvl="1"/>
            <a:r>
              <a:rPr lang="en-US" dirty="0" smtClean="0">
                <a:latin typeface="Times New Roman" pitchFamily="18" charset="0"/>
                <a:cs typeface="Times New Roman" pitchFamily="18" charset="0"/>
              </a:rPr>
              <a:t>Probability</a:t>
            </a:r>
          </a:p>
          <a:p>
            <a:pPr lvl="1"/>
            <a:r>
              <a:rPr lang="en-US" dirty="0" err="1" smtClean="0">
                <a:latin typeface="Times New Roman" pitchFamily="18" charset="0"/>
                <a:cs typeface="Times New Roman" pitchFamily="18" charset="0"/>
              </a:rPr>
              <a:t>Nonprobability</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Sampling Designs:</a:t>
            </a:r>
          </a:p>
          <a:p>
            <a:pPr lvl="1"/>
            <a:r>
              <a:rPr lang="en-US" dirty="0" smtClean="0">
                <a:latin typeface="Times New Roman" pitchFamily="18" charset="0"/>
                <a:cs typeface="Times New Roman" pitchFamily="18" charset="0"/>
              </a:rPr>
              <a:t>Probability</a:t>
            </a:r>
          </a:p>
          <a:p>
            <a:pPr lvl="1"/>
            <a:r>
              <a:rPr lang="en-US" dirty="0" smtClean="0">
                <a:latin typeface="Times New Roman" pitchFamily="18" charset="0"/>
                <a:cs typeface="Times New Roman" pitchFamily="18" charset="0"/>
              </a:rPr>
              <a:t>Simple random sampling</a:t>
            </a:r>
          </a:p>
          <a:p>
            <a:pPr lvl="1"/>
            <a:r>
              <a:rPr lang="en-US" dirty="0" smtClean="0">
                <a:latin typeface="Times New Roman" pitchFamily="18" charset="0"/>
                <a:cs typeface="Times New Roman" pitchFamily="18" charset="0"/>
              </a:rPr>
              <a:t>Stratified random sampling</a:t>
            </a:r>
          </a:p>
          <a:p>
            <a:pPr lvl="1"/>
            <a:r>
              <a:rPr lang="en-US" dirty="0" smtClean="0">
                <a:latin typeface="Times New Roman" pitchFamily="18" charset="0"/>
                <a:cs typeface="Times New Roman" pitchFamily="18" charset="0"/>
              </a:rPr>
              <a:t>Cluster sampling</a:t>
            </a:r>
          </a:p>
          <a:p>
            <a:pPr lvl="1"/>
            <a:r>
              <a:rPr lang="en-US" dirty="0" smtClean="0">
                <a:latin typeface="Times New Roman" pitchFamily="18" charset="0"/>
                <a:cs typeface="Times New Roman" pitchFamily="18" charset="0"/>
              </a:rPr>
              <a:t>Systematic sampling</a:t>
            </a:r>
          </a:p>
          <a:p>
            <a:pPr lvl="1"/>
            <a:r>
              <a:rPr lang="en-US" dirty="0" err="1" smtClean="0">
                <a:latin typeface="Times New Roman" pitchFamily="18" charset="0"/>
                <a:cs typeface="Times New Roman" pitchFamily="18" charset="0"/>
              </a:rPr>
              <a:t>Nonprobability</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Convenience sampling</a:t>
            </a:r>
          </a:p>
          <a:p>
            <a:pPr lvl="1"/>
            <a:r>
              <a:rPr lang="en-US" dirty="0" smtClean="0">
                <a:latin typeface="Times New Roman" pitchFamily="18" charset="0"/>
                <a:cs typeface="Times New Roman" pitchFamily="18" charset="0"/>
              </a:rPr>
              <a:t>Quota sampling</a:t>
            </a:r>
          </a:p>
          <a:p>
            <a:pPr lvl="1"/>
            <a:r>
              <a:rPr lang="en-US" dirty="0" smtClean="0">
                <a:latin typeface="Times New Roman" pitchFamily="18" charset="0"/>
                <a:cs typeface="Times New Roman" pitchFamily="18" charset="0"/>
              </a:rPr>
              <a:t>Purposive sampling</a:t>
            </a:r>
          </a:p>
          <a:p>
            <a:pPr lvl="1"/>
            <a:r>
              <a:rPr lang="en-US" dirty="0" smtClean="0">
                <a:latin typeface="Times New Roman" pitchFamily="18" charset="0"/>
                <a:cs typeface="Times New Roman" pitchFamily="18" charset="0"/>
              </a:rPr>
              <a:t>Network sampling</a:t>
            </a:r>
          </a:p>
          <a:p>
            <a:pPr lvl="1"/>
            <a:r>
              <a:rPr lang="en-US" dirty="0" smtClean="0">
                <a:latin typeface="Times New Roman" pitchFamily="18" charset="0"/>
                <a:cs typeface="Times New Roman" pitchFamily="18" charset="0"/>
              </a:rPr>
              <a:t>Theoretical sampling</a:t>
            </a:r>
          </a:p>
          <a:p>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0" y="6675437"/>
            <a:ext cx="3657600" cy="365125"/>
          </a:xfrm>
        </p:spPr>
        <p:txBody>
          <a:bodyPr/>
          <a:lstStyle/>
          <a:p>
            <a:pPr marL="63500" lvl="1"/>
            <a:r>
              <a:rPr lang="en-US" dirty="0" smtClean="0">
                <a:latin typeface="Times New Roman" pitchFamily="18" charset="0"/>
                <a:cs typeface="Times New Roman" pitchFamily="18" charset="0"/>
              </a:rPr>
              <a:t>Sources: Burns &amp; Grove (2010).</a:t>
            </a:r>
          </a:p>
          <a:p>
            <a:pPr marL="63500" lvl="1"/>
            <a:r>
              <a:rPr lang="en-US" dirty="0" smtClean="0">
                <a:latin typeface="Times New Roman" pitchFamily="18" charset="0"/>
                <a:cs typeface="Times New Roman" pitchFamily="18" charset="0"/>
              </a:rPr>
              <a:t>Moore (1996).</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Collecting and Analyzing Data</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Data Collection Plan</a:t>
            </a:r>
          </a:p>
          <a:p>
            <a:pPr lvl="1"/>
            <a:r>
              <a:rPr lang="en-US" dirty="0" smtClean="0">
                <a:latin typeface="Times New Roman" pitchFamily="18" charset="0"/>
                <a:cs typeface="Times New Roman" pitchFamily="18" charset="0"/>
              </a:rPr>
              <a:t>Research design</a:t>
            </a:r>
          </a:p>
          <a:p>
            <a:pPr lvl="1"/>
            <a:r>
              <a:rPr lang="en-US" dirty="0" smtClean="0">
                <a:latin typeface="Times New Roman" pitchFamily="18" charset="0"/>
                <a:cs typeface="Times New Roman" pitchFamily="18" charset="0"/>
              </a:rPr>
              <a:t>Measurement methods</a:t>
            </a:r>
          </a:p>
          <a:p>
            <a:r>
              <a:rPr lang="en-US" dirty="0" smtClean="0">
                <a:latin typeface="Times New Roman" pitchFamily="18" charset="0"/>
                <a:cs typeface="Times New Roman" pitchFamily="18" charset="0"/>
              </a:rPr>
              <a:t>Data Analysis Plan</a:t>
            </a:r>
          </a:p>
          <a:p>
            <a:pPr lvl="1"/>
            <a:r>
              <a:rPr lang="en-US" dirty="0" smtClean="0">
                <a:latin typeface="Times New Roman" pitchFamily="18" charset="0"/>
                <a:cs typeface="Times New Roman" pitchFamily="18" charset="0"/>
              </a:rPr>
              <a:t>Research objectives, questions or hypothesis</a:t>
            </a:r>
          </a:p>
          <a:p>
            <a:pPr lvl="1"/>
            <a:r>
              <a:rPr lang="en-US" dirty="0" smtClean="0">
                <a:latin typeface="Times New Roman" pitchFamily="18" charset="0"/>
                <a:cs typeface="Times New Roman" pitchFamily="18" charset="0"/>
              </a:rPr>
              <a:t>Data to be collected</a:t>
            </a:r>
          </a:p>
          <a:p>
            <a:pPr lvl="1"/>
            <a:r>
              <a:rPr lang="en-US" dirty="0" smtClean="0">
                <a:latin typeface="Times New Roman" pitchFamily="18" charset="0"/>
                <a:cs typeface="Times New Roman" pitchFamily="18" charset="0"/>
              </a:rPr>
              <a:t>Research design</a:t>
            </a:r>
          </a:p>
          <a:p>
            <a:pPr lvl="1"/>
            <a:r>
              <a:rPr lang="en-US" dirty="0" smtClean="0">
                <a:latin typeface="Times New Roman" pitchFamily="18" charset="0"/>
                <a:cs typeface="Times New Roman" pitchFamily="18" charset="0"/>
              </a:rPr>
              <a:t>Researcher expertise</a:t>
            </a:r>
          </a:p>
          <a:p>
            <a:pPr lvl="1"/>
            <a:r>
              <a:rPr lang="en-US" dirty="0" smtClean="0">
                <a:latin typeface="Times New Roman" pitchFamily="18" charset="0"/>
                <a:cs typeface="Times New Roman" pitchFamily="18" charset="0"/>
              </a:rPr>
              <a:t>Availability of resources</a:t>
            </a:r>
          </a:p>
          <a:p>
            <a:pPr lvl="1"/>
            <a:endParaRPr lang="en-US" dirty="0"/>
          </a:p>
        </p:txBody>
      </p:sp>
      <p:sp>
        <p:nvSpPr>
          <p:cNvPr id="4" name="Footer Placeholder 3"/>
          <p:cNvSpPr>
            <a:spLocks noGrp="1"/>
          </p:cNvSpPr>
          <p:nvPr>
            <p:ph type="ftr" sz="quarter" idx="11"/>
          </p:nvPr>
        </p:nvSpPr>
        <p:spPr>
          <a:xfrm>
            <a:off x="0" y="6492875"/>
            <a:ext cx="3505200" cy="365125"/>
          </a:xfrm>
        </p:spPr>
        <p:txBody>
          <a:bodyPr/>
          <a:lstStyle/>
          <a:p>
            <a:pPr marL="0" lvl="1"/>
            <a:r>
              <a:rPr lang="en-US" dirty="0" smtClean="0">
                <a:latin typeface="Times New Roman" pitchFamily="18" charset="0"/>
                <a:cs typeface="Times New Roman" pitchFamily="18" charset="0"/>
              </a:rPr>
              <a:t>Source: Burns &amp; Grove (2010</a:t>
            </a:r>
            <a:r>
              <a:rPr lang="en-US" dirty="0" smtClean="0">
                <a:latin typeface="Times New Roman" pitchFamily="18" charset="0"/>
                <a:cs typeface="Times New Roman" pitchFamily="18" charset="0"/>
              </a:rPr>
              <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Developing Conclusions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Requirements for Forming Conclusions</a:t>
            </a:r>
          </a:p>
          <a:p>
            <a:pPr lvl="1"/>
            <a:r>
              <a:rPr lang="en-US" dirty="0" smtClean="0">
                <a:latin typeface="Times New Roman" pitchFamily="18" charset="0"/>
                <a:cs typeface="Times New Roman" pitchFamily="18" charset="0"/>
              </a:rPr>
              <a:t>Logical reasoning</a:t>
            </a:r>
          </a:p>
          <a:p>
            <a:pPr lvl="1"/>
            <a:r>
              <a:rPr lang="en-US" dirty="0" smtClean="0">
                <a:latin typeface="Times New Roman" pitchFamily="18" charset="0"/>
                <a:cs typeface="Times New Roman" pitchFamily="18" charset="0"/>
              </a:rPr>
              <a:t>Creative formation of a meaningful whole from pieces of information obtained through data analysis and findings from previous studies</a:t>
            </a:r>
          </a:p>
          <a:p>
            <a:pPr lvl="1"/>
            <a:r>
              <a:rPr lang="en-US" dirty="0" smtClean="0">
                <a:latin typeface="Times New Roman" pitchFamily="18" charset="0"/>
                <a:cs typeface="Times New Roman" pitchFamily="18" charset="0"/>
              </a:rPr>
              <a:t>Receptivity to subtle clues in the data</a:t>
            </a:r>
          </a:p>
          <a:p>
            <a:pPr lvl="1"/>
            <a:r>
              <a:rPr lang="en-US" dirty="0" smtClean="0">
                <a:latin typeface="Times New Roman" pitchFamily="18" charset="0"/>
                <a:cs typeface="Times New Roman" pitchFamily="18" charset="0"/>
              </a:rPr>
              <a:t>Use of an open context in considering alternative explanations of the data</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0" y="6324600"/>
            <a:ext cx="3733800" cy="365125"/>
          </a:xfrm>
        </p:spPr>
        <p:txBody>
          <a:bodyPr/>
          <a:lstStyle/>
          <a:p>
            <a:pPr marL="63500" lvl="1"/>
            <a:r>
              <a:rPr lang="en-US" dirty="0" smtClean="0">
                <a:latin typeface="Times New Roman" pitchFamily="18" charset="0"/>
                <a:cs typeface="Times New Roman" pitchFamily="18" charset="0"/>
              </a:rPr>
              <a:t>Sources: Burns &amp; Grove (2010).</a:t>
            </a:r>
          </a:p>
          <a:p>
            <a:pPr marL="63500" lvl="1"/>
            <a:r>
              <a:rPr lang="en-US" dirty="0" smtClean="0">
                <a:latin typeface="Times New Roman" pitchFamily="18" charset="0"/>
                <a:cs typeface="Times New Roman" pitchFamily="18" charset="0"/>
              </a:rPr>
              <a:t>Moore (1996).</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Disseminating Findings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Developing a research report and disseminating it through presentations and publications</a:t>
            </a:r>
          </a:p>
          <a:p>
            <a:r>
              <a:rPr lang="en-US" dirty="0" smtClean="0">
                <a:latin typeface="Times New Roman" pitchFamily="18" charset="0"/>
                <a:cs typeface="Times New Roman" pitchFamily="18" charset="0"/>
              </a:rPr>
              <a:t>4 basic components of a Research Report</a:t>
            </a:r>
          </a:p>
          <a:p>
            <a:pPr lvl="1"/>
            <a:r>
              <a:rPr lang="en-US" dirty="0" smtClean="0">
                <a:latin typeface="Times New Roman" pitchFamily="18" charset="0"/>
                <a:cs typeface="Times New Roman" pitchFamily="18" charset="0"/>
              </a:rPr>
              <a:t>Introduction</a:t>
            </a:r>
          </a:p>
          <a:p>
            <a:pPr lvl="1"/>
            <a:r>
              <a:rPr lang="en-US" dirty="0" smtClean="0">
                <a:latin typeface="Times New Roman" pitchFamily="18" charset="0"/>
                <a:cs typeface="Times New Roman" pitchFamily="18" charset="0"/>
              </a:rPr>
              <a:t>Methods</a:t>
            </a:r>
          </a:p>
          <a:p>
            <a:pPr lvl="1"/>
            <a:r>
              <a:rPr lang="en-US" dirty="0" smtClean="0">
                <a:latin typeface="Times New Roman" pitchFamily="18" charset="0"/>
                <a:cs typeface="Times New Roman" pitchFamily="18" charset="0"/>
              </a:rPr>
              <a:t>Results</a:t>
            </a:r>
          </a:p>
          <a:p>
            <a:pPr lvl="1"/>
            <a:r>
              <a:rPr lang="en-US" dirty="0" smtClean="0">
                <a:latin typeface="Times New Roman" pitchFamily="18" charset="0"/>
                <a:cs typeface="Times New Roman" pitchFamily="18" charset="0"/>
              </a:rPr>
              <a:t>Discussion</a:t>
            </a:r>
            <a:endParaRPr lang="en-US" dirty="0">
              <a:latin typeface="Times New Roman" pitchFamily="18" charset="0"/>
              <a:cs typeface="Times New Roman" pitchFamily="18" charset="0"/>
            </a:endParaRPr>
          </a:p>
        </p:txBody>
      </p:sp>
      <p:sp>
        <p:nvSpPr>
          <p:cNvPr id="4" name="Footer Placeholder 3"/>
          <p:cNvSpPr>
            <a:spLocks noGrp="1"/>
          </p:cNvSpPr>
          <p:nvPr>
            <p:ph type="ftr" sz="quarter" idx="11"/>
          </p:nvPr>
        </p:nvSpPr>
        <p:spPr>
          <a:xfrm>
            <a:off x="0" y="6492875"/>
            <a:ext cx="3200400" cy="365125"/>
          </a:xfrm>
        </p:spPr>
        <p:txBody>
          <a:bodyPr/>
          <a:lstStyle/>
          <a:p>
            <a:pPr algn="l"/>
            <a:r>
              <a:rPr lang="en-US" sz="1800" dirty="0" smtClean="0">
                <a:solidFill>
                  <a:schemeClr val="tx1"/>
                </a:solidFill>
                <a:latin typeface="Times New Roman" pitchFamily="18" charset="0"/>
                <a:cs typeface="Times New Roman" pitchFamily="18" charset="0"/>
              </a:rPr>
              <a:t>Source: Burns &amp; Grove (2010).</a:t>
            </a:r>
            <a:endParaRPr lang="en-US" sz="1800"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pPr eaLnBrk="1" hangingPunct="1"/>
            <a:r>
              <a:rPr lang="en-US" dirty="0" smtClean="0">
                <a:latin typeface="Times New Roman" pitchFamily="18" charset="0"/>
                <a:cs typeface="Times New Roman" pitchFamily="18" charset="0"/>
              </a:rPr>
              <a:t>Types of Quantitative Research</a:t>
            </a:r>
          </a:p>
        </p:txBody>
      </p:sp>
      <p:sp>
        <p:nvSpPr>
          <p:cNvPr id="2051" name="Content Placeholder 2"/>
          <p:cNvSpPr>
            <a:spLocks noGrp="1"/>
          </p:cNvSpPr>
          <p:nvPr>
            <p:ph idx="1"/>
          </p:nvPr>
        </p:nvSpPr>
        <p:spPr/>
        <p:txBody>
          <a:bodyPr/>
          <a:lstStyle/>
          <a:p>
            <a:pPr eaLnBrk="1" hangingPunct="1"/>
            <a:r>
              <a:rPr lang="en-US" sz="4400" dirty="0" smtClean="0">
                <a:latin typeface="Times New Roman" pitchFamily="18" charset="0"/>
                <a:cs typeface="Times New Roman" pitchFamily="18" charset="0"/>
              </a:rPr>
              <a:t>Descriptive</a:t>
            </a:r>
          </a:p>
          <a:p>
            <a:pPr eaLnBrk="1" hangingPunct="1"/>
            <a:r>
              <a:rPr lang="en-US" sz="4400" dirty="0" err="1" smtClean="0">
                <a:latin typeface="Times New Roman" pitchFamily="18" charset="0"/>
                <a:cs typeface="Times New Roman" pitchFamily="18" charset="0"/>
              </a:rPr>
              <a:t>Correlational</a:t>
            </a:r>
            <a:endParaRPr lang="en-US" sz="4400" dirty="0" smtClean="0">
              <a:latin typeface="Times New Roman" pitchFamily="18" charset="0"/>
              <a:cs typeface="Times New Roman" pitchFamily="18" charset="0"/>
            </a:endParaRPr>
          </a:p>
          <a:p>
            <a:pPr eaLnBrk="1" hangingPunct="1"/>
            <a:r>
              <a:rPr lang="en-US" sz="4400" dirty="0" smtClean="0">
                <a:latin typeface="Times New Roman" pitchFamily="18" charset="0"/>
                <a:cs typeface="Times New Roman" pitchFamily="18" charset="0"/>
              </a:rPr>
              <a:t>Quasi-Experimental</a:t>
            </a:r>
          </a:p>
          <a:p>
            <a:pPr eaLnBrk="1" hangingPunct="1"/>
            <a:r>
              <a:rPr lang="en-US" sz="4400" dirty="0" smtClean="0">
                <a:latin typeface="Times New Roman" pitchFamily="18" charset="0"/>
                <a:cs typeface="Times New Roman" pitchFamily="18" charset="0"/>
              </a:rPr>
              <a:t>Experimental</a:t>
            </a:r>
          </a:p>
        </p:txBody>
      </p:sp>
      <p:sp>
        <p:nvSpPr>
          <p:cNvPr id="4" name="Footer Placeholder 3"/>
          <p:cNvSpPr>
            <a:spLocks noGrp="1"/>
          </p:cNvSpPr>
          <p:nvPr>
            <p:ph type="ftr" sz="quarter" idx="11"/>
          </p:nvPr>
        </p:nvSpPr>
        <p:spPr>
          <a:xfrm>
            <a:off x="0" y="6492875"/>
            <a:ext cx="3124200" cy="365125"/>
          </a:xfrm>
        </p:spPr>
        <p:txBody>
          <a:bodyPr/>
          <a:lstStyle/>
          <a:p>
            <a:pPr algn="l"/>
            <a:r>
              <a:rPr lang="en-US" sz="1800" dirty="0" smtClean="0">
                <a:solidFill>
                  <a:schemeClr val="tx1"/>
                </a:solidFill>
                <a:latin typeface="Times New Roman" pitchFamily="18" charset="0"/>
                <a:cs typeface="Times New Roman" pitchFamily="18" charset="0"/>
              </a:rPr>
              <a:t>Source: Burns &amp; Grove (2010).</a:t>
            </a:r>
            <a:endParaRPr lang="en-US" sz="1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title"/>
          </p:nvPr>
        </p:nvSpPr>
        <p:spPr/>
        <p:txBody>
          <a:bodyPr/>
          <a:lstStyle/>
          <a:p>
            <a:pPr eaLnBrk="1" hangingPunct="1"/>
            <a:r>
              <a:rPr lang="en-US" sz="3200" dirty="0" smtClean="0">
                <a:latin typeface="Times New Roman" pitchFamily="18" charset="0"/>
                <a:cs typeface="Times New Roman" pitchFamily="18" charset="0"/>
              </a:rPr>
              <a:t>Quantitative Research Designs: Descriptive</a:t>
            </a:r>
          </a:p>
        </p:txBody>
      </p:sp>
      <p:sp>
        <p:nvSpPr>
          <p:cNvPr id="3075" name="Content Placeholder 4"/>
          <p:cNvSpPr>
            <a:spLocks noGrp="1"/>
          </p:cNvSpPr>
          <p:nvPr>
            <p:ph idx="1"/>
          </p:nvPr>
        </p:nvSpPr>
        <p:spPr/>
        <p:txBody>
          <a:bodyPr>
            <a:normAutofit lnSpcReduction="10000"/>
          </a:bodyPr>
          <a:lstStyle/>
          <a:p>
            <a:pPr eaLnBrk="1" hangingPunct="1"/>
            <a:r>
              <a:rPr lang="en-US" sz="2800" dirty="0" smtClean="0">
                <a:latin typeface="Times New Roman" pitchFamily="18" charset="0"/>
                <a:cs typeface="Times New Roman" pitchFamily="18" charset="0"/>
              </a:rPr>
              <a:t>Depicts a phenomenon of interest in a real-life situation.</a:t>
            </a:r>
          </a:p>
          <a:p>
            <a:pPr eaLnBrk="1" hangingPunct="1"/>
            <a:r>
              <a:rPr lang="en-US" sz="2800" dirty="0" smtClean="0">
                <a:latin typeface="Times New Roman" pitchFamily="18" charset="0"/>
                <a:cs typeface="Times New Roman" pitchFamily="18" charset="0"/>
              </a:rPr>
              <a:t>Used to gather information about unknown concepts or topics.</a:t>
            </a:r>
          </a:p>
          <a:p>
            <a:pPr eaLnBrk="1" hangingPunct="1"/>
            <a:endParaRPr lang="en-US" sz="2800" dirty="0" smtClean="0">
              <a:latin typeface="Times New Roman" pitchFamily="18" charset="0"/>
              <a:cs typeface="Times New Roman" pitchFamily="18" charset="0"/>
            </a:endParaRPr>
          </a:p>
          <a:p>
            <a:pPr eaLnBrk="1" hangingPunct="1"/>
            <a:r>
              <a:rPr lang="en-US" sz="2800" dirty="0" smtClean="0">
                <a:latin typeface="Times New Roman" pitchFamily="18" charset="0"/>
                <a:cs typeface="Times New Roman" pitchFamily="18" charset="0"/>
              </a:rPr>
              <a:t>Example: Researchers </a:t>
            </a:r>
            <a:r>
              <a:rPr lang="en-US" sz="2800" dirty="0" err="1" smtClean="0">
                <a:latin typeface="Times New Roman" pitchFamily="18" charset="0"/>
                <a:cs typeface="Times New Roman" pitchFamily="18" charset="0"/>
              </a:rPr>
              <a:t>Hulme</a:t>
            </a:r>
            <a:r>
              <a:rPr lang="en-US" sz="2800" dirty="0" smtClean="0">
                <a:latin typeface="Times New Roman" pitchFamily="18" charset="0"/>
                <a:cs typeface="Times New Roman" pitchFamily="18" charset="0"/>
              </a:rPr>
              <a:t> and Grove (1994) studied symptoms of female survivors of child sexual abuse, identifying patterns in the symptoms and factors contributing to the symptoms (as cited in Burns and Grove, 2010, p. 38).</a:t>
            </a:r>
          </a:p>
          <a:p>
            <a:pPr lvl="1" eaLnBrk="1" hangingPunct="1"/>
            <a:endParaRPr lang="en-US" dirty="0" smtClean="0"/>
          </a:p>
        </p:txBody>
      </p:sp>
      <p:sp>
        <p:nvSpPr>
          <p:cNvPr id="3076" name="TextBox 3"/>
          <p:cNvSpPr txBox="1">
            <a:spLocks noChangeArrowheads="1"/>
          </p:cNvSpPr>
          <p:nvPr/>
        </p:nvSpPr>
        <p:spPr bwMode="auto">
          <a:xfrm>
            <a:off x="0" y="6211888"/>
            <a:ext cx="5867400" cy="646112"/>
          </a:xfrm>
          <a:prstGeom prst="rect">
            <a:avLst/>
          </a:prstGeom>
          <a:noFill/>
          <a:ln w="9525">
            <a:noFill/>
            <a:miter lim="800000"/>
            <a:headEnd/>
            <a:tailEnd/>
          </a:ln>
        </p:spPr>
        <p:txBody>
          <a:bodyPr>
            <a:spAutoFit/>
          </a:bodyPr>
          <a:lstStyle/>
          <a:p>
            <a:r>
              <a:rPr lang="en-US" dirty="0">
                <a:latin typeface="Times New Roman" pitchFamily="18" charset="0"/>
                <a:cs typeface="Times New Roman" pitchFamily="18" charset="0"/>
              </a:rPr>
              <a:t>Source: Burns and Grove (2010), p. 45-46.</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z="3200" dirty="0" smtClean="0">
                <a:latin typeface="Times New Roman" pitchFamily="18" charset="0"/>
                <a:cs typeface="Times New Roman" pitchFamily="18" charset="0"/>
              </a:rPr>
              <a:t>Quantitative Research Designs: </a:t>
            </a:r>
            <a:r>
              <a:rPr lang="en-US" sz="3200" dirty="0" err="1" smtClean="0">
                <a:latin typeface="Times New Roman" pitchFamily="18" charset="0"/>
                <a:cs typeface="Times New Roman" pitchFamily="18" charset="0"/>
              </a:rPr>
              <a:t>Correlational</a:t>
            </a:r>
            <a:endParaRPr lang="en-US" sz="3200" dirty="0" smtClean="0">
              <a:latin typeface="Times New Roman" pitchFamily="18" charset="0"/>
              <a:cs typeface="Times New Roman" pitchFamily="18" charset="0"/>
            </a:endParaRPr>
          </a:p>
        </p:txBody>
      </p:sp>
      <p:sp>
        <p:nvSpPr>
          <p:cNvPr id="4099" name="Content Placeholder 2"/>
          <p:cNvSpPr>
            <a:spLocks noGrp="1"/>
          </p:cNvSpPr>
          <p:nvPr>
            <p:ph idx="1"/>
          </p:nvPr>
        </p:nvSpPr>
        <p:spPr/>
        <p:txBody>
          <a:bodyPr>
            <a:normAutofit fontScale="92500"/>
          </a:bodyPr>
          <a:lstStyle/>
          <a:p>
            <a:pPr eaLnBrk="1" hangingPunct="1"/>
            <a:r>
              <a:rPr lang="en-US" sz="2800" dirty="0" err="1" smtClean="0">
                <a:latin typeface="Times New Roman" pitchFamily="18" charset="0"/>
                <a:cs typeface="Times New Roman" pitchFamily="18" charset="0"/>
              </a:rPr>
              <a:t>Correlational</a:t>
            </a:r>
            <a:r>
              <a:rPr lang="en-US" sz="2800" dirty="0" smtClean="0">
                <a:latin typeface="Times New Roman" pitchFamily="18" charset="0"/>
                <a:cs typeface="Times New Roman" pitchFamily="18" charset="0"/>
              </a:rPr>
              <a:t> design compares two or more variables and determines the type and degree of the relationship.</a:t>
            </a:r>
          </a:p>
          <a:p>
            <a:pPr eaLnBrk="1" hangingPunct="1"/>
            <a:r>
              <a:rPr lang="en-US" sz="2800" dirty="0" smtClean="0">
                <a:latin typeface="Times New Roman" pitchFamily="18" charset="0"/>
                <a:cs typeface="Times New Roman" pitchFamily="18" charset="0"/>
              </a:rPr>
              <a:t>Example: The </a:t>
            </a:r>
            <a:r>
              <a:rPr lang="en-US" sz="2800" dirty="0" err="1" smtClean="0">
                <a:latin typeface="Times New Roman" pitchFamily="18" charset="0"/>
                <a:cs typeface="Times New Roman" pitchFamily="18" charset="0"/>
              </a:rPr>
              <a:t>Hulme</a:t>
            </a:r>
            <a:r>
              <a:rPr lang="en-US" sz="2800" dirty="0" smtClean="0">
                <a:latin typeface="Times New Roman" pitchFamily="18" charset="0"/>
                <a:cs typeface="Times New Roman" pitchFamily="18" charset="0"/>
              </a:rPr>
              <a:t> and Grove (1994) study addressed earlier found five correlations among study variables: physical symptoms with multiple victimizations, physical symptoms with psychosocial symptoms, age abuse began with duration of abuse, </a:t>
            </a:r>
            <a:r>
              <a:rPr lang="en-US" sz="2800" dirty="0" err="1" smtClean="0">
                <a:latin typeface="Times New Roman" pitchFamily="18" charset="0"/>
                <a:cs typeface="Times New Roman" pitchFamily="18" charset="0"/>
              </a:rPr>
              <a:t>psychosoial</a:t>
            </a:r>
            <a:r>
              <a:rPr lang="en-US" sz="2800" dirty="0" smtClean="0">
                <a:latin typeface="Times New Roman" pitchFamily="18" charset="0"/>
                <a:cs typeface="Times New Roman" pitchFamily="18" charset="0"/>
              </a:rPr>
              <a:t> symptoms with multiple victimizations, and duration of abuse with psychosocial </a:t>
            </a:r>
            <a:r>
              <a:rPr lang="en-US" sz="2800" dirty="0" err="1" smtClean="0">
                <a:latin typeface="Times New Roman" pitchFamily="18" charset="0"/>
                <a:cs typeface="Times New Roman" pitchFamily="18" charset="0"/>
              </a:rPr>
              <a:t>symtoms</a:t>
            </a:r>
            <a:r>
              <a:rPr lang="en-US" sz="2800" dirty="0" smtClean="0">
                <a:latin typeface="Times New Roman" pitchFamily="18" charset="0"/>
                <a:cs typeface="Times New Roman" pitchFamily="18" charset="0"/>
              </a:rPr>
              <a:t> (as cited in Burns and Grove, 2010, p. 43).</a:t>
            </a:r>
          </a:p>
        </p:txBody>
      </p:sp>
      <p:sp>
        <p:nvSpPr>
          <p:cNvPr id="4100" name="TextBox 3"/>
          <p:cNvSpPr txBox="1">
            <a:spLocks noChangeArrowheads="1"/>
          </p:cNvSpPr>
          <p:nvPr/>
        </p:nvSpPr>
        <p:spPr bwMode="auto">
          <a:xfrm>
            <a:off x="0" y="6211888"/>
            <a:ext cx="4724400" cy="646112"/>
          </a:xfrm>
          <a:prstGeom prst="rect">
            <a:avLst/>
          </a:prstGeom>
          <a:noFill/>
          <a:ln w="9525">
            <a:noFill/>
            <a:miter lim="800000"/>
            <a:headEnd/>
            <a:tailEnd/>
          </a:ln>
        </p:spPr>
        <p:txBody>
          <a:bodyPr>
            <a:spAutoFit/>
          </a:bodyPr>
          <a:lstStyle/>
          <a:p>
            <a:r>
              <a:rPr lang="en-US" dirty="0">
                <a:latin typeface="Times New Roman" pitchFamily="18" charset="0"/>
                <a:cs typeface="Times New Roman" pitchFamily="18" charset="0"/>
              </a:rPr>
              <a:t>Source: Burns and Grove (2010), p. 46.</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Introduction</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Times New Roman" pitchFamily="18" charset="0"/>
                <a:cs typeface="Times New Roman" pitchFamily="18" charset="0"/>
              </a:rPr>
              <a:t>Concepts relevant to quantitative research</a:t>
            </a:r>
          </a:p>
          <a:p>
            <a:pPr lvl="1"/>
            <a:r>
              <a:rPr lang="en-US" dirty="0" smtClean="0">
                <a:latin typeface="Times New Roman" pitchFamily="18" charset="0"/>
                <a:cs typeface="Times New Roman" pitchFamily="18" charset="0"/>
              </a:rPr>
              <a:t>Rigor</a:t>
            </a:r>
          </a:p>
          <a:p>
            <a:pPr lvl="1"/>
            <a:r>
              <a:rPr lang="en-US" dirty="0" smtClean="0">
                <a:latin typeface="Times New Roman" pitchFamily="18" charset="0"/>
                <a:cs typeface="Times New Roman" pitchFamily="18" charset="0"/>
              </a:rPr>
              <a:t>Controls</a:t>
            </a:r>
          </a:p>
          <a:p>
            <a:pPr lvl="1"/>
            <a:r>
              <a:rPr lang="en-US" dirty="0" smtClean="0">
                <a:latin typeface="Times New Roman" pitchFamily="18" charset="0"/>
                <a:cs typeface="Times New Roman" pitchFamily="18" charset="0"/>
              </a:rPr>
              <a:t>Dependent variables</a:t>
            </a:r>
          </a:p>
          <a:p>
            <a:pPr lvl="1"/>
            <a:r>
              <a:rPr lang="en-US" dirty="0" smtClean="0">
                <a:latin typeface="Times New Roman" pitchFamily="18" charset="0"/>
                <a:cs typeface="Times New Roman" pitchFamily="18" charset="0"/>
              </a:rPr>
              <a:t>Independent variables</a:t>
            </a:r>
          </a:p>
          <a:p>
            <a:r>
              <a:rPr lang="en-US" dirty="0" smtClean="0">
                <a:latin typeface="Times New Roman" pitchFamily="18" charset="0"/>
                <a:cs typeface="Times New Roman" pitchFamily="18" charset="0"/>
              </a:rPr>
              <a:t>Steps of the quantitative research process</a:t>
            </a:r>
          </a:p>
          <a:p>
            <a:pPr lvl="1"/>
            <a:r>
              <a:rPr lang="en-US" dirty="0" smtClean="0">
                <a:latin typeface="Times New Roman" pitchFamily="18" charset="0"/>
                <a:cs typeface="Times New Roman" pitchFamily="18" charset="0"/>
              </a:rPr>
              <a:t>Formulate the problem</a:t>
            </a:r>
          </a:p>
          <a:p>
            <a:pPr lvl="1"/>
            <a:r>
              <a:rPr lang="en-US" dirty="0" smtClean="0">
                <a:latin typeface="Times New Roman" pitchFamily="18" charset="0"/>
                <a:cs typeface="Times New Roman" pitchFamily="18" charset="0"/>
              </a:rPr>
              <a:t>Review the literature</a:t>
            </a:r>
          </a:p>
          <a:p>
            <a:pPr lvl="1"/>
            <a:r>
              <a:rPr lang="en-US" dirty="0" smtClean="0">
                <a:latin typeface="Times New Roman" pitchFamily="18" charset="0"/>
                <a:cs typeface="Times New Roman" pitchFamily="18" charset="0"/>
              </a:rPr>
              <a:t>Determine variables</a:t>
            </a:r>
          </a:p>
          <a:p>
            <a:pPr lvl="1"/>
            <a:r>
              <a:rPr lang="en-US" dirty="0" smtClean="0">
                <a:latin typeface="Times New Roman" pitchFamily="18" charset="0"/>
                <a:cs typeface="Times New Roman" pitchFamily="18" charset="0"/>
              </a:rPr>
              <a:t>Identify limitations</a:t>
            </a:r>
          </a:p>
          <a:p>
            <a:pPr lvl="1"/>
            <a:r>
              <a:rPr lang="en-US" dirty="0" smtClean="0">
                <a:latin typeface="Times New Roman" pitchFamily="18" charset="0"/>
                <a:cs typeface="Times New Roman" pitchFamily="18" charset="0"/>
              </a:rPr>
              <a:t>Determine population and sample</a:t>
            </a:r>
          </a:p>
          <a:p>
            <a:pPr lvl="1"/>
            <a:r>
              <a:rPr lang="en-US" dirty="0" smtClean="0">
                <a:latin typeface="Times New Roman" pitchFamily="18" charset="0"/>
                <a:cs typeface="Times New Roman" pitchFamily="18" charset="0"/>
              </a:rPr>
              <a:t>Develop conclusions</a:t>
            </a:r>
          </a:p>
          <a:p>
            <a:pPr lvl="1"/>
            <a:r>
              <a:rPr lang="en-US" dirty="0" smtClean="0">
                <a:latin typeface="Times New Roman" pitchFamily="18" charset="0"/>
                <a:cs typeface="Times New Roman" pitchFamily="18" charset="0"/>
              </a:rPr>
              <a:t>Disseminate findings</a:t>
            </a:r>
          </a:p>
          <a:p>
            <a:r>
              <a:rPr lang="en-US" dirty="0" smtClean="0">
                <a:latin typeface="Times New Roman" pitchFamily="18" charset="0"/>
                <a:cs typeface="Times New Roman" pitchFamily="18" charset="0"/>
              </a:rPr>
              <a:t>Types of </a:t>
            </a:r>
            <a:r>
              <a:rPr lang="en-US" dirty="0" smtClean="0">
                <a:latin typeface="Times New Roman" pitchFamily="18" charset="0"/>
                <a:cs typeface="Times New Roman" pitchFamily="18" charset="0"/>
              </a:rPr>
              <a:t>q</a:t>
            </a:r>
            <a:r>
              <a:rPr lang="en-US" dirty="0" smtClean="0">
                <a:latin typeface="Times New Roman" pitchFamily="18" charset="0"/>
                <a:cs typeface="Times New Roman" pitchFamily="18" charset="0"/>
              </a:rPr>
              <a:t>uantitative research designs and examples of nursing research using each design</a:t>
            </a:r>
          </a:p>
          <a:p>
            <a:pPr lvl="1"/>
            <a:r>
              <a:rPr lang="en-US" dirty="0" smtClean="0">
                <a:latin typeface="Times New Roman" pitchFamily="18" charset="0"/>
                <a:cs typeface="Times New Roman" pitchFamily="18" charset="0"/>
              </a:rPr>
              <a:t>Descriptive</a:t>
            </a:r>
          </a:p>
          <a:p>
            <a:pPr lvl="1"/>
            <a:r>
              <a:rPr lang="en-US" dirty="0" err="1" smtClean="0">
                <a:latin typeface="Times New Roman" pitchFamily="18" charset="0"/>
                <a:cs typeface="Times New Roman" pitchFamily="18" charset="0"/>
              </a:rPr>
              <a:t>Correlational</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Quasi-experimental</a:t>
            </a:r>
          </a:p>
          <a:p>
            <a:pPr lvl="1"/>
            <a:r>
              <a:rPr lang="en-US" dirty="0" smtClean="0">
                <a:latin typeface="Times New Roman" pitchFamily="18" charset="0"/>
                <a:cs typeface="Times New Roman" pitchFamily="18" charset="0"/>
              </a:rPr>
              <a:t>Experimental</a:t>
            </a:r>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066800"/>
            <a:ext cx="8153400" cy="704088"/>
          </a:xfrm>
        </p:spPr>
        <p:txBody>
          <a:bodyPr>
            <a:normAutofit/>
          </a:bodyPr>
          <a:lstStyle/>
          <a:p>
            <a:pPr eaLnBrk="1" hangingPunct="1"/>
            <a:r>
              <a:rPr lang="en-US" sz="3000" dirty="0" smtClean="0">
                <a:latin typeface="Times New Roman" pitchFamily="18" charset="0"/>
                <a:cs typeface="Times New Roman" pitchFamily="18" charset="0"/>
              </a:rPr>
              <a:t>Quantitative Research Designs: Quasi-Experimental</a:t>
            </a:r>
          </a:p>
        </p:txBody>
      </p:sp>
      <p:sp>
        <p:nvSpPr>
          <p:cNvPr id="5123" name="Content Placeholder 2"/>
          <p:cNvSpPr>
            <a:spLocks noGrp="1"/>
          </p:cNvSpPr>
          <p:nvPr>
            <p:ph idx="1"/>
          </p:nvPr>
        </p:nvSpPr>
        <p:spPr/>
        <p:txBody>
          <a:bodyPr>
            <a:normAutofit/>
          </a:bodyPr>
          <a:lstStyle/>
          <a:p>
            <a:pPr eaLnBrk="1" hangingPunct="1"/>
            <a:r>
              <a:rPr lang="en-US" dirty="0" smtClean="0">
                <a:latin typeface="Times New Roman" pitchFamily="18" charset="0"/>
                <a:cs typeface="Times New Roman" pitchFamily="18" charset="0"/>
              </a:rPr>
              <a:t>Examines cause-and-effect relationships among selected independent and dependent variables.</a:t>
            </a:r>
          </a:p>
          <a:p>
            <a:pPr eaLnBrk="1" hangingPunct="1"/>
            <a:endParaRPr lang="en-US" dirty="0" smtClean="0"/>
          </a:p>
          <a:p>
            <a:pPr eaLnBrk="1" hangingPunct="1"/>
            <a:r>
              <a:rPr lang="en-US" dirty="0" smtClean="0">
                <a:latin typeface="Times New Roman" pitchFamily="18" charset="0"/>
                <a:cs typeface="Times New Roman" pitchFamily="18" charset="0"/>
              </a:rPr>
              <a:t>Example: </a:t>
            </a:r>
            <a:r>
              <a:rPr lang="en-US" dirty="0" err="1" smtClean="0">
                <a:latin typeface="Times New Roman" pitchFamily="18" charset="0"/>
                <a:cs typeface="Times New Roman" pitchFamily="18" charset="0"/>
              </a:rPr>
              <a:t>Artinian</a:t>
            </a:r>
            <a:r>
              <a:rPr lang="en-US" dirty="0" smtClean="0">
                <a:latin typeface="Times New Roman" pitchFamily="18" charset="0"/>
                <a:cs typeface="Times New Roman" pitchFamily="18" charset="0"/>
              </a:rPr>
              <a:t> et al. (2007) held a study examining the effects on nurse managed </a:t>
            </a:r>
            <a:r>
              <a:rPr lang="en-US" dirty="0" err="1" smtClean="0">
                <a:latin typeface="Times New Roman" pitchFamily="18" charset="0"/>
                <a:cs typeface="Times New Roman" pitchFamily="18" charset="0"/>
              </a:rPr>
              <a:t>telemonitoring</a:t>
            </a:r>
            <a:r>
              <a:rPr lang="en-US" dirty="0" smtClean="0">
                <a:latin typeface="Times New Roman" pitchFamily="18" charset="0"/>
                <a:cs typeface="Times New Roman" pitchFamily="18" charset="0"/>
              </a:rPr>
              <a:t> on the blood pressure of African Americans (as cited in Burns and Grove, 2010, p. 46).  </a:t>
            </a:r>
          </a:p>
        </p:txBody>
      </p:sp>
      <p:sp>
        <p:nvSpPr>
          <p:cNvPr id="5124" name="TextBox 3"/>
          <p:cNvSpPr txBox="1">
            <a:spLocks noChangeArrowheads="1"/>
          </p:cNvSpPr>
          <p:nvPr/>
        </p:nvSpPr>
        <p:spPr bwMode="auto">
          <a:xfrm>
            <a:off x="0" y="6211888"/>
            <a:ext cx="4343400" cy="646112"/>
          </a:xfrm>
          <a:prstGeom prst="rect">
            <a:avLst/>
          </a:prstGeom>
          <a:noFill/>
          <a:ln w="9525">
            <a:noFill/>
            <a:miter lim="800000"/>
            <a:headEnd/>
            <a:tailEnd/>
          </a:ln>
        </p:spPr>
        <p:txBody>
          <a:bodyPr>
            <a:spAutoFit/>
          </a:bodyPr>
          <a:lstStyle/>
          <a:p>
            <a:r>
              <a:rPr lang="en-US" dirty="0">
                <a:latin typeface="Times New Roman" pitchFamily="18" charset="0"/>
                <a:cs typeface="Times New Roman" pitchFamily="18" charset="0"/>
              </a:rPr>
              <a:t>Source: Burns and Grove (2010), p. 46.</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z="3200" dirty="0" smtClean="0">
                <a:latin typeface="Times New Roman" pitchFamily="18" charset="0"/>
                <a:cs typeface="Times New Roman" pitchFamily="18" charset="0"/>
              </a:rPr>
              <a:t>Quantitative Research Designs: Experimental</a:t>
            </a:r>
          </a:p>
        </p:txBody>
      </p:sp>
      <p:sp>
        <p:nvSpPr>
          <p:cNvPr id="6147" name="Content Placeholder 2"/>
          <p:cNvSpPr>
            <a:spLocks noGrp="1"/>
          </p:cNvSpPr>
          <p:nvPr>
            <p:ph idx="1"/>
          </p:nvPr>
        </p:nvSpPr>
        <p:spPr/>
        <p:txBody>
          <a:bodyPr/>
          <a:lstStyle/>
          <a:p>
            <a:pPr eaLnBrk="1" hangingPunct="1"/>
            <a:r>
              <a:rPr lang="en-US" sz="2800" dirty="0" smtClean="0">
                <a:latin typeface="Times New Roman" pitchFamily="18" charset="0"/>
                <a:cs typeface="Times New Roman" pitchFamily="18" charset="0"/>
              </a:rPr>
              <a:t>Examines cause- and- effect relationships between independent and dependent variables controlled conditions</a:t>
            </a:r>
          </a:p>
          <a:p>
            <a:pPr eaLnBrk="1" hangingPunct="1">
              <a:buFont typeface="Arial" charset="0"/>
              <a:buNone/>
            </a:pPr>
            <a:endParaRPr lang="en-US" sz="2800" dirty="0" smtClean="0">
              <a:latin typeface="Times New Roman" pitchFamily="18" charset="0"/>
              <a:cs typeface="Times New Roman" pitchFamily="18" charset="0"/>
            </a:endParaRPr>
          </a:p>
          <a:p>
            <a:pPr eaLnBrk="1" hangingPunct="1"/>
            <a:r>
              <a:rPr lang="en-US" sz="2800" dirty="0" smtClean="0">
                <a:latin typeface="Times New Roman" pitchFamily="18" charset="0"/>
                <a:cs typeface="Times New Roman" pitchFamily="18" charset="0"/>
              </a:rPr>
              <a:t>Example: Graves et al. (2005) studied the effect of a diet supplemented with 0.5% </a:t>
            </a:r>
            <a:r>
              <a:rPr lang="en-US" sz="2800" dirty="0" err="1" smtClean="0">
                <a:latin typeface="Times New Roman" pitchFamily="18" charset="0"/>
                <a:cs typeface="Times New Roman" pitchFamily="18" charset="0"/>
              </a:rPr>
              <a:t>cojugated</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lineoleic</a:t>
            </a:r>
            <a:r>
              <a:rPr lang="en-US" sz="2800" dirty="0" smtClean="0">
                <a:latin typeface="Times New Roman" pitchFamily="18" charset="0"/>
                <a:cs typeface="Times New Roman" pitchFamily="18" charset="0"/>
              </a:rPr>
              <a:t> acid (CLA) on muscle mass in mice with cancer within a laboratory setting (as cited in Burns and Grove, 2010, p. 48). </a:t>
            </a:r>
          </a:p>
          <a:p>
            <a:pPr eaLnBrk="1" hangingPunct="1"/>
            <a:endParaRPr lang="en-US" dirty="0" smtClean="0"/>
          </a:p>
        </p:txBody>
      </p:sp>
      <p:sp>
        <p:nvSpPr>
          <p:cNvPr id="6148" name="TextBox 3"/>
          <p:cNvSpPr txBox="1">
            <a:spLocks noChangeArrowheads="1"/>
          </p:cNvSpPr>
          <p:nvPr/>
        </p:nvSpPr>
        <p:spPr bwMode="auto">
          <a:xfrm>
            <a:off x="0" y="6477000"/>
            <a:ext cx="4191000" cy="646331"/>
          </a:xfrm>
          <a:prstGeom prst="rect">
            <a:avLst/>
          </a:prstGeom>
          <a:noFill/>
          <a:ln w="9525">
            <a:noFill/>
            <a:miter lim="800000"/>
            <a:headEnd/>
            <a:tailEnd/>
          </a:ln>
        </p:spPr>
        <p:txBody>
          <a:bodyPr wrap="square">
            <a:spAutoFit/>
          </a:bodyPr>
          <a:lstStyle/>
          <a:p>
            <a:r>
              <a:rPr lang="en-US" dirty="0">
                <a:latin typeface="Times New Roman" pitchFamily="18" charset="0"/>
                <a:cs typeface="Times New Roman" pitchFamily="18" charset="0"/>
              </a:rPr>
              <a:t>Source: Burns and Grove (2010), p. 48.</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There are a wide variety of quantitative approaches</a:t>
            </a:r>
          </a:p>
          <a:p>
            <a:pPr lvl="1"/>
            <a:r>
              <a:rPr lang="en-US" dirty="0" smtClean="0"/>
              <a:t>Descriptive, </a:t>
            </a:r>
            <a:r>
              <a:rPr lang="en-US" dirty="0" err="1" smtClean="0"/>
              <a:t>correlational</a:t>
            </a:r>
            <a:r>
              <a:rPr lang="en-US" dirty="0" smtClean="0"/>
              <a:t>, quasi-experimental, and experimental</a:t>
            </a:r>
          </a:p>
          <a:p>
            <a:r>
              <a:rPr lang="en-US" dirty="0" smtClean="0"/>
              <a:t>Three main concepts that are relevant to quantitative research include:</a:t>
            </a:r>
          </a:p>
          <a:p>
            <a:pPr lvl="1"/>
            <a:r>
              <a:rPr lang="en-US" dirty="0" smtClean="0"/>
              <a:t>Basic and applied research, rigor, and control</a:t>
            </a:r>
          </a:p>
          <a:p>
            <a:r>
              <a:rPr lang="en-US" dirty="0" smtClean="0"/>
              <a:t>Basic (pure) research is a scientific investigation conducted simply for the sake of learning</a:t>
            </a:r>
          </a:p>
          <a:p>
            <a:r>
              <a:rPr lang="en-US" dirty="0" smtClean="0"/>
              <a:t>Applied (practical) research is a scientific investigation conducted to gain knowledge in order to improve clinical practice</a:t>
            </a:r>
          </a:p>
          <a:p>
            <a:r>
              <a:rPr lang="en-US" dirty="0" smtClean="0"/>
              <a:t>Rigor is strict adherence to detail and accuracy</a:t>
            </a:r>
          </a:p>
          <a:p>
            <a:r>
              <a:rPr lang="en-US" dirty="0" smtClean="0"/>
              <a:t>Control uses rules to decrease the possibility of error and increase accuracy</a:t>
            </a:r>
          </a:p>
          <a:p>
            <a:r>
              <a:rPr lang="en-US" dirty="0" smtClean="0"/>
              <a:t>The quantitative research process includes conceptualizing, planning, and implementing a research project, as well as communicating the findings</a:t>
            </a:r>
          </a:p>
        </p:txBody>
      </p:sp>
      <p:sp>
        <p:nvSpPr>
          <p:cNvPr id="4" name="Footer Placeholder 3"/>
          <p:cNvSpPr>
            <a:spLocks noGrp="1"/>
          </p:cNvSpPr>
          <p:nvPr>
            <p:ph type="ftr" sz="quarter" idx="11"/>
          </p:nvPr>
        </p:nvSpPr>
        <p:spPr>
          <a:xfrm>
            <a:off x="0" y="6492875"/>
            <a:ext cx="3962400" cy="365125"/>
          </a:xfrm>
        </p:spPr>
        <p:txBody>
          <a:bodyPr/>
          <a:lstStyle/>
          <a:p>
            <a:pPr algn="l"/>
            <a:r>
              <a:rPr lang="en-US" sz="1800" dirty="0" smtClean="0">
                <a:solidFill>
                  <a:schemeClr val="tx1"/>
                </a:solidFill>
                <a:latin typeface="Times New Roman" pitchFamily="18" charset="0"/>
                <a:cs typeface="Times New Roman" pitchFamily="18" charset="0"/>
              </a:rPr>
              <a:t>Source: Burns and Grove (2010), p. 49.</a:t>
            </a:r>
            <a:endParaRPr lang="en-US" sz="1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pPr fontAlgn="base" hangingPunct="0">
              <a:buNone/>
            </a:pPr>
            <a:r>
              <a:rPr lang="en-US" dirty="0" err="1" smtClean="0"/>
              <a:t>Artinian</a:t>
            </a:r>
            <a:r>
              <a:rPr lang="en-US" dirty="0" smtClean="0"/>
              <a:t>, N., Flack, J., Nordstrom, C., </a:t>
            </a:r>
            <a:r>
              <a:rPr lang="en-US" dirty="0" err="1" smtClean="0"/>
              <a:t>Hockman</a:t>
            </a:r>
            <a:r>
              <a:rPr lang="en-US" dirty="0" smtClean="0"/>
              <a:t>, E., Washington, O., Jen, K., et al. (2007). Effects of nurse-managed </a:t>
            </a:r>
            <a:r>
              <a:rPr lang="en-US" dirty="0" err="1" smtClean="0"/>
              <a:t>telemonitoring</a:t>
            </a:r>
            <a:r>
              <a:rPr lang="en-US" dirty="0" smtClean="0"/>
              <a:t> on blood pressure at 12-month follow-up among urban African Americans. </a:t>
            </a:r>
            <a:r>
              <a:rPr lang="en-US" i="1" dirty="0" smtClean="0"/>
              <a:t>Nursing Research</a:t>
            </a:r>
            <a:r>
              <a:rPr lang="en-US" dirty="0" smtClean="0"/>
              <a:t>, </a:t>
            </a:r>
            <a:r>
              <a:rPr lang="en-US" i="1" dirty="0" smtClean="0"/>
              <a:t>56</a:t>
            </a:r>
            <a:r>
              <a:rPr lang="en-US" dirty="0" smtClean="0"/>
              <a:t>(5), 312-322. </a:t>
            </a:r>
          </a:p>
          <a:p>
            <a:pPr fontAlgn="base" hangingPunct="0">
              <a:buNone/>
            </a:pPr>
            <a:r>
              <a:rPr lang="en-US" dirty="0" smtClean="0"/>
              <a:t>Burns, N., &amp; Grove, S. (2010). </a:t>
            </a:r>
            <a:r>
              <a:rPr lang="en-US" i="1" dirty="0" smtClean="0"/>
              <a:t>The practice of nursing research: Appraisal,</a:t>
            </a:r>
            <a:r>
              <a:rPr lang="en-US" dirty="0" smtClean="0"/>
              <a:t> </a:t>
            </a:r>
            <a:r>
              <a:rPr lang="en-US" i="1" dirty="0" smtClean="0"/>
              <a:t>synthesis, and generation of evidence </a:t>
            </a:r>
            <a:r>
              <a:rPr lang="en-US" dirty="0" smtClean="0"/>
              <a:t>(6</a:t>
            </a:r>
            <a:r>
              <a:rPr lang="en-US" baseline="30000" dirty="0" smtClean="0"/>
              <a:t>th</a:t>
            </a:r>
            <a:r>
              <a:rPr lang="en-US" dirty="0" smtClean="0"/>
              <a:t> Ed.)</a:t>
            </a:r>
            <a:r>
              <a:rPr lang="en-US" i="1" dirty="0" smtClean="0"/>
              <a:t>. </a:t>
            </a:r>
            <a:r>
              <a:rPr lang="en-US" dirty="0" smtClean="0"/>
              <a:t>St. Louis, MO: Elsevier Saunders.</a:t>
            </a:r>
          </a:p>
          <a:p>
            <a:pPr fontAlgn="base" hangingPunct="0">
              <a:buNone/>
            </a:pPr>
            <a:r>
              <a:rPr lang="en-US" i="1" dirty="0" smtClean="0"/>
              <a:t> </a:t>
            </a:r>
            <a:r>
              <a:rPr lang="en-US" dirty="0" smtClean="0"/>
              <a:t>Graves, E., </a:t>
            </a:r>
            <a:r>
              <a:rPr lang="en-US" dirty="0" err="1" smtClean="0"/>
              <a:t>Hitt</a:t>
            </a:r>
            <a:r>
              <a:rPr lang="en-US" dirty="0" smtClean="0"/>
              <a:t>, A., </a:t>
            </a:r>
            <a:r>
              <a:rPr lang="en-US" dirty="0" err="1" smtClean="0"/>
              <a:t>Pariza</a:t>
            </a:r>
            <a:r>
              <a:rPr lang="en-US" dirty="0" smtClean="0"/>
              <a:t>, M., Cook, M., &amp; McCarthy, D. (2005). Conjugated </a:t>
            </a:r>
            <a:r>
              <a:rPr lang="en-US" dirty="0" err="1" smtClean="0"/>
              <a:t>linoleic</a:t>
            </a:r>
            <a:r>
              <a:rPr lang="en-US" dirty="0" smtClean="0"/>
              <a:t> acid preserves </a:t>
            </a:r>
            <a:r>
              <a:rPr lang="en-US" dirty="0" err="1" smtClean="0"/>
              <a:t>gastrocnemius</a:t>
            </a:r>
            <a:r>
              <a:rPr lang="en-US" dirty="0" smtClean="0"/>
              <a:t> muscle mass in mice bearing the colon-26 </a:t>
            </a:r>
            <a:r>
              <a:rPr lang="en-US" dirty="0" err="1" smtClean="0"/>
              <a:t>adenocarcinoma</a:t>
            </a:r>
            <a:r>
              <a:rPr lang="en-US" dirty="0" smtClean="0"/>
              <a:t>. </a:t>
            </a:r>
            <a:r>
              <a:rPr lang="en-US" i="1" dirty="0" smtClean="0"/>
              <a:t>Research In Nursing &amp; Health</a:t>
            </a:r>
            <a:r>
              <a:rPr lang="en-US" dirty="0" smtClean="0"/>
              <a:t>, </a:t>
            </a:r>
            <a:r>
              <a:rPr lang="en-US" i="1" dirty="0" smtClean="0"/>
              <a:t>28</a:t>
            </a:r>
            <a:r>
              <a:rPr lang="en-US" dirty="0" smtClean="0"/>
              <a:t>(1), 48-55. </a:t>
            </a:r>
          </a:p>
          <a:p>
            <a:pPr fontAlgn="base" hangingPunct="0">
              <a:buNone/>
            </a:pPr>
            <a:r>
              <a:rPr lang="en-US" dirty="0" err="1" smtClean="0"/>
              <a:t>Hulme</a:t>
            </a:r>
            <a:r>
              <a:rPr lang="en-US" dirty="0" smtClean="0"/>
              <a:t>, P., &amp; Grove, S. (1994). Symptoms of female survivors of child sexual abuse. </a:t>
            </a:r>
            <a:r>
              <a:rPr lang="en-US" i="1" dirty="0" smtClean="0"/>
              <a:t>Issues in Mental Health Nursing</a:t>
            </a:r>
            <a:r>
              <a:rPr lang="en-US" dirty="0" smtClean="0"/>
              <a:t>, </a:t>
            </a:r>
            <a:r>
              <a:rPr lang="en-US" i="1" dirty="0" smtClean="0"/>
              <a:t>15</a:t>
            </a:r>
            <a:r>
              <a:rPr lang="en-US" dirty="0" smtClean="0"/>
              <a:t>(5), 519-532. </a:t>
            </a:r>
          </a:p>
          <a:p>
            <a:pPr fontAlgn="base" hangingPunct="0">
              <a:buNone/>
            </a:pPr>
            <a:r>
              <a:rPr lang="en-US" dirty="0" err="1" smtClean="0"/>
              <a:t>Macnee</a:t>
            </a:r>
            <a:r>
              <a:rPr lang="en-US" dirty="0" smtClean="0"/>
              <a:t>, C., &amp; McCabe, S. (2008). </a:t>
            </a:r>
            <a:r>
              <a:rPr lang="en-US" i="1" dirty="0" smtClean="0"/>
              <a:t>Understanding nursing research: Reading and</a:t>
            </a:r>
            <a:r>
              <a:rPr lang="en-US" dirty="0" smtClean="0"/>
              <a:t> </a:t>
            </a:r>
            <a:r>
              <a:rPr lang="en-US" i="1" dirty="0" smtClean="0"/>
              <a:t>Using research in evidence-based practice  </a:t>
            </a:r>
            <a:r>
              <a:rPr lang="en-US" dirty="0" smtClean="0"/>
              <a:t>(2</a:t>
            </a:r>
            <a:r>
              <a:rPr lang="en-US" baseline="30000" dirty="0" smtClean="0"/>
              <a:t>nd</a:t>
            </a:r>
            <a:r>
              <a:rPr lang="en-US" dirty="0" smtClean="0"/>
              <a:t> Ed.). Philadelphia, PA: Lippincott Williams &amp; Wilkins, a </a:t>
            </a:r>
            <a:r>
              <a:rPr lang="en-US" dirty="0" err="1" smtClean="0"/>
              <a:t>Wolter</a:t>
            </a:r>
            <a:r>
              <a:rPr lang="en-US" dirty="0" smtClean="0"/>
              <a:t> </a:t>
            </a:r>
            <a:r>
              <a:rPr lang="en-US" dirty="0" err="1" smtClean="0"/>
              <a:t>Kluwer</a:t>
            </a:r>
            <a:r>
              <a:rPr lang="en-US" dirty="0" smtClean="0"/>
              <a:t> Business.</a:t>
            </a:r>
          </a:p>
          <a:p>
            <a:pPr>
              <a:buNone/>
            </a:pPr>
            <a:r>
              <a:rPr lang="en-US" dirty="0" smtClean="0"/>
              <a:t>Moore, D. (1996). </a:t>
            </a:r>
            <a:r>
              <a:rPr lang="en-US" i="1" dirty="0" smtClean="0"/>
              <a:t>The basic practice of statistics</a:t>
            </a:r>
            <a:r>
              <a:rPr lang="en-US" dirty="0" smtClean="0"/>
              <a:t> (6th ed.). New York, NY: W.H. Freeman and Company.</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p:txBody>
          <a:bodyPr>
            <a:normAutofit/>
          </a:bodyPr>
          <a:lstStyle/>
          <a:p>
            <a:pPr algn="l" eaLnBrk="1" hangingPunct="1"/>
            <a:r>
              <a:rPr lang="en-US" sz="3600" dirty="0" smtClean="0">
                <a:latin typeface="Times New Roman" pitchFamily="18" charset="0"/>
                <a:cs typeface="Times New Roman" pitchFamily="18" charset="0"/>
              </a:rPr>
              <a:t>Concepts Relevant to Quantitative Research</a:t>
            </a:r>
          </a:p>
        </p:txBody>
      </p:sp>
      <p:sp>
        <p:nvSpPr>
          <p:cNvPr id="2051" name="Rectangle 5"/>
          <p:cNvSpPr>
            <a:spLocks noGrp="1" noChangeArrowheads="1"/>
          </p:cNvSpPr>
          <p:nvPr>
            <p:ph idx="1"/>
          </p:nvPr>
        </p:nvSpPr>
        <p:spPr/>
        <p:txBody>
          <a:bodyPr/>
          <a:lstStyle/>
          <a:p>
            <a:pPr eaLnBrk="1" hangingPunct="1"/>
            <a:r>
              <a:rPr lang="en-US" dirty="0" smtClean="0">
                <a:latin typeface="Times New Roman" pitchFamily="18" charset="0"/>
                <a:cs typeface="Times New Roman" pitchFamily="18" charset="0"/>
              </a:rPr>
              <a:t>Rigor</a:t>
            </a:r>
          </a:p>
          <a:p>
            <a:pPr eaLnBrk="1" hangingPunct="1">
              <a:buNone/>
            </a:pPr>
            <a:endParaRPr lang="en-US" dirty="0" smtClean="0">
              <a:latin typeface="Times New Roman" pitchFamily="18" charset="0"/>
              <a:cs typeface="Times New Roman" pitchFamily="18" charset="0"/>
            </a:endParaRPr>
          </a:p>
          <a:p>
            <a:pPr eaLnBrk="1" hangingPunct="1"/>
            <a:r>
              <a:rPr lang="en-US" dirty="0" smtClean="0">
                <a:latin typeface="Times New Roman" pitchFamily="18" charset="0"/>
                <a:cs typeface="Times New Roman" pitchFamily="18" charset="0"/>
              </a:rPr>
              <a:t>Controls</a:t>
            </a:r>
          </a:p>
          <a:p>
            <a:pPr eaLnBrk="1" hangingPunct="1">
              <a:buNone/>
            </a:pPr>
            <a:endParaRPr lang="en-US" dirty="0" smtClean="0">
              <a:latin typeface="Times New Roman" pitchFamily="18" charset="0"/>
              <a:cs typeface="Times New Roman" pitchFamily="18" charset="0"/>
            </a:endParaRPr>
          </a:p>
          <a:p>
            <a:pPr eaLnBrk="1" hangingPunct="1"/>
            <a:r>
              <a:rPr lang="en-US" dirty="0" smtClean="0">
                <a:latin typeface="Times New Roman" pitchFamily="18" charset="0"/>
                <a:cs typeface="Times New Roman" pitchFamily="18" charset="0"/>
              </a:rPr>
              <a:t>Dependent Variables</a:t>
            </a:r>
          </a:p>
          <a:p>
            <a:pPr eaLnBrk="1" hangingPunct="1">
              <a:buNone/>
            </a:pPr>
            <a:endParaRPr lang="en-US" dirty="0" smtClean="0">
              <a:latin typeface="Times New Roman" pitchFamily="18" charset="0"/>
              <a:cs typeface="Times New Roman" pitchFamily="18" charset="0"/>
            </a:endParaRPr>
          </a:p>
          <a:p>
            <a:pPr eaLnBrk="1" hangingPunct="1"/>
            <a:r>
              <a:rPr lang="en-US" dirty="0" smtClean="0">
                <a:latin typeface="Times New Roman" pitchFamily="18" charset="0"/>
                <a:cs typeface="Times New Roman" pitchFamily="18" charset="0"/>
              </a:rPr>
              <a:t>Independent Variables</a:t>
            </a:r>
          </a:p>
          <a:p>
            <a:pPr eaLnBrk="1" hangingPunct="1">
              <a:buFontTx/>
              <a:buNone/>
            </a:pPr>
            <a:endParaRPr lang="en-US" dirty="0" smtClean="0"/>
          </a:p>
        </p:txBody>
      </p:sp>
      <p:sp>
        <p:nvSpPr>
          <p:cNvPr id="4" name="Footer Placeholder 3"/>
          <p:cNvSpPr>
            <a:spLocks noGrp="1"/>
          </p:cNvSpPr>
          <p:nvPr>
            <p:ph type="ftr" sz="quarter" idx="11"/>
          </p:nvPr>
        </p:nvSpPr>
        <p:spPr>
          <a:xfrm>
            <a:off x="0" y="6248400"/>
            <a:ext cx="3352800" cy="365125"/>
          </a:xfrm>
        </p:spPr>
        <p:txBody>
          <a:bodyPr/>
          <a:lstStyle/>
          <a:p>
            <a:pPr algn="l"/>
            <a:r>
              <a:rPr lang="en-US" sz="1800" dirty="0" smtClean="0">
                <a:solidFill>
                  <a:schemeClr val="tx1"/>
                </a:solidFill>
                <a:latin typeface="Times New Roman" pitchFamily="18" charset="0"/>
                <a:cs typeface="Times New Roman" pitchFamily="18" charset="0"/>
              </a:rPr>
              <a:t>Source: Burns &amp; Grove (2010).</a:t>
            </a:r>
            <a:endParaRPr lang="en-US" sz="1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74638"/>
            <a:ext cx="8229600" cy="944562"/>
          </a:xfrm>
        </p:spPr>
        <p:txBody>
          <a:bodyPr/>
          <a:lstStyle/>
          <a:p>
            <a:pPr eaLnBrk="1" hangingPunct="1"/>
            <a:r>
              <a:rPr lang="en-US" sz="4000" dirty="0" smtClean="0">
                <a:latin typeface="Times New Roman" pitchFamily="18" charset="0"/>
                <a:cs typeface="Times New Roman" pitchFamily="18" charset="0"/>
              </a:rPr>
              <a:t>Rigor</a:t>
            </a:r>
          </a:p>
        </p:txBody>
      </p:sp>
      <p:sp>
        <p:nvSpPr>
          <p:cNvPr id="3075" name="Rectangle 3"/>
          <p:cNvSpPr>
            <a:spLocks noGrp="1" noChangeArrowheads="1"/>
          </p:cNvSpPr>
          <p:nvPr>
            <p:ph idx="1"/>
          </p:nvPr>
        </p:nvSpPr>
        <p:spPr>
          <a:xfrm>
            <a:off x="457200" y="1143000"/>
            <a:ext cx="8229600" cy="4983163"/>
          </a:xfrm>
        </p:spPr>
        <p:txBody>
          <a:bodyPr/>
          <a:lstStyle/>
          <a:p>
            <a:pPr eaLnBrk="1" hangingPunct="1">
              <a:lnSpc>
                <a:spcPct val="90000"/>
              </a:lnSpc>
            </a:pP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Degree </a:t>
            </a:r>
            <a:r>
              <a:rPr lang="en-US" sz="2400" dirty="0" smtClean="0">
                <a:latin typeface="Times New Roman" pitchFamily="18" charset="0"/>
                <a:cs typeface="Times New Roman" pitchFamily="18" charset="0"/>
              </a:rPr>
              <a:t>to which research methods are meticulously and scrupulously executed in order to recognize important influences occurring in an experiment</a:t>
            </a:r>
          </a:p>
          <a:p>
            <a:pPr eaLnBrk="1" hangingPunct="1">
              <a:lnSpc>
                <a:spcPct val="90000"/>
              </a:lnSpc>
              <a:buFontTx/>
              <a:buNone/>
            </a:pP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What makes quantitative research rigorous?</a:t>
            </a:r>
          </a:p>
          <a:p>
            <a:pPr lvl="1" eaLnBrk="1" hangingPunct="1">
              <a:lnSpc>
                <a:spcPct val="90000"/>
              </a:lnSpc>
            </a:pPr>
            <a:r>
              <a:rPr lang="en-US" sz="2000" dirty="0" smtClean="0">
                <a:latin typeface="Times New Roman" pitchFamily="18" charset="0"/>
                <a:cs typeface="Times New Roman" pitchFamily="18" charset="0"/>
              </a:rPr>
              <a:t>Critical examination of reasoning</a:t>
            </a:r>
          </a:p>
          <a:p>
            <a:pPr lvl="1" eaLnBrk="1" hangingPunct="1">
              <a:lnSpc>
                <a:spcPct val="90000"/>
              </a:lnSpc>
            </a:pPr>
            <a:r>
              <a:rPr lang="en-US" sz="2000" dirty="0" smtClean="0">
                <a:latin typeface="Times New Roman" pitchFamily="18" charset="0"/>
                <a:cs typeface="Times New Roman" pitchFamily="18" charset="0"/>
              </a:rPr>
              <a:t>Attention to precision</a:t>
            </a:r>
          </a:p>
          <a:p>
            <a:pPr lvl="1" eaLnBrk="1" hangingPunct="1">
              <a:lnSpc>
                <a:spcPct val="90000"/>
              </a:lnSpc>
            </a:pPr>
            <a:r>
              <a:rPr lang="en-US" sz="2000" dirty="0" smtClean="0">
                <a:latin typeface="Times New Roman" pitchFamily="18" charset="0"/>
                <a:cs typeface="Times New Roman" pitchFamily="18" charset="0"/>
              </a:rPr>
              <a:t>Strict accuracy</a:t>
            </a:r>
          </a:p>
          <a:p>
            <a:pPr lvl="1" eaLnBrk="1" hangingPunct="1">
              <a:lnSpc>
                <a:spcPct val="90000"/>
              </a:lnSpc>
            </a:pPr>
            <a:r>
              <a:rPr lang="en-US" sz="2000" dirty="0" smtClean="0">
                <a:latin typeface="Times New Roman" pitchFamily="18" charset="0"/>
                <a:cs typeface="Times New Roman" pitchFamily="18" charset="0"/>
              </a:rPr>
              <a:t>Precise measurement methods</a:t>
            </a:r>
          </a:p>
          <a:p>
            <a:pPr lvl="1" eaLnBrk="1" hangingPunct="1">
              <a:lnSpc>
                <a:spcPct val="90000"/>
              </a:lnSpc>
            </a:pPr>
            <a:r>
              <a:rPr lang="en-US" sz="2000" dirty="0" smtClean="0">
                <a:latin typeface="Times New Roman" pitchFamily="18" charset="0"/>
                <a:cs typeface="Times New Roman" pitchFamily="18" charset="0"/>
              </a:rPr>
              <a:t>Representative samples</a:t>
            </a:r>
          </a:p>
          <a:p>
            <a:pPr lvl="1" eaLnBrk="1" hangingPunct="1">
              <a:lnSpc>
                <a:spcPct val="90000"/>
              </a:lnSpc>
            </a:pPr>
            <a:r>
              <a:rPr lang="en-US" sz="2000" dirty="0" smtClean="0">
                <a:latin typeface="Times New Roman" pitchFamily="18" charset="0"/>
                <a:cs typeface="Times New Roman" pitchFamily="18" charset="0"/>
              </a:rPr>
              <a:t>Tightly controlled designs</a:t>
            </a:r>
          </a:p>
          <a:p>
            <a:pPr lvl="1" eaLnBrk="1" hangingPunct="1">
              <a:lnSpc>
                <a:spcPct val="90000"/>
              </a:lnSpc>
            </a:pPr>
            <a:endParaRPr lang="en-US" sz="2000" dirty="0" smtClean="0">
              <a:latin typeface="Times New Roman" pitchFamily="18" charset="0"/>
              <a:cs typeface="Times New Roman" pitchFamily="18" charset="0"/>
            </a:endParaRPr>
          </a:p>
          <a:p>
            <a:pPr lvl="1" eaLnBrk="1" hangingPunct="1">
              <a:lnSpc>
                <a:spcPct val="90000"/>
              </a:lnSpc>
              <a:buFontTx/>
              <a:buNone/>
            </a:pPr>
            <a:endParaRPr lang="en-US" sz="2000" dirty="0" smtClean="0"/>
          </a:p>
          <a:p>
            <a:pPr eaLnBrk="1" hangingPunct="1">
              <a:lnSpc>
                <a:spcPct val="90000"/>
              </a:lnSpc>
              <a:buFontTx/>
              <a:buNone/>
            </a:pPr>
            <a:endParaRPr lang="en-US" sz="1200" dirty="0" smtClean="0"/>
          </a:p>
          <a:p>
            <a:pPr eaLnBrk="1" hangingPunct="1">
              <a:lnSpc>
                <a:spcPct val="90000"/>
              </a:lnSpc>
              <a:buFontTx/>
              <a:buNone/>
            </a:pPr>
            <a:endParaRPr lang="en-US" sz="1200" dirty="0" smtClean="0"/>
          </a:p>
        </p:txBody>
      </p:sp>
      <p:sp>
        <p:nvSpPr>
          <p:cNvPr id="4" name="Footer Placeholder 3"/>
          <p:cNvSpPr>
            <a:spLocks noGrp="1"/>
          </p:cNvSpPr>
          <p:nvPr>
            <p:ph type="ftr" sz="quarter" idx="11"/>
          </p:nvPr>
        </p:nvSpPr>
        <p:spPr>
          <a:xfrm>
            <a:off x="152400" y="6324600"/>
            <a:ext cx="4267200" cy="365125"/>
          </a:xfrm>
        </p:spPr>
        <p:txBody>
          <a:bodyPr/>
          <a:lstStyle/>
          <a:p>
            <a:pPr algn="l"/>
            <a:r>
              <a:rPr lang="en-US" sz="1800" dirty="0" smtClean="0">
                <a:solidFill>
                  <a:schemeClr val="tx1"/>
                </a:solidFill>
                <a:latin typeface="Times New Roman" pitchFamily="18" charset="0"/>
                <a:cs typeface="Times New Roman" pitchFamily="18" charset="0"/>
              </a:rPr>
              <a:t>Source: Burns and Grove (2010), p. 34-35.</a:t>
            </a:r>
          </a:p>
          <a:p>
            <a:endParaRPr lang="en-US"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792162"/>
          </a:xfrm>
        </p:spPr>
        <p:txBody>
          <a:bodyPr/>
          <a:lstStyle/>
          <a:p>
            <a:pPr eaLnBrk="1" hangingPunct="1"/>
            <a:r>
              <a:rPr lang="en-US" sz="4000" dirty="0" smtClean="0">
                <a:latin typeface="Times New Roman" pitchFamily="18" charset="0"/>
                <a:cs typeface="Times New Roman" pitchFamily="18" charset="0"/>
              </a:rPr>
              <a:t>Control</a:t>
            </a:r>
          </a:p>
        </p:txBody>
      </p:sp>
      <p:sp>
        <p:nvSpPr>
          <p:cNvPr id="4099" name="Rectangle 3"/>
          <p:cNvSpPr>
            <a:spLocks noGrp="1" noChangeArrowheads="1"/>
          </p:cNvSpPr>
          <p:nvPr>
            <p:ph idx="1"/>
          </p:nvPr>
        </p:nvSpPr>
        <p:spPr>
          <a:xfrm>
            <a:off x="457200" y="990600"/>
            <a:ext cx="8229600" cy="5135563"/>
          </a:xfrm>
        </p:spPr>
        <p:txBody>
          <a:bodyPr/>
          <a:lstStyle/>
          <a:p>
            <a:pPr eaLnBrk="1" hangingPunct="1"/>
            <a:endParaRPr lang="en-US" sz="2000" dirty="0" smtClean="0">
              <a:latin typeface="Times New Roman" pitchFamily="18" charset="0"/>
              <a:cs typeface="Times New Roman" pitchFamily="18" charset="0"/>
            </a:endParaRPr>
          </a:p>
          <a:p>
            <a:pPr eaLnBrk="1" hangingPunct="1"/>
            <a:r>
              <a:rPr lang="en-US"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Rules” imposed by researcher</a:t>
            </a:r>
          </a:p>
          <a:p>
            <a:pPr lvl="1" eaLnBrk="1" hangingPunct="1"/>
            <a:r>
              <a:rPr lang="en-US" sz="1800" dirty="0" smtClean="0">
                <a:latin typeface="Times New Roman" pitchFamily="18" charset="0"/>
                <a:cs typeface="Times New Roman" pitchFamily="18" charset="0"/>
              </a:rPr>
              <a:t>Decrease the probability for error</a:t>
            </a:r>
          </a:p>
          <a:p>
            <a:pPr lvl="1" eaLnBrk="1" hangingPunct="1"/>
            <a:r>
              <a:rPr lang="en-US" sz="1800" dirty="0" smtClean="0">
                <a:latin typeface="Times New Roman" pitchFamily="18" charset="0"/>
                <a:cs typeface="Times New Roman" pitchFamily="18" charset="0"/>
              </a:rPr>
              <a:t>Increase the probability of accuracy</a:t>
            </a:r>
          </a:p>
          <a:p>
            <a:pPr eaLnBrk="1" hangingPunct="1"/>
            <a:r>
              <a:rPr lang="en-US" sz="2000" dirty="0" smtClean="0">
                <a:latin typeface="Times New Roman" pitchFamily="18" charset="0"/>
                <a:cs typeface="Times New Roman" pitchFamily="18" charset="0"/>
              </a:rPr>
              <a:t>Allows researcher to identify relationships between variables</a:t>
            </a:r>
          </a:p>
          <a:p>
            <a:pPr eaLnBrk="1" hangingPunct="1"/>
            <a:r>
              <a:rPr lang="en-US" sz="2000" dirty="0" smtClean="0">
                <a:latin typeface="Times New Roman" pitchFamily="18" charset="0"/>
                <a:cs typeface="Times New Roman" pitchFamily="18" charset="0"/>
              </a:rPr>
              <a:t>Degree of control varies according to the type of quantitative research being </a:t>
            </a:r>
            <a:r>
              <a:rPr lang="en-US" sz="2000" dirty="0" smtClean="0">
                <a:latin typeface="Times New Roman" pitchFamily="18" charset="0"/>
                <a:cs typeface="Times New Roman" pitchFamily="18" charset="0"/>
              </a:rPr>
              <a:t>conducted (See </a:t>
            </a:r>
            <a:r>
              <a:rPr lang="en-US" sz="2000" dirty="0" smtClean="0">
                <a:latin typeface="Times New Roman" pitchFamily="18" charset="0"/>
                <a:cs typeface="Times New Roman" pitchFamily="18" charset="0"/>
              </a:rPr>
              <a:t>Table 3-1, p.35)</a:t>
            </a:r>
          </a:p>
          <a:p>
            <a:pPr eaLnBrk="1" hangingPunct="1"/>
            <a:r>
              <a:rPr lang="en-US" sz="2000" dirty="0" smtClean="0">
                <a:latin typeface="Times New Roman" pitchFamily="18" charset="0"/>
                <a:cs typeface="Times New Roman" pitchFamily="18" charset="0"/>
              </a:rPr>
              <a:t>Some areas in which control can be improved include:</a:t>
            </a:r>
          </a:p>
          <a:p>
            <a:pPr lvl="1" eaLnBrk="1" hangingPunct="1"/>
            <a:r>
              <a:rPr lang="en-US" sz="1800" dirty="0" smtClean="0">
                <a:latin typeface="Times New Roman" pitchFamily="18" charset="0"/>
                <a:cs typeface="Times New Roman" pitchFamily="18" charset="0"/>
              </a:rPr>
              <a:t>Sampling</a:t>
            </a:r>
          </a:p>
          <a:p>
            <a:pPr lvl="1" eaLnBrk="1" hangingPunct="1"/>
            <a:r>
              <a:rPr lang="en-US" sz="1800" dirty="0" smtClean="0">
                <a:latin typeface="Times New Roman" pitchFamily="18" charset="0"/>
                <a:cs typeface="Times New Roman" pitchFamily="18" charset="0"/>
              </a:rPr>
              <a:t>Selection of research setting</a:t>
            </a:r>
          </a:p>
          <a:p>
            <a:pPr lvl="1" eaLnBrk="1" hangingPunct="1"/>
            <a:r>
              <a:rPr lang="en-US" sz="1800" dirty="0" smtClean="0">
                <a:latin typeface="Times New Roman" pitchFamily="18" charset="0"/>
                <a:cs typeface="Times New Roman" pitchFamily="18" charset="0"/>
              </a:rPr>
              <a:t>Development and implementation of study intervention</a:t>
            </a:r>
          </a:p>
          <a:p>
            <a:pPr lvl="1" eaLnBrk="1" hangingPunct="1"/>
            <a:r>
              <a:rPr lang="en-US" sz="1800" dirty="0" smtClean="0">
                <a:latin typeface="Times New Roman" pitchFamily="18" charset="0"/>
                <a:cs typeface="Times New Roman" pitchFamily="18" charset="0"/>
              </a:rPr>
              <a:t>Measurement of study variables</a:t>
            </a:r>
          </a:p>
          <a:p>
            <a:pPr lvl="1" eaLnBrk="1" hangingPunct="1"/>
            <a:r>
              <a:rPr lang="en-US" sz="1800" dirty="0" smtClean="0">
                <a:latin typeface="Times New Roman" pitchFamily="18" charset="0"/>
                <a:cs typeface="Times New Roman" pitchFamily="18" charset="0"/>
              </a:rPr>
              <a:t>Subjects’ knowledge of the study</a:t>
            </a:r>
          </a:p>
          <a:p>
            <a:pPr eaLnBrk="1" hangingPunct="1">
              <a:buFontTx/>
              <a:buNone/>
            </a:pPr>
            <a:endParaRPr lang="en-US" sz="1200" dirty="0" smtClean="0"/>
          </a:p>
          <a:p>
            <a:pPr lvl="1" eaLnBrk="1" hangingPunct="1"/>
            <a:endParaRPr lang="en-US" sz="1200" dirty="0" smtClean="0"/>
          </a:p>
          <a:p>
            <a:pPr lvl="1" eaLnBrk="1" hangingPunct="1">
              <a:buFontTx/>
              <a:buNone/>
            </a:pPr>
            <a:endParaRPr lang="en-US" sz="1800" dirty="0" smtClean="0"/>
          </a:p>
        </p:txBody>
      </p:sp>
      <p:sp>
        <p:nvSpPr>
          <p:cNvPr id="4" name="Footer Placeholder 3"/>
          <p:cNvSpPr>
            <a:spLocks noGrp="1"/>
          </p:cNvSpPr>
          <p:nvPr>
            <p:ph type="ftr" sz="quarter" idx="11"/>
          </p:nvPr>
        </p:nvSpPr>
        <p:spPr>
          <a:xfrm>
            <a:off x="0" y="6324600"/>
            <a:ext cx="4953000" cy="365125"/>
          </a:xfrm>
        </p:spPr>
        <p:txBody>
          <a:bodyPr/>
          <a:lstStyle/>
          <a:p>
            <a:pPr algn="l"/>
            <a:r>
              <a:rPr lang="en-US" sz="1800" dirty="0" smtClean="0">
                <a:solidFill>
                  <a:schemeClr val="tx1"/>
                </a:solidFill>
                <a:latin typeface="Times New Roman" pitchFamily="18" charset="0"/>
                <a:cs typeface="Times New Roman" pitchFamily="18" charset="0"/>
              </a:rPr>
              <a:t>Source: Burns and Grove (2010), p. 35-37.</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274638"/>
            <a:ext cx="8229600" cy="944562"/>
          </a:xfrm>
        </p:spPr>
        <p:txBody>
          <a:bodyPr/>
          <a:lstStyle/>
          <a:p>
            <a:pPr eaLnBrk="1" hangingPunct="1"/>
            <a:r>
              <a:rPr lang="en-US" sz="4000" dirty="0" smtClean="0">
                <a:latin typeface="Times New Roman" pitchFamily="18" charset="0"/>
                <a:cs typeface="Times New Roman" pitchFamily="18" charset="0"/>
              </a:rPr>
              <a:t>Dependent Variable</a:t>
            </a:r>
          </a:p>
        </p:txBody>
      </p:sp>
      <p:sp>
        <p:nvSpPr>
          <p:cNvPr id="5123" name="Rectangle 3"/>
          <p:cNvSpPr>
            <a:spLocks noGrp="1" noChangeArrowheads="1"/>
          </p:cNvSpPr>
          <p:nvPr>
            <p:ph idx="1"/>
          </p:nvPr>
        </p:nvSpPr>
        <p:spPr/>
        <p:txBody>
          <a:bodyPr/>
          <a:lstStyle/>
          <a:p>
            <a:pPr eaLnBrk="1" hangingPunct="1">
              <a:lnSpc>
                <a:spcPct val="80000"/>
              </a:lnSpc>
            </a:pPr>
            <a:r>
              <a:rPr lang="en-US" sz="2200" dirty="0" smtClean="0">
                <a:latin typeface="Times New Roman" pitchFamily="18" charset="0"/>
                <a:cs typeface="Times New Roman" pitchFamily="18" charset="0"/>
              </a:rPr>
              <a:t>Response that is measured to examine the effect caused by the independent variable</a:t>
            </a:r>
          </a:p>
          <a:p>
            <a:pPr eaLnBrk="1" hangingPunct="1">
              <a:lnSpc>
                <a:spcPct val="80000"/>
              </a:lnSpc>
              <a:buFontTx/>
              <a:buNone/>
            </a:pPr>
            <a:endParaRPr lang="en-US" sz="2200" dirty="0" smtClean="0">
              <a:latin typeface="Times New Roman" pitchFamily="18" charset="0"/>
              <a:cs typeface="Times New Roman" pitchFamily="18" charset="0"/>
            </a:endParaRPr>
          </a:p>
          <a:p>
            <a:pPr eaLnBrk="1" hangingPunct="1">
              <a:lnSpc>
                <a:spcPct val="80000"/>
              </a:lnSpc>
            </a:pPr>
            <a:r>
              <a:rPr lang="en-US" sz="2200" dirty="0" smtClean="0">
                <a:latin typeface="Times New Roman" pitchFamily="18" charset="0"/>
                <a:cs typeface="Times New Roman" pitchFamily="18" charset="0"/>
              </a:rPr>
              <a:t>Think of the dependent variable as the “effect” part of a cause-and-effect relationship</a:t>
            </a:r>
          </a:p>
          <a:p>
            <a:pPr eaLnBrk="1" hangingPunct="1">
              <a:lnSpc>
                <a:spcPct val="80000"/>
              </a:lnSpc>
            </a:pPr>
            <a:endParaRPr lang="en-US" sz="2200" dirty="0" smtClean="0">
              <a:latin typeface="Times New Roman" pitchFamily="18" charset="0"/>
              <a:cs typeface="Times New Roman" pitchFamily="18" charset="0"/>
            </a:endParaRPr>
          </a:p>
          <a:p>
            <a:pPr eaLnBrk="1" hangingPunct="1">
              <a:lnSpc>
                <a:spcPct val="80000"/>
              </a:lnSpc>
            </a:pPr>
            <a:r>
              <a:rPr lang="en-US" sz="2200" dirty="0" smtClean="0">
                <a:latin typeface="Times New Roman" pitchFamily="18" charset="0"/>
                <a:cs typeface="Times New Roman" pitchFamily="18" charset="0"/>
              </a:rPr>
              <a:t>Outcome “depends on” independent variable(s)</a:t>
            </a:r>
          </a:p>
          <a:p>
            <a:pPr eaLnBrk="1" hangingPunct="1">
              <a:lnSpc>
                <a:spcPct val="80000"/>
              </a:lnSpc>
              <a:buFontTx/>
              <a:buNone/>
            </a:pPr>
            <a:endParaRPr lang="en-US" sz="2200" dirty="0" smtClean="0">
              <a:latin typeface="Times New Roman" pitchFamily="18" charset="0"/>
              <a:cs typeface="Times New Roman" pitchFamily="18" charset="0"/>
            </a:endParaRPr>
          </a:p>
          <a:p>
            <a:pPr eaLnBrk="1" hangingPunct="1">
              <a:lnSpc>
                <a:spcPct val="80000"/>
              </a:lnSpc>
            </a:pPr>
            <a:r>
              <a:rPr lang="en-US" sz="2200" dirty="0" smtClean="0">
                <a:latin typeface="Times New Roman" pitchFamily="18" charset="0"/>
                <a:cs typeface="Times New Roman" pitchFamily="18" charset="0"/>
              </a:rPr>
              <a:t>Researchers predict how manipulation of the independent variable(s) will affect the dependent variable</a:t>
            </a:r>
          </a:p>
          <a:p>
            <a:pPr eaLnBrk="1" hangingPunct="1">
              <a:lnSpc>
                <a:spcPct val="80000"/>
              </a:lnSpc>
              <a:buFontTx/>
              <a:buNone/>
            </a:pPr>
            <a:endParaRPr lang="en-US" sz="2200" dirty="0" smtClean="0">
              <a:latin typeface="Times New Roman" pitchFamily="18" charset="0"/>
              <a:cs typeface="Times New Roman" pitchFamily="18" charset="0"/>
            </a:endParaRPr>
          </a:p>
          <a:p>
            <a:pPr eaLnBrk="1" hangingPunct="1">
              <a:lnSpc>
                <a:spcPct val="80000"/>
              </a:lnSpc>
              <a:buFontTx/>
              <a:buNone/>
            </a:pPr>
            <a:endParaRPr lang="en-US" sz="2200" dirty="0" smtClean="0"/>
          </a:p>
        </p:txBody>
      </p:sp>
      <p:sp>
        <p:nvSpPr>
          <p:cNvPr id="4" name="Footer Placeholder 3"/>
          <p:cNvSpPr>
            <a:spLocks noGrp="1"/>
          </p:cNvSpPr>
          <p:nvPr>
            <p:ph type="ftr" sz="quarter" idx="11"/>
          </p:nvPr>
        </p:nvSpPr>
        <p:spPr>
          <a:xfrm>
            <a:off x="0" y="6400800"/>
            <a:ext cx="4191000" cy="365125"/>
          </a:xfrm>
        </p:spPr>
        <p:txBody>
          <a:bodyPr/>
          <a:lstStyle/>
          <a:p>
            <a:pPr>
              <a:lnSpc>
                <a:spcPct val="80000"/>
              </a:lnSpc>
            </a:pPr>
            <a:r>
              <a:rPr lang="en-US" sz="1800" dirty="0" smtClean="0">
                <a:solidFill>
                  <a:schemeClr val="tx1"/>
                </a:solidFill>
                <a:latin typeface="Times New Roman" pitchFamily="18" charset="0"/>
                <a:cs typeface="Times New Roman" pitchFamily="18" charset="0"/>
              </a:rPr>
              <a:t>Source: Burns &amp; Grove (2010), p. 171-172.</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28600"/>
            <a:ext cx="8229600" cy="1143000"/>
          </a:xfrm>
        </p:spPr>
        <p:txBody>
          <a:bodyPr/>
          <a:lstStyle/>
          <a:p>
            <a:pPr eaLnBrk="1" hangingPunct="1"/>
            <a:r>
              <a:rPr lang="en-US" sz="4000" dirty="0" smtClean="0">
                <a:latin typeface="Times New Roman" pitchFamily="18" charset="0"/>
                <a:cs typeface="Times New Roman" pitchFamily="18" charset="0"/>
              </a:rPr>
              <a:t>Independent Variable</a:t>
            </a:r>
          </a:p>
        </p:txBody>
      </p:sp>
      <p:sp>
        <p:nvSpPr>
          <p:cNvPr id="6147" name="Rectangle 3"/>
          <p:cNvSpPr>
            <a:spLocks noGrp="1" noChangeArrowheads="1"/>
          </p:cNvSpPr>
          <p:nvPr>
            <p:ph idx="1"/>
          </p:nvPr>
        </p:nvSpPr>
        <p:spPr/>
        <p:txBody>
          <a:bodyPr/>
          <a:lstStyle/>
          <a:p>
            <a:pPr eaLnBrk="1" hangingPunct="1">
              <a:lnSpc>
                <a:spcPct val="90000"/>
              </a:lnSpc>
            </a:pPr>
            <a:r>
              <a:rPr lang="en-US" sz="2800" dirty="0" smtClean="0">
                <a:latin typeface="Times New Roman" pitchFamily="18" charset="0"/>
                <a:cs typeface="Times New Roman" pitchFamily="18" charset="0"/>
              </a:rPr>
              <a:t>The value being manipulated or changed</a:t>
            </a:r>
          </a:p>
          <a:p>
            <a:pPr eaLnBrk="1" hangingPunct="1">
              <a:lnSpc>
                <a:spcPct val="90000"/>
              </a:lnSpc>
            </a:pPr>
            <a:endParaRPr lang="en-US" sz="2800" dirty="0" smtClean="0">
              <a:latin typeface="Times New Roman" pitchFamily="18" charset="0"/>
              <a:cs typeface="Times New Roman" pitchFamily="18" charset="0"/>
            </a:endParaRPr>
          </a:p>
          <a:p>
            <a:pPr eaLnBrk="1" hangingPunct="1">
              <a:lnSpc>
                <a:spcPct val="90000"/>
              </a:lnSpc>
            </a:pPr>
            <a:r>
              <a:rPr lang="en-US" sz="2800" dirty="0" smtClean="0">
                <a:latin typeface="Times New Roman" pitchFamily="18" charset="0"/>
                <a:cs typeface="Times New Roman" pitchFamily="18" charset="0"/>
              </a:rPr>
              <a:t>Think of the independent variable as the “cause” part of a cause-and-effect relationship</a:t>
            </a:r>
          </a:p>
          <a:p>
            <a:pPr eaLnBrk="1" hangingPunct="1">
              <a:lnSpc>
                <a:spcPct val="90000"/>
              </a:lnSpc>
            </a:pPr>
            <a:endParaRPr lang="en-US" sz="2800" dirty="0" smtClean="0">
              <a:latin typeface="Times New Roman" pitchFamily="18" charset="0"/>
              <a:cs typeface="Times New Roman" pitchFamily="18" charset="0"/>
            </a:endParaRPr>
          </a:p>
          <a:p>
            <a:pPr eaLnBrk="1" hangingPunct="1">
              <a:lnSpc>
                <a:spcPct val="90000"/>
              </a:lnSpc>
            </a:pPr>
            <a:r>
              <a:rPr lang="en-US" sz="2800" dirty="0" smtClean="0">
                <a:latin typeface="Times New Roman" pitchFamily="18" charset="0"/>
                <a:cs typeface="Times New Roman" pitchFamily="18" charset="0"/>
              </a:rPr>
              <a:t>The independent variable is controlled or manipulated by the researcher in order to determine how it effects the dependent variable</a:t>
            </a:r>
          </a:p>
          <a:p>
            <a:pPr eaLnBrk="1" hangingPunct="1">
              <a:lnSpc>
                <a:spcPct val="90000"/>
              </a:lnSpc>
              <a:buFontTx/>
              <a:buNone/>
            </a:pPr>
            <a:endParaRPr lang="en-US" dirty="0" smtClean="0"/>
          </a:p>
        </p:txBody>
      </p:sp>
      <p:sp>
        <p:nvSpPr>
          <p:cNvPr id="4" name="Footer Placeholder 3"/>
          <p:cNvSpPr>
            <a:spLocks noGrp="1"/>
          </p:cNvSpPr>
          <p:nvPr>
            <p:ph type="ftr" sz="quarter" idx="11"/>
          </p:nvPr>
        </p:nvSpPr>
        <p:spPr>
          <a:xfrm>
            <a:off x="0" y="6324600"/>
            <a:ext cx="4114800" cy="365125"/>
          </a:xfrm>
        </p:spPr>
        <p:txBody>
          <a:bodyPr/>
          <a:lstStyle/>
          <a:p>
            <a:pPr algn="l">
              <a:lnSpc>
                <a:spcPct val="90000"/>
              </a:lnSpc>
            </a:pPr>
            <a:r>
              <a:rPr lang="en-US" sz="1800" dirty="0" smtClean="0">
                <a:solidFill>
                  <a:schemeClr val="tx1"/>
                </a:solidFill>
                <a:latin typeface="Times New Roman" pitchFamily="18" charset="0"/>
                <a:cs typeface="Times New Roman" pitchFamily="18" charset="0"/>
              </a:rPr>
              <a:t>Source: Burns &amp; Grove (2010) p.171.</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Steps of the Quantitative Research Process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Formulate a research problem</a:t>
            </a:r>
          </a:p>
          <a:p>
            <a:r>
              <a:rPr lang="en-US" dirty="0" smtClean="0">
                <a:latin typeface="Times New Roman" pitchFamily="18" charset="0"/>
                <a:cs typeface="Times New Roman" pitchFamily="18" charset="0"/>
              </a:rPr>
              <a:t>Review the literature</a:t>
            </a:r>
          </a:p>
          <a:p>
            <a:r>
              <a:rPr lang="en-US" dirty="0" smtClean="0">
                <a:latin typeface="Times New Roman" pitchFamily="18" charset="0"/>
                <a:cs typeface="Times New Roman" pitchFamily="18" charset="0"/>
              </a:rPr>
              <a:t>Defining variables</a:t>
            </a:r>
          </a:p>
          <a:p>
            <a:r>
              <a:rPr lang="en-US" dirty="0" smtClean="0">
                <a:latin typeface="Times New Roman" pitchFamily="18" charset="0"/>
                <a:cs typeface="Times New Roman" pitchFamily="18" charset="0"/>
              </a:rPr>
              <a:t>Identifying limitations</a:t>
            </a:r>
          </a:p>
          <a:p>
            <a:r>
              <a:rPr lang="en-US" dirty="0" smtClean="0">
                <a:latin typeface="Times New Roman" pitchFamily="18" charset="0"/>
                <a:cs typeface="Times New Roman" pitchFamily="18" charset="0"/>
              </a:rPr>
              <a:t>Determine population and sample</a:t>
            </a:r>
          </a:p>
          <a:p>
            <a:r>
              <a:rPr lang="en-US" dirty="0" smtClean="0">
                <a:latin typeface="Times New Roman" pitchFamily="18" charset="0"/>
                <a:cs typeface="Times New Roman" pitchFamily="18" charset="0"/>
              </a:rPr>
              <a:t>Collect and analyze data</a:t>
            </a:r>
          </a:p>
          <a:p>
            <a:r>
              <a:rPr lang="en-US" dirty="0" smtClean="0">
                <a:latin typeface="Times New Roman" pitchFamily="18" charset="0"/>
                <a:cs typeface="Times New Roman" pitchFamily="18" charset="0"/>
              </a:rPr>
              <a:t>Develop conclusions</a:t>
            </a:r>
          </a:p>
          <a:p>
            <a:r>
              <a:rPr lang="en-US" dirty="0" smtClean="0">
                <a:latin typeface="Times New Roman" pitchFamily="18" charset="0"/>
                <a:cs typeface="Times New Roman" pitchFamily="18" charset="0"/>
              </a:rPr>
              <a:t>Disseminate findings</a:t>
            </a:r>
          </a:p>
          <a:p>
            <a:endParaRPr lang="en-US" dirty="0"/>
          </a:p>
        </p:txBody>
      </p:sp>
      <p:sp>
        <p:nvSpPr>
          <p:cNvPr id="4" name="Footer Placeholder 3"/>
          <p:cNvSpPr>
            <a:spLocks noGrp="1"/>
          </p:cNvSpPr>
          <p:nvPr>
            <p:ph type="ftr" sz="quarter" idx="11"/>
          </p:nvPr>
        </p:nvSpPr>
        <p:spPr>
          <a:xfrm>
            <a:off x="0" y="6492875"/>
            <a:ext cx="3962400" cy="365125"/>
          </a:xfrm>
        </p:spPr>
        <p:txBody>
          <a:bodyPr/>
          <a:lstStyle/>
          <a:p>
            <a:pPr marL="0" lvl="1"/>
            <a:r>
              <a:rPr lang="en-US" dirty="0" smtClean="0">
                <a:latin typeface="Times New Roman" pitchFamily="18" charset="0"/>
                <a:cs typeface="Times New Roman" pitchFamily="18" charset="0"/>
              </a:rPr>
              <a:t>Source: Burns &amp; Grove (2010), p. 37.</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latin typeface="Times New Roman" pitchFamily="18" charset="0"/>
                <a:cs typeface="Times New Roman" pitchFamily="18" charset="0"/>
              </a:rPr>
              <a:t>Formulate a Research Problem</a:t>
            </a:r>
            <a:endParaRPr lang="en-US"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a:bodyPr>
          <a:lstStyle/>
          <a:p>
            <a:r>
              <a:rPr lang="en-US" dirty="0" smtClean="0">
                <a:latin typeface="Times New Roman" pitchFamily="18" charset="0"/>
                <a:cs typeface="Times New Roman" pitchFamily="18" charset="0"/>
              </a:rPr>
              <a:t>Research Problem: area of concern where there is a gap in the knowledge base</a:t>
            </a:r>
          </a:p>
          <a:p>
            <a:r>
              <a:rPr lang="en-US" dirty="0" smtClean="0">
                <a:latin typeface="Times New Roman" pitchFamily="18" charset="0"/>
                <a:cs typeface="Times New Roman" pitchFamily="18" charset="0"/>
              </a:rPr>
              <a:t>Research Purpose: generated from the research problem and identifies the specific goal of study</a:t>
            </a:r>
          </a:p>
          <a:p>
            <a:pPr lvl="1"/>
            <a:r>
              <a:rPr lang="en-US" dirty="0" smtClean="0">
                <a:latin typeface="Times New Roman" pitchFamily="18" charset="0"/>
                <a:cs typeface="Times New Roman" pitchFamily="18" charset="0"/>
              </a:rPr>
              <a:t>Often indicates the type of study </a:t>
            </a:r>
          </a:p>
          <a:p>
            <a:pPr lvl="1"/>
            <a:r>
              <a:rPr lang="en-US" dirty="0" smtClean="0">
                <a:latin typeface="Times New Roman" pitchFamily="18" charset="0"/>
                <a:cs typeface="Times New Roman" pitchFamily="18" charset="0"/>
              </a:rPr>
              <a:t>Includes:</a:t>
            </a:r>
          </a:p>
          <a:p>
            <a:pPr lvl="2"/>
            <a:r>
              <a:rPr lang="en-US" dirty="0" smtClean="0">
                <a:latin typeface="Times New Roman" pitchFamily="18" charset="0"/>
                <a:cs typeface="Times New Roman" pitchFamily="18" charset="0"/>
              </a:rPr>
              <a:t>Variables</a:t>
            </a:r>
          </a:p>
          <a:p>
            <a:pPr lvl="2"/>
            <a:r>
              <a:rPr lang="en-US" dirty="0" smtClean="0">
                <a:latin typeface="Times New Roman" pitchFamily="18" charset="0"/>
                <a:cs typeface="Times New Roman" pitchFamily="18" charset="0"/>
              </a:rPr>
              <a:t>Population</a:t>
            </a:r>
          </a:p>
          <a:p>
            <a:pPr lvl="2"/>
            <a:r>
              <a:rPr lang="en-US" dirty="0" smtClean="0">
                <a:latin typeface="Times New Roman" pitchFamily="18" charset="0"/>
                <a:cs typeface="Times New Roman" pitchFamily="18" charset="0"/>
              </a:rPr>
              <a:t>Setting</a:t>
            </a:r>
          </a:p>
          <a:p>
            <a:endParaRPr lang="en-US" dirty="0" smtClean="0"/>
          </a:p>
        </p:txBody>
      </p:sp>
      <p:sp>
        <p:nvSpPr>
          <p:cNvPr id="6" name="Footer Placeholder 5"/>
          <p:cNvSpPr>
            <a:spLocks noGrp="1"/>
          </p:cNvSpPr>
          <p:nvPr>
            <p:ph type="ftr" sz="quarter" idx="11"/>
          </p:nvPr>
        </p:nvSpPr>
        <p:spPr>
          <a:xfrm>
            <a:off x="0" y="6492875"/>
            <a:ext cx="4114800" cy="365125"/>
          </a:xfrm>
        </p:spPr>
        <p:txBody>
          <a:bodyPr/>
          <a:lstStyle/>
          <a:p>
            <a:pPr marL="0" lvl="1"/>
            <a:r>
              <a:rPr lang="en-US" dirty="0" smtClean="0">
                <a:latin typeface="Times New Roman" pitchFamily="18" charset="0"/>
                <a:cs typeface="Times New Roman" pitchFamily="18" charset="0"/>
              </a:rPr>
              <a:t>Source: Burns &amp; Grove (2010), p. 37-38.</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222</TotalTime>
  <Words>3998</Words>
  <Application>Microsoft Office PowerPoint</Application>
  <PresentationFormat>On-screen Show (4:3)</PresentationFormat>
  <Paragraphs>270</Paragraphs>
  <Slides>23</Slides>
  <Notes>18</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Quantitative Research</vt:lpstr>
      <vt:lpstr>Introduction</vt:lpstr>
      <vt:lpstr>Concepts Relevant to Quantitative Research</vt:lpstr>
      <vt:lpstr>Rigor</vt:lpstr>
      <vt:lpstr>Control</vt:lpstr>
      <vt:lpstr>Dependent Variable</vt:lpstr>
      <vt:lpstr>Independent Variable</vt:lpstr>
      <vt:lpstr>Steps of the Quantitative Research Process</vt:lpstr>
      <vt:lpstr>Formulate a Research Problem</vt:lpstr>
      <vt:lpstr>Review the Literature</vt:lpstr>
      <vt:lpstr>Defining Variables</vt:lpstr>
      <vt:lpstr>Identifying Limitations</vt:lpstr>
      <vt:lpstr>Determining Population and Sample</vt:lpstr>
      <vt:lpstr>Collecting and Analyzing Data</vt:lpstr>
      <vt:lpstr>Developing Conclusions</vt:lpstr>
      <vt:lpstr>Disseminating Findings</vt:lpstr>
      <vt:lpstr>Types of Quantitative Research</vt:lpstr>
      <vt:lpstr>Quantitative Research Designs: Descriptive</vt:lpstr>
      <vt:lpstr>Quantitative Research Designs: Correlational</vt:lpstr>
      <vt:lpstr>Quantitative Research Designs: Quasi-Experimental</vt:lpstr>
      <vt:lpstr>Quantitative Research Designs: Experimental</vt:lpstr>
      <vt:lpstr>Summary</vt:lpstr>
      <vt:lpstr>References</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 1: Formulate a Research Problem</dc:title>
  <dc:creator>Marcia</dc:creator>
  <cp:lastModifiedBy>Marcia</cp:lastModifiedBy>
  <cp:revision>58</cp:revision>
  <dcterms:created xsi:type="dcterms:W3CDTF">2010-09-08T18:27:39Z</dcterms:created>
  <dcterms:modified xsi:type="dcterms:W3CDTF">2010-09-10T21:59:58Z</dcterms:modified>
</cp:coreProperties>
</file>