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56BEE8F-6E1D-41C0-AF69-C89BF7C3CC73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092AF563-BA62-4FA4-AF4D-D49C063C7E1F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9400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9404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9405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06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1D6EC3-BAA0-41D8-BD45-21C62194554F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45E2D-CFBE-4020-8FDF-8A1F4DD40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948701-24C9-49ED-8C10-43DE361FFC79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9DECF-BC25-48C7-B0A0-62C582F28B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260D82-CD2C-4BC9-8045-84279C765880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54057-6BF8-4171-BE35-91A69E0F93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09928C-97C6-480A-A4B6-4E77152902E1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53F6D-6668-46E9-AE82-17EC98B364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305233-7EE1-40D4-8328-34777FA4B6BC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4C841-9593-4A12-8A4E-68A0C6F791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869AA7-4D54-4273-967A-BD0469C283EE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6E18E-27E7-4435-A337-F42BEF1B6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D4EFB4-70D3-4D62-9150-EC445487F4C4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46E60-9736-481F-81D4-25256BADEB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2914D8-8CAF-419D-B698-1FFC78EEE03E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21BDE-68D0-4ABF-81DC-1D8CD85B4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2F679E-7057-47F7-804B-F2E61F1297D4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99431-77CA-438C-AD75-413537522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AAE103-EFCC-473A-93DA-17B2E47B95BD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425ED-98EB-4744-9C61-4A6877A755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fld id="{D6D99C90-1D6B-4D2D-8E65-AD073E77A4E4}" type="datetimeFigureOut">
              <a:rPr lang="en-US"/>
              <a:pPr/>
              <a:t>10/20/2011</a:t>
            </a:fld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EC8E860E-4F37-40E1-8460-8490ABAC0DE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837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58376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77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8378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8379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58380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sz="5400"/>
              <a:t>Reproductive System</a:t>
            </a:r>
            <a:br>
              <a:rPr lang="en-US" sz="5400"/>
            </a:br>
            <a:r>
              <a:rPr lang="en-US" sz="5400"/>
              <a:t>Medications &amp;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4000500"/>
            <a:ext cx="6400800" cy="1665288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 sz="2800">
                <a:solidFill>
                  <a:srgbClr val="898989"/>
                </a:solidFill>
                <a:latin typeface="Arial" charset="0"/>
              </a:rPr>
              <a:t>Daphne Piercy RN, MSN/FNP-BC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>
                <a:solidFill>
                  <a:srgbClr val="898989"/>
                </a:solidFill>
                <a:latin typeface="Arial" charset="0"/>
              </a:rPr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Male Internal Reproductive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Internal genitalia</a:t>
            </a:r>
          </a:p>
          <a:p>
            <a:pPr lvl="1"/>
            <a:r>
              <a:rPr lang="en-US"/>
              <a:t>Seminal vesicles</a:t>
            </a:r>
          </a:p>
          <a:p>
            <a:pPr lvl="1"/>
            <a:r>
              <a:rPr lang="en-US"/>
              <a:t>Prostate gland</a:t>
            </a:r>
          </a:p>
          <a:p>
            <a:pPr lvl="1"/>
            <a:r>
              <a:rPr lang="en-US"/>
              <a:t>Bulbourethral glands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4000"/>
              <a:t>Hormones </a:t>
            </a:r>
            <a:br>
              <a:rPr lang="en-US" sz="4000"/>
            </a:br>
            <a:r>
              <a:rPr lang="en-US" sz="4000"/>
              <a:t>Male Reproductive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Androgens</a:t>
            </a:r>
          </a:p>
          <a:p>
            <a:pPr lvl="1">
              <a:lnSpc>
                <a:spcPct val="90000"/>
              </a:lnSpc>
            </a:pPr>
            <a:r>
              <a:rPr lang="en-US"/>
              <a:t>Primary androgen—testosterone</a:t>
            </a:r>
          </a:p>
          <a:p>
            <a:pPr lvl="1">
              <a:lnSpc>
                <a:spcPct val="90000"/>
              </a:lnSpc>
            </a:pPr>
            <a:r>
              <a:rPr lang="en-US"/>
              <a:t>Produced mainly in Leydig cells of the testes</a:t>
            </a:r>
          </a:p>
          <a:p>
            <a:pPr lvl="1">
              <a:lnSpc>
                <a:spcPct val="90000"/>
              </a:lnSpc>
            </a:pPr>
            <a:r>
              <a:rPr lang="en-US"/>
              <a:t>Testosterone</a:t>
            </a:r>
          </a:p>
          <a:p>
            <a:pPr lvl="2">
              <a:lnSpc>
                <a:spcPct val="90000"/>
              </a:lnSpc>
            </a:pPr>
            <a:r>
              <a:rPr lang="en-US"/>
              <a:t>Sexual differentiation</a:t>
            </a:r>
          </a:p>
          <a:p>
            <a:pPr lvl="2">
              <a:lnSpc>
                <a:spcPct val="90000"/>
              </a:lnSpc>
            </a:pPr>
            <a:r>
              <a:rPr lang="en-US"/>
              <a:t>Urogenital system development</a:t>
            </a:r>
          </a:p>
          <a:p>
            <a:pPr lvl="2">
              <a:lnSpc>
                <a:spcPct val="90000"/>
              </a:lnSpc>
            </a:pPr>
            <a:r>
              <a:rPr lang="en-US"/>
              <a:t>Nervous and skeletal tissue development</a:t>
            </a:r>
          </a:p>
          <a:p>
            <a:pPr lvl="2">
              <a:lnSpc>
                <a:spcPct val="90000"/>
              </a:lnSpc>
            </a:pPr>
            <a:r>
              <a:rPr lang="en-US"/>
              <a:t>Sex drive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4000"/>
              <a:t>Pathophysiology of the Female</a:t>
            </a:r>
            <a:br>
              <a:rPr lang="en-US" sz="4000"/>
            </a:br>
            <a:r>
              <a:rPr lang="en-US" sz="4000"/>
              <a:t>Reproductive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/>
              <a:t>Age Related 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delayed reproduction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menapause</a:t>
            </a:r>
          </a:p>
          <a:p>
            <a:pPr>
              <a:lnSpc>
                <a:spcPct val="80000"/>
              </a:lnSpc>
            </a:pPr>
            <a:r>
              <a:rPr lang="en-US" sz="2700"/>
              <a:t>Hormonal 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Endocrine disorders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Metabolic syndrome, PCOS, Diabetes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Endometriosis</a:t>
            </a:r>
          </a:p>
          <a:p>
            <a:pPr>
              <a:lnSpc>
                <a:spcPct val="80000"/>
              </a:lnSpc>
            </a:pPr>
            <a:r>
              <a:rPr lang="en-US" sz="2700"/>
              <a:t>Infectious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STDs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HPV</a:t>
            </a:r>
          </a:p>
          <a:p>
            <a:pPr>
              <a:lnSpc>
                <a:spcPct val="80000"/>
              </a:lnSpc>
            </a:pPr>
            <a:r>
              <a:rPr lang="en-US" sz="2700"/>
              <a:t>Cancers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Breast, Prostate, Cevical, Uterine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4000"/>
              <a:t>Female Genitourinary  </a:t>
            </a:r>
            <a:br>
              <a:rPr lang="en-US" sz="4000"/>
            </a:br>
            <a:r>
              <a:rPr lang="en-US" sz="4000"/>
              <a:t>Disorders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External Genitalia</a:t>
            </a:r>
          </a:p>
          <a:p>
            <a:r>
              <a:rPr lang="en-US"/>
              <a:t>Vaginal Disorders</a:t>
            </a:r>
          </a:p>
          <a:p>
            <a:r>
              <a:rPr lang="en-US"/>
              <a:t>Cervical Disorders</a:t>
            </a:r>
          </a:p>
          <a:p>
            <a:r>
              <a:rPr lang="en-US"/>
              <a:t>Uterine Disorders</a:t>
            </a:r>
          </a:p>
          <a:p>
            <a:r>
              <a:rPr lang="en-US"/>
              <a:t>Ovarian Disorders</a:t>
            </a:r>
          </a:p>
          <a:p>
            <a:r>
              <a:rPr lang="en-US"/>
              <a:t>Disorders of Menstration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External Genitalia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r>
              <a:rPr lang="en-US" sz="3000"/>
              <a:t>Bartholin Gland Cyst </a:t>
            </a:r>
          </a:p>
          <a:p>
            <a:r>
              <a:rPr lang="en-US" sz="3000"/>
              <a:t>Disorders of the Vulva</a:t>
            </a:r>
          </a:p>
          <a:p>
            <a:pPr lvl="1"/>
            <a:r>
              <a:rPr lang="en-US" sz="2600"/>
              <a:t>Benign</a:t>
            </a:r>
          </a:p>
          <a:p>
            <a:pPr lvl="2"/>
            <a:r>
              <a:rPr lang="en-US" sz="2200"/>
              <a:t>Changes in the vulvar tissue and mucosa</a:t>
            </a:r>
          </a:p>
          <a:p>
            <a:pPr lvl="2"/>
            <a:r>
              <a:rPr lang="en-US" sz="2200"/>
              <a:t>Lichen Sclerosis</a:t>
            </a:r>
          </a:p>
          <a:p>
            <a:pPr lvl="2"/>
            <a:r>
              <a:rPr lang="en-US" sz="2200"/>
              <a:t>Squamous Cell Hyperplasia</a:t>
            </a:r>
          </a:p>
          <a:p>
            <a:pPr lvl="1"/>
            <a:r>
              <a:rPr lang="en-US" sz="2600"/>
              <a:t>Malignant – rare 3-5% of female reproductive cancers</a:t>
            </a:r>
          </a:p>
          <a:p>
            <a:pPr lvl="2"/>
            <a:r>
              <a:rPr lang="en-US" sz="2200"/>
              <a:t>Squamous Cell Carcinoma (90%)</a:t>
            </a:r>
          </a:p>
          <a:p>
            <a:pPr lvl="2"/>
            <a:r>
              <a:rPr lang="en-US" sz="2200"/>
              <a:t>Malignant melanoma</a:t>
            </a:r>
          </a:p>
          <a:p>
            <a:pPr lvl="2"/>
            <a:r>
              <a:rPr lang="en-US" sz="2200"/>
              <a:t>Adenocarcinoma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the Vagina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Vaginitis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Infections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Opportunistic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Sexually transmitted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Non-sexually transmitted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Inflammatory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Allergens 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Irritants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Age related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Atrophic</a:t>
            </a:r>
          </a:p>
          <a:p>
            <a:pPr>
              <a:lnSpc>
                <a:spcPct val="80000"/>
              </a:lnSpc>
            </a:pPr>
            <a:r>
              <a:rPr lang="en-US" sz="2200"/>
              <a:t>Cancer (very rare 1%)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DES exposure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Hormonal drug to prevent pregnancy from 1940-1971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Clear Cell Adenoma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HPV and extending cervical cancer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Squamous cell carcinoma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Malignant melanoma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the Cervix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Cervicitis</a:t>
            </a:r>
          </a:p>
          <a:p>
            <a:r>
              <a:rPr lang="en-US"/>
              <a:t>Cervical Lesions</a:t>
            </a:r>
          </a:p>
          <a:p>
            <a:pPr lvl="1"/>
            <a:r>
              <a:rPr lang="en-US"/>
              <a:t>Premalignant</a:t>
            </a:r>
          </a:p>
          <a:p>
            <a:pPr lvl="1"/>
            <a:r>
              <a:rPr lang="en-US"/>
              <a:t>Malignant</a:t>
            </a:r>
          </a:p>
          <a:p>
            <a:pPr lvl="2"/>
            <a:r>
              <a:rPr lang="en-US"/>
              <a:t>In 1950 cervical cancer was the leading cause of cancer death in the U.S. in women.</a:t>
            </a:r>
          </a:p>
          <a:p>
            <a:pPr lvl="2"/>
            <a:r>
              <a:rPr lang="en-US"/>
              <a:t>Cervical cancer is still a leading cause of death in developing countries.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Cervical Lesions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Pathogenesis</a:t>
            </a:r>
          </a:p>
          <a:p>
            <a:pPr lvl="1"/>
            <a:r>
              <a:rPr lang="en-US"/>
              <a:t>HPV (40 types infect here)</a:t>
            </a:r>
          </a:p>
          <a:p>
            <a:pPr lvl="2"/>
            <a:r>
              <a:rPr lang="en-US"/>
              <a:t>15 strains are high risk</a:t>
            </a:r>
          </a:p>
          <a:p>
            <a:pPr lvl="2"/>
            <a:r>
              <a:rPr lang="en-US"/>
              <a:t>Subtype 16 linked to 60%</a:t>
            </a:r>
          </a:p>
          <a:p>
            <a:pPr lvl="2"/>
            <a:r>
              <a:rPr lang="en-US"/>
              <a:t>Subtype 18 linked to 10%</a:t>
            </a:r>
          </a:p>
          <a:p>
            <a:pPr lvl="2"/>
            <a:r>
              <a:rPr lang="en-US"/>
              <a:t>6 &amp; 11 cause genital condyloma</a:t>
            </a:r>
          </a:p>
          <a:p>
            <a:pPr lvl="1"/>
            <a:r>
              <a:rPr lang="en-US"/>
              <a:t>Growth starts in the transformation zone</a:t>
            </a:r>
          </a:p>
          <a:p>
            <a:pPr lvl="2"/>
            <a:r>
              <a:rPr lang="en-US"/>
              <a:t>Newest and least mature cells</a:t>
            </a:r>
          </a:p>
          <a:p>
            <a:pPr lvl="2"/>
            <a:r>
              <a:rPr lang="en-US"/>
              <a:t>Factors related to disease progression</a:t>
            </a:r>
          </a:p>
          <a:p>
            <a:pPr lvl="2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Prevention of Cervical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/>
              <a:t>Gardasil 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Recommended for 9-26 year old patients.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Prevents 16, 18, 6, 11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3 vaccines over 6 month period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Not studied in old population or previously exposed.</a:t>
            </a:r>
          </a:p>
          <a:p>
            <a:pPr>
              <a:lnSpc>
                <a:spcPct val="90000"/>
              </a:lnSpc>
            </a:pPr>
            <a:r>
              <a:rPr lang="en-US" sz="3000"/>
              <a:t>Pap Smear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Should be done at least every 2 years in younger and at risk patients.</a:t>
            </a:r>
          </a:p>
          <a:p>
            <a:pPr lvl="2">
              <a:lnSpc>
                <a:spcPct val="90000"/>
              </a:lnSpc>
            </a:pPr>
            <a:r>
              <a:rPr lang="en-US" sz="2200"/>
              <a:t>Transformation zone presence</a:t>
            </a:r>
          </a:p>
          <a:p>
            <a:pPr lvl="1">
              <a:lnSpc>
                <a:spcPct val="90000"/>
              </a:lnSpc>
            </a:pPr>
            <a:r>
              <a:rPr lang="en-US" sz="2600"/>
              <a:t>Older low risk every 3 years.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4000"/>
              <a:t>Classifications of Premalignant</a:t>
            </a:r>
            <a:br>
              <a:rPr lang="en-US" sz="4000"/>
            </a:br>
            <a:r>
              <a:rPr lang="en-US" sz="4000"/>
              <a:t>Lesions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700"/>
              <a:t>Squamous Cell Carcinoma</a:t>
            </a:r>
          </a:p>
          <a:p>
            <a:pPr>
              <a:lnSpc>
                <a:spcPct val="80000"/>
              </a:lnSpc>
            </a:pPr>
            <a:r>
              <a:rPr lang="en-US" sz="2700"/>
              <a:t>ASCUS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ASC-US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ASC – cannot exclude high grade</a:t>
            </a:r>
          </a:p>
          <a:p>
            <a:pPr>
              <a:lnSpc>
                <a:spcPct val="80000"/>
              </a:lnSpc>
            </a:pPr>
            <a:r>
              <a:rPr lang="en-US" sz="2700"/>
              <a:t>LSIL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Most will regress spontaneously </a:t>
            </a:r>
          </a:p>
          <a:p>
            <a:pPr>
              <a:lnSpc>
                <a:spcPct val="80000"/>
              </a:lnSpc>
            </a:pPr>
            <a:r>
              <a:rPr lang="en-US" sz="2700"/>
              <a:t>HSIL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Cell cycle is disrupted by HPV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Increased cell proliferation and dysplasia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Gradually progresses to Carcinoma in situ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Remains static for up to 10 years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Growth &amp;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3000"/>
              <a:t>Dependent on sex hormones</a:t>
            </a:r>
          </a:p>
          <a:p>
            <a:pPr lvl="1">
              <a:lnSpc>
                <a:spcPct val="70000"/>
              </a:lnSpc>
            </a:pPr>
            <a:r>
              <a:rPr lang="en-US" sz="2600"/>
              <a:t>Males—testosterone</a:t>
            </a:r>
          </a:p>
          <a:p>
            <a:pPr lvl="2">
              <a:lnSpc>
                <a:spcPct val="70000"/>
              </a:lnSpc>
            </a:pPr>
            <a:r>
              <a:rPr lang="en-US" sz="2200"/>
              <a:t>6 to 7 weeks’ gestation, male embryos differentiate under the influence of testes-determining factor (TDF) </a:t>
            </a:r>
          </a:p>
          <a:p>
            <a:pPr lvl="1">
              <a:lnSpc>
                <a:spcPct val="70000"/>
              </a:lnSpc>
            </a:pPr>
            <a:r>
              <a:rPr lang="en-US" sz="2600"/>
              <a:t>Females—estrogen, FSH, and LH</a:t>
            </a:r>
          </a:p>
          <a:p>
            <a:pPr lvl="2">
              <a:lnSpc>
                <a:spcPct val="70000"/>
              </a:lnSpc>
            </a:pPr>
            <a:r>
              <a:rPr lang="en-US" sz="2200"/>
              <a:t>Gonads produce estrogen; in the absence of testosterone, there is a loss of the wolffian system, and the two gonads develop into ovaries  </a:t>
            </a:r>
          </a:p>
          <a:p>
            <a:pPr lvl="2">
              <a:lnSpc>
                <a:spcPct val="70000"/>
              </a:lnSpc>
            </a:pPr>
            <a:r>
              <a:rPr lang="en-US" sz="2200"/>
              <a:t>Gonadotropin-releasing hormone (GnRH) produced in the hypothalamus by 10 weeks’ gestation controlling the production of the gonadotropins LH and FSH 	</a:t>
            </a:r>
          </a:p>
          <a:p>
            <a:pPr lvl="2">
              <a:lnSpc>
                <a:spcPct val="70000"/>
              </a:lnSpc>
            </a:pPr>
            <a:r>
              <a:rPr lang="en-US" sz="2200"/>
              <a:t>LH and FSH levels rise until 28 weeks, stimulating estrogen and progesterone production</a:t>
            </a:r>
          </a:p>
          <a:p>
            <a:pPr lvl="2">
              <a:lnSpc>
                <a:spcPct val="70000"/>
              </a:lnSpc>
            </a:pPr>
            <a:r>
              <a:rPr lang="en-US" sz="2200"/>
              <a:t>Gonadostat-negative feedback mechanism controls GnRH</a:t>
            </a:r>
          </a:p>
          <a:p>
            <a:pPr>
              <a:lnSpc>
                <a:spcPct val="80000"/>
              </a:lnSpc>
            </a:pPr>
            <a:endParaRPr lang="en-US" sz="3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200"/>
              <a:t>Pathologic Confirmation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Colposcopy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Cervicography camera</a:t>
            </a:r>
          </a:p>
          <a:p>
            <a:pPr>
              <a:lnSpc>
                <a:spcPct val="80000"/>
              </a:lnSpc>
            </a:pPr>
            <a:r>
              <a:rPr lang="en-US" sz="2200"/>
              <a:t>Early Disease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Vaginal bleeding, spotting, and discharge.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Repeated cervical or vaginal infections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Bleeding after intercourse.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Dysfunctional cyclic bleeding.</a:t>
            </a:r>
          </a:p>
          <a:p>
            <a:pPr>
              <a:lnSpc>
                <a:spcPct val="80000"/>
              </a:lnSpc>
            </a:pPr>
            <a:r>
              <a:rPr lang="en-US" sz="2200"/>
              <a:t>Late Disease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Pelvic and back pain that radiates down the leg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Hematuria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Lymphadenopathy</a:t>
            </a:r>
          </a:p>
          <a:p>
            <a:pPr lvl="2">
              <a:lnSpc>
                <a:spcPct val="80000"/>
              </a:lnSpc>
            </a:pPr>
            <a:r>
              <a:rPr lang="en-US" sz="1700"/>
              <a:t>Inguinal, supraclavicular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Treatment Modalities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Biopsy</a:t>
            </a:r>
          </a:p>
          <a:p>
            <a:r>
              <a:rPr lang="en-US"/>
              <a:t>Local tissue destruction</a:t>
            </a:r>
          </a:p>
          <a:p>
            <a:pPr lvl="1"/>
            <a:r>
              <a:rPr lang="en-US"/>
              <a:t>Electrocautery, cryosurgery, laser</a:t>
            </a:r>
          </a:p>
          <a:p>
            <a:r>
              <a:rPr lang="en-US"/>
              <a:t>LEEP proceedure</a:t>
            </a:r>
          </a:p>
          <a:p>
            <a:pPr lvl="1"/>
            <a:r>
              <a:rPr lang="en-US"/>
              <a:t>Lesions extend into the endocervical canal.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Cervicitis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457200" y="1828800"/>
            <a:ext cx="4038600" cy="4302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Acute –Infection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Reddened erythemic cervix with copious mucopurulent drainage.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Patient may complain of itching discharge and odor.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Sexually transmitted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Trichamoniasis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Gonorrhoeae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Chlamydia*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HSV, HPV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Non-sexually transmitted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Candidiasis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Gardnerella (BV)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648200" y="1828800"/>
            <a:ext cx="4038600" cy="4302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Chronic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Low grade inflammation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May have increase cervical drainage, nabothian cysts, mild tenderness or aching.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Related to trauma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Untreated infections will extend into the pelvis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Cryosurgery</a:t>
            </a:r>
          </a:p>
          <a:p>
            <a:pPr lvl="2">
              <a:lnSpc>
                <a:spcPct val="90000"/>
              </a:lnSpc>
            </a:pPr>
            <a:r>
              <a:rPr lang="en-US" sz="1900"/>
              <a:t>Culture will reveal mixture of nonspecific microbes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Streptococcal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Staphylococcal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4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the Uterus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Endometritis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Acute infection of the endometrium.</a:t>
            </a:r>
          </a:p>
          <a:p>
            <a:pPr lvl="2">
              <a:lnSpc>
                <a:spcPct val="80000"/>
              </a:lnSpc>
            </a:pPr>
            <a:r>
              <a:rPr lang="en-US" sz="1500"/>
              <a:t>Uncommon and related to instrumentation</a:t>
            </a:r>
          </a:p>
          <a:p>
            <a:pPr lvl="2">
              <a:lnSpc>
                <a:spcPct val="80000"/>
              </a:lnSpc>
            </a:pPr>
            <a:r>
              <a:rPr lang="en-US" sz="1500"/>
              <a:t>Curettage is diagnostic and will likely remove infected and nectrotic tissue.</a:t>
            </a:r>
          </a:p>
          <a:p>
            <a:pPr>
              <a:lnSpc>
                <a:spcPct val="80000"/>
              </a:lnSpc>
            </a:pPr>
            <a:r>
              <a:rPr lang="en-US" sz="2000"/>
              <a:t>Adenomyosis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Endometrial tissues and glands are within the uterine smooth muscle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Most common in 4</a:t>
            </a:r>
            <a:r>
              <a:rPr lang="en-US" sz="1800" baseline="30000"/>
              <a:t>th</a:t>
            </a:r>
            <a:r>
              <a:rPr lang="en-US" sz="1800"/>
              <a:t>-5</a:t>
            </a:r>
            <a:r>
              <a:rPr lang="en-US" sz="1800" baseline="30000"/>
              <a:t>th</a:t>
            </a:r>
            <a:r>
              <a:rPr lang="en-US" sz="1800"/>
              <a:t> decade, common diagnosis in young infertile females</a:t>
            </a:r>
          </a:p>
          <a:p>
            <a:pPr lvl="2">
              <a:lnSpc>
                <a:spcPct val="80000"/>
              </a:lnSpc>
            </a:pPr>
            <a:r>
              <a:rPr lang="en-US" sz="1500"/>
              <a:t>Heavy painful menses with clots, dypareunia.</a:t>
            </a:r>
          </a:p>
          <a:p>
            <a:pPr lvl="2">
              <a:lnSpc>
                <a:spcPct val="80000"/>
              </a:lnSpc>
            </a:pPr>
            <a:r>
              <a:rPr lang="en-US" sz="1500"/>
              <a:t>Endometrial hyperplasia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Treat with OCs or if severe hysterectomy.</a:t>
            </a:r>
          </a:p>
          <a:p>
            <a:pPr>
              <a:lnSpc>
                <a:spcPct val="80000"/>
              </a:lnSpc>
            </a:pPr>
            <a:r>
              <a:rPr lang="en-US" sz="2000"/>
              <a:t>Uterine Leiomyomas (fibroid tumors)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Benign neoplasms of the uterine smooth muscle.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May cause menorrhagia, anemia, necrosis, urinary changes.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Should regress with menapause.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Myomectomy vs. Hysterectomy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4000"/>
              <a:t>Disorders of the Uterus</a:t>
            </a:r>
            <a:br>
              <a:rPr lang="en-US" sz="4000"/>
            </a:br>
            <a:r>
              <a:rPr lang="en-US" sz="4000"/>
              <a:t>Pelvic Inflammatory disease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Polymicrobial infection of the upper reproductive tract including the uterus, fallopian tubes, and/or ovaries.</a:t>
            </a:r>
          </a:p>
          <a:p>
            <a:r>
              <a:rPr lang="en-US"/>
              <a:t>Most likely to occur soon after menses</a:t>
            </a:r>
          </a:p>
          <a:p>
            <a:r>
              <a:rPr lang="en-US"/>
              <a:t>Risk Factors</a:t>
            </a:r>
          </a:p>
          <a:p>
            <a:r>
              <a:rPr lang="en-US"/>
              <a:t>Clinical Features</a:t>
            </a:r>
          </a:p>
          <a:p>
            <a:r>
              <a:rPr lang="en-US"/>
              <a:t>Treatment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4000"/>
              <a:t>Disorders of the Uterus</a:t>
            </a:r>
            <a:br>
              <a:rPr lang="en-US" sz="4000"/>
            </a:br>
            <a:r>
              <a:rPr lang="en-US" sz="4000"/>
              <a:t>Endometriosis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/>
              <a:t>Endometrial tissue is found in ectopic sites usually in local tissue sites.</a:t>
            </a:r>
          </a:p>
          <a:p>
            <a:pPr>
              <a:lnSpc>
                <a:spcPct val="80000"/>
              </a:lnSpc>
            </a:pPr>
            <a:r>
              <a:rPr lang="en-US" sz="3000"/>
              <a:t>Common cause of infertility.  </a:t>
            </a:r>
          </a:p>
          <a:p>
            <a:pPr>
              <a:lnSpc>
                <a:spcPct val="80000"/>
              </a:lnSpc>
            </a:pPr>
            <a:r>
              <a:rPr lang="en-US" sz="3000"/>
              <a:t>Has increased in recent decades. </a:t>
            </a:r>
          </a:p>
          <a:p>
            <a:pPr>
              <a:lnSpc>
                <a:spcPct val="80000"/>
              </a:lnSpc>
            </a:pPr>
            <a:r>
              <a:rPr lang="en-US" sz="3000"/>
              <a:t>More than 50% of women under 20 with chronic pelvic pain have endometriosis.</a:t>
            </a:r>
          </a:p>
          <a:p>
            <a:pPr>
              <a:lnSpc>
                <a:spcPct val="80000"/>
              </a:lnSpc>
            </a:pPr>
            <a:r>
              <a:rPr lang="en-US" sz="3000"/>
              <a:t>Cause “theories”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Implantation theory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Vascular lymphatic theory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Metaplastic theory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Uterine Support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Cystocele</a:t>
            </a:r>
          </a:p>
          <a:p>
            <a:pPr lvl="1"/>
            <a:r>
              <a:rPr lang="en-US"/>
              <a:t>Herniation of the bladder into the vagina</a:t>
            </a:r>
          </a:p>
          <a:p>
            <a:r>
              <a:rPr lang="en-US"/>
              <a:t>Rectocele</a:t>
            </a:r>
          </a:p>
          <a:p>
            <a:pPr lvl="1"/>
            <a:r>
              <a:rPr lang="en-US"/>
              <a:t>Herniation of the rectum into the vagina</a:t>
            </a:r>
          </a:p>
          <a:p>
            <a:r>
              <a:rPr lang="en-US"/>
              <a:t>Uterine Prolapse</a:t>
            </a:r>
          </a:p>
          <a:p>
            <a:pPr lvl="1"/>
            <a:r>
              <a:rPr lang="en-US"/>
              <a:t>Bulging of the uterus into the vagina</a:t>
            </a:r>
          </a:p>
          <a:p>
            <a:pPr lvl="1"/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, 2</a:t>
            </a:r>
            <a:r>
              <a:rPr lang="en-US" baseline="30000"/>
              <a:t>nd</a:t>
            </a:r>
            <a:r>
              <a:rPr lang="en-US"/>
              <a:t>, and 3</a:t>
            </a:r>
            <a:r>
              <a:rPr lang="en-US" baseline="30000"/>
              <a:t>rd</a:t>
            </a:r>
            <a:r>
              <a:rPr lang="en-US"/>
              <a:t> degree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the Ovaries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Cystic Lesions</a:t>
            </a:r>
          </a:p>
          <a:p>
            <a:r>
              <a:rPr lang="en-US"/>
              <a:t>PCOS</a:t>
            </a:r>
          </a:p>
          <a:p>
            <a:r>
              <a:rPr lang="en-US"/>
              <a:t>Ovarian Tumors</a:t>
            </a:r>
          </a:p>
          <a:p>
            <a:r>
              <a:rPr lang="en-US"/>
              <a:t>Ovarian Cancer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Disorders of the Ovaries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000"/>
              <a:t>Benign Tumors</a:t>
            </a:r>
          </a:p>
          <a:p>
            <a:pPr>
              <a:lnSpc>
                <a:spcPct val="80000"/>
              </a:lnSpc>
            </a:pPr>
            <a:r>
              <a:rPr lang="en-US" sz="3000"/>
              <a:t>Ovarian Cancer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Second most common female reproductive cancer.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Risk factors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Non-suppressed menstrual cycles.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Breast cancer due to suseptible genes.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S &amp; Sx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Increase abdominal size, dyspepsia, bloating.</a:t>
            </a:r>
          </a:p>
          <a:p>
            <a:pPr lvl="1">
              <a:lnSpc>
                <a:spcPct val="80000"/>
              </a:lnSpc>
            </a:pPr>
            <a:r>
              <a:rPr lang="en-US" sz="2600"/>
              <a:t>CA – 125 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Cell surface antigen</a:t>
            </a:r>
          </a:p>
          <a:p>
            <a:pPr lvl="2">
              <a:lnSpc>
                <a:spcPct val="80000"/>
              </a:lnSpc>
            </a:pPr>
            <a:r>
              <a:rPr lang="en-US" sz="2200"/>
              <a:t>Monitor therapy and evaluate recurrence.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4000"/>
              <a:t>Reproductive Development </a:t>
            </a:r>
            <a:br>
              <a:rPr lang="en-US" sz="4000"/>
            </a:br>
            <a:r>
              <a:rPr lang="en-US" sz="4000"/>
              <a:t>Child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Puberty</a:t>
            </a:r>
          </a:p>
          <a:p>
            <a:pPr lvl="1"/>
            <a:r>
              <a:rPr lang="en-US"/>
              <a:t>Exact trigger unknown</a:t>
            </a:r>
          </a:p>
          <a:p>
            <a:pPr lvl="1"/>
            <a:r>
              <a:rPr lang="en-US"/>
              <a:t>Females</a:t>
            </a:r>
          </a:p>
          <a:p>
            <a:pPr lvl="2"/>
            <a:r>
              <a:rPr lang="en-US"/>
              <a:t>Dehydroepiandrosterone (DHEA) and its sulfate (DHAS)</a:t>
            </a:r>
          </a:p>
          <a:p>
            <a:pPr lvl="2"/>
            <a:r>
              <a:rPr lang="en-US"/>
              <a:t>Begins with thelarche (breast development) in females</a:t>
            </a:r>
          </a:p>
          <a:p>
            <a:pPr lvl="1"/>
            <a:r>
              <a:rPr lang="en-US"/>
              <a:t>Adrenarche</a:t>
            </a:r>
          </a:p>
          <a:p>
            <a:pPr lvl="1"/>
            <a:r>
              <a:rPr lang="en-US"/>
              <a:t>Gonadarche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4000"/>
              <a:t>Factors for Reproductive Development</a:t>
            </a:r>
          </a:p>
        </p:txBody>
      </p:sp>
      <p:pic>
        <p:nvPicPr>
          <p:cNvPr id="17410" name="Picture 6" descr="f22-03-a0658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684463" y="1828800"/>
            <a:ext cx="3775075" cy="4302125"/>
          </a:xfr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Female Puberty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Puberty</a:t>
            </a:r>
          </a:p>
          <a:p>
            <a:pPr lvl="1">
              <a:lnSpc>
                <a:spcPct val="90000"/>
              </a:lnSpc>
            </a:pPr>
            <a:r>
              <a:rPr lang="en-US"/>
              <a:t>Accelerated growth followed by thelarche  </a:t>
            </a:r>
          </a:p>
          <a:p>
            <a:pPr lvl="1">
              <a:lnSpc>
                <a:spcPct val="90000"/>
              </a:lnSpc>
            </a:pPr>
            <a:r>
              <a:rPr lang="en-US"/>
              <a:t>Early puberty in girls linked to: </a:t>
            </a:r>
          </a:p>
          <a:p>
            <a:pPr lvl="2">
              <a:lnSpc>
                <a:spcPct val="90000"/>
              </a:lnSpc>
            </a:pPr>
            <a:r>
              <a:rPr lang="en-US"/>
              <a:t>Obesity </a:t>
            </a:r>
          </a:p>
          <a:p>
            <a:pPr lvl="2">
              <a:lnSpc>
                <a:spcPct val="90000"/>
              </a:lnSpc>
            </a:pPr>
            <a:r>
              <a:rPr lang="en-US"/>
              <a:t>Increased levels of leptin (a hormone secreted from adipose tissue); regulates appetite</a:t>
            </a:r>
          </a:p>
          <a:p>
            <a:pPr lvl="1">
              <a:lnSpc>
                <a:spcPct val="90000"/>
              </a:lnSpc>
            </a:pPr>
            <a:r>
              <a:rPr lang="en-US"/>
              <a:t>Leptin levels increase until puberty, then decrease as puberty advances</a:t>
            </a:r>
          </a:p>
          <a:p>
            <a:pPr lvl="2">
              <a:lnSpc>
                <a:spcPct val="90000"/>
              </a:lnSpc>
            </a:pPr>
            <a:r>
              <a:rPr lang="en-US"/>
              <a:t>Contributes to increased adipose tissue, allowing maturation to occur 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Female Reproductive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Menarche</a:t>
            </a:r>
          </a:p>
          <a:p>
            <a:r>
              <a:rPr lang="en-US"/>
              <a:t>Menopause</a:t>
            </a:r>
          </a:p>
          <a:p>
            <a:r>
              <a:rPr lang="en-US"/>
              <a:t>Phases</a:t>
            </a:r>
          </a:p>
          <a:p>
            <a:pPr lvl="1"/>
            <a:r>
              <a:rPr lang="en-US"/>
              <a:t>Menstruation (menses)</a:t>
            </a:r>
          </a:p>
          <a:p>
            <a:pPr lvl="1"/>
            <a:r>
              <a:rPr lang="en-US"/>
              <a:t>Follicular/proliferative phase</a:t>
            </a:r>
          </a:p>
          <a:p>
            <a:pPr lvl="1"/>
            <a:r>
              <a:rPr lang="en-US"/>
              <a:t>Luteal/secretory phase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Menstrual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Follicular phase—first half of the cycle (days 1 to 14)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Luteal phase—second half of the cycle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Full cycle typically takes 28 days.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Coordinating ovarian and uterine events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Uterine changes are brought about under the influence of estrogens and progesterone.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3000"/>
              <a:t>Anterior pituitary hormones, follicle-stimulating hormone (FSH) and luteinizing hormone (LH) regulate the menstrual cycle.</a:t>
            </a:r>
          </a:p>
          <a:p>
            <a:pPr>
              <a:lnSpc>
                <a:spcPct val="80000"/>
              </a:lnSpc>
            </a:pPr>
            <a:endParaRPr lang="en-US"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Content Placeholder 3" descr="60FF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 b="2689"/>
          <a:stretch>
            <a:fillRect/>
          </a:stretch>
        </p:blipFill>
        <p:spPr>
          <a:xfrm>
            <a:off x="762000" y="914400"/>
            <a:ext cx="7467600" cy="5334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Male Reproductive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External genitalia</a:t>
            </a:r>
          </a:p>
          <a:p>
            <a:pPr marL="795338" lvl="1" indent="-323850">
              <a:lnSpc>
                <a:spcPct val="90000"/>
              </a:lnSpc>
            </a:pPr>
            <a:r>
              <a:rPr lang="en-US"/>
              <a:t>Testes</a:t>
            </a:r>
          </a:p>
          <a:p>
            <a:pPr marL="1319213" lvl="2" indent="-349250">
              <a:lnSpc>
                <a:spcPct val="90000"/>
              </a:lnSpc>
            </a:pPr>
            <a:r>
              <a:rPr lang="en-US"/>
              <a:t>Essential organs of reproduction</a:t>
            </a:r>
          </a:p>
          <a:p>
            <a:pPr marL="1746250" lvl="3" indent="-311150">
              <a:lnSpc>
                <a:spcPct val="90000"/>
              </a:lnSpc>
            </a:pPr>
            <a:r>
              <a:rPr lang="en-US"/>
              <a:t>Produce gametes </a:t>
            </a:r>
          </a:p>
          <a:p>
            <a:pPr marL="1746250" lvl="3" indent="-311150">
              <a:lnSpc>
                <a:spcPct val="90000"/>
              </a:lnSpc>
            </a:pPr>
            <a:r>
              <a:rPr lang="en-US"/>
              <a:t>Produce sex hormones (androgens, testosterone) </a:t>
            </a:r>
          </a:p>
          <a:p>
            <a:pPr marL="1746250" lvl="3" indent="-311150">
              <a:lnSpc>
                <a:spcPct val="90000"/>
              </a:lnSpc>
            </a:pPr>
            <a:r>
              <a:rPr lang="en-US"/>
              <a:t>Suspended outside the pelvic cavity </a:t>
            </a:r>
          </a:p>
          <a:p>
            <a:pPr marL="2171700" lvl="4" indent="-287338">
              <a:lnSpc>
                <a:spcPct val="90000"/>
              </a:lnSpc>
            </a:pPr>
            <a:r>
              <a:rPr lang="en-US"/>
              <a:t>Sperm production requires an environment that is 1° or 2° C cooler than body temperature </a:t>
            </a:r>
          </a:p>
          <a:p>
            <a:pPr marL="795338" lvl="1" indent="-323850">
              <a:lnSpc>
                <a:spcPct val="90000"/>
              </a:lnSpc>
            </a:pPr>
            <a:r>
              <a:rPr lang="en-US"/>
              <a:t>Epididymis</a:t>
            </a:r>
          </a:p>
          <a:p>
            <a:pPr marL="795338" lvl="1" indent="-323850">
              <a:lnSpc>
                <a:spcPct val="90000"/>
              </a:lnSpc>
            </a:pPr>
            <a:r>
              <a:rPr lang="en-US"/>
              <a:t>Scrotum</a:t>
            </a:r>
          </a:p>
          <a:p>
            <a:pPr marL="795338" lvl="1" indent="-323850">
              <a:lnSpc>
                <a:spcPct val="90000"/>
              </a:lnSpc>
            </a:pPr>
            <a:r>
              <a:rPr lang="en-US"/>
              <a:t>Penis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195</TotalTime>
  <Words>994</Words>
  <Application>Microsoft Office PowerPoint</Application>
  <PresentationFormat>On-screen Show (4:3)</PresentationFormat>
  <Paragraphs>254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</vt:lpstr>
      <vt:lpstr>Arial</vt:lpstr>
      <vt:lpstr>Times New Roman</vt:lpstr>
      <vt:lpstr>Wingdings</vt:lpstr>
      <vt:lpstr>Quadrant</vt:lpstr>
      <vt:lpstr>Reproductive System Medications &amp; Problems</vt:lpstr>
      <vt:lpstr>Growth &amp; Development</vt:lpstr>
      <vt:lpstr>Reproductive Development  Child</vt:lpstr>
      <vt:lpstr>Factors for Reproductive Development</vt:lpstr>
      <vt:lpstr>Female Puberty </vt:lpstr>
      <vt:lpstr>Female Reproductive</vt:lpstr>
      <vt:lpstr>Menstrual Cycle</vt:lpstr>
      <vt:lpstr>Slide 8</vt:lpstr>
      <vt:lpstr>Male Reproductive </vt:lpstr>
      <vt:lpstr>Male Internal Reproductive</vt:lpstr>
      <vt:lpstr>Hormones  Male Reproductive</vt:lpstr>
      <vt:lpstr>Pathophysiology of the Female Reproductive System</vt:lpstr>
      <vt:lpstr>Female Genitourinary   Disorders</vt:lpstr>
      <vt:lpstr>External Genitalia</vt:lpstr>
      <vt:lpstr>Disorders of the Vagina</vt:lpstr>
      <vt:lpstr>Disorders of the Cervix</vt:lpstr>
      <vt:lpstr>Cervical Lesions</vt:lpstr>
      <vt:lpstr>Prevention of Cervical Cancer</vt:lpstr>
      <vt:lpstr>Classifications of Premalignant Lesions</vt:lpstr>
      <vt:lpstr>Diagnosis</vt:lpstr>
      <vt:lpstr>Treatment Modalities</vt:lpstr>
      <vt:lpstr>Cervicitis</vt:lpstr>
      <vt:lpstr>Disorders of the Uterus</vt:lpstr>
      <vt:lpstr>Disorders of the Uterus Pelvic Inflammatory disease</vt:lpstr>
      <vt:lpstr>Disorders of the Uterus Endometriosis</vt:lpstr>
      <vt:lpstr>Disorders of Uterine Support</vt:lpstr>
      <vt:lpstr>Disorders of the Ovaries</vt:lpstr>
      <vt:lpstr>Disorders of the Ovaries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System Medications &amp; Problems</dc:title>
  <dc:creator>Daphne</dc:creator>
  <cp:lastModifiedBy>labuser</cp:lastModifiedBy>
  <cp:revision>21</cp:revision>
  <dcterms:created xsi:type="dcterms:W3CDTF">2011-10-14T09:37:39Z</dcterms:created>
  <dcterms:modified xsi:type="dcterms:W3CDTF">2011-10-20T17:57:10Z</dcterms:modified>
</cp:coreProperties>
</file>