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Reproductive Drugs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Daphne Piercy MSN, FNP-BC</a:t>
            </a:r>
          </a:p>
          <a:p>
            <a:r>
              <a:rPr lang="en-US" dirty="0" smtClean="0"/>
              <a:t>Lakeview College of Nursing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Terbutaline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Monitor maternal pulse and blood pressure.</a:t>
            </a:r>
          </a:p>
          <a:p>
            <a:r>
              <a:rPr lang="en-US" dirty="0" smtClean="0"/>
              <a:t>Monitor for fetal distress.</a:t>
            </a:r>
          </a:p>
          <a:p>
            <a:r>
              <a:rPr lang="en-US" dirty="0" smtClean="0"/>
              <a:t>Monitor frequency and severity of contractions.</a:t>
            </a:r>
          </a:p>
          <a:p>
            <a:r>
              <a:rPr lang="en-US" dirty="0" smtClean="0"/>
              <a:t>Use up to 36 weeks gestation.  (This may also be contradicted in the current ATI book.)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Contraceptives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Contraception</a:t>
            </a:r>
          </a:p>
          <a:p>
            <a:pPr lvl="1"/>
            <a:r>
              <a:rPr lang="en-US" dirty="0" smtClean="0"/>
              <a:t>Acne treatment in females</a:t>
            </a:r>
          </a:p>
          <a:p>
            <a:pPr lvl="1"/>
            <a:r>
              <a:rPr lang="en-US" dirty="0" smtClean="0"/>
              <a:t>Treatment of dysfunction uterine bleeding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Same risks as with premarin</a:t>
            </a:r>
          </a:p>
          <a:p>
            <a:pPr lvl="2"/>
            <a:r>
              <a:rPr lang="en-US" dirty="0" smtClean="0"/>
              <a:t>Pts over the age of 35 should not smoke.   Everyone should consider not smoking</a:t>
            </a:r>
          </a:p>
          <a:p>
            <a:pPr lvl="1"/>
            <a:r>
              <a:rPr lang="en-US" dirty="0" smtClean="0"/>
              <a:t>Adverse effects increase as dose increases</a:t>
            </a:r>
          </a:p>
          <a:p>
            <a:pPr lvl="1"/>
            <a:r>
              <a:rPr lang="en-US" dirty="0" smtClean="0"/>
              <a:t>Pt should understand OCs are not fool proof.  Need to be taken at the same time daily.  Evening dosing can decrease nausea.</a:t>
            </a:r>
          </a:p>
          <a:p>
            <a:pPr lvl="1"/>
            <a:r>
              <a:rPr lang="en-US" dirty="0" smtClean="0"/>
              <a:t>Everyone has some risk when taking.  Pts undergoing abdominal surgery should stop OCs 4 weeks in advance if this is possible.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Oral Contraceptive </a:t>
            </a:r>
            <a:br>
              <a:rPr lang="en-US" dirty="0" smtClean="0"/>
            </a:br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Progesterone only</a:t>
            </a:r>
          </a:p>
          <a:p>
            <a:pPr lvl="1"/>
            <a:r>
              <a:rPr lang="en-US" dirty="0" smtClean="0"/>
              <a:t>Used in lactating females.  About 70% effective.</a:t>
            </a:r>
          </a:p>
          <a:p>
            <a:r>
              <a:rPr lang="en-US" dirty="0" smtClean="0"/>
              <a:t>Combination</a:t>
            </a:r>
          </a:p>
          <a:p>
            <a:pPr lvl="1"/>
            <a:r>
              <a:rPr lang="en-US" dirty="0" smtClean="0"/>
              <a:t>Monophasic </a:t>
            </a:r>
          </a:p>
          <a:p>
            <a:pPr lvl="2"/>
            <a:r>
              <a:rPr lang="en-US" dirty="0" smtClean="0"/>
              <a:t>The dose of estrogen and progesterone remain constant for 21-24 days.  Then the patient has 4-7 days of placebo.</a:t>
            </a:r>
          </a:p>
          <a:p>
            <a:pPr lvl="2"/>
            <a:r>
              <a:rPr lang="en-US" dirty="0" smtClean="0"/>
              <a:t>Doses range from 20mcg to 35 mcg.</a:t>
            </a:r>
          </a:p>
          <a:p>
            <a:pPr lvl="2"/>
            <a:r>
              <a:rPr lang="en-US" dirty="0" smtClean="0"/>
              <a:t>Nuva-Ring  and the Patch work this way.</a:t>
            </a:r>
          </a:p>
          <a:p>
            <a:pPr lvl="1"/>
            <a:r>
              <a:rPr lang="en-US" dirty="0" smtClean="0"/>
              <a:t>Triphasic</a:t>
            </a:r>
          </a:p>
          <a:p>
            <a:pPr lvl="3"/>
            <a:r>
              <a:rPr lang="en-US" dirty="0" smtClean="0"/>
              <a:t>Orthotricyclen, Orthotricyclen low (two examples)</a:t>
            </a:r>
          </a:p>
          <a:p>
            <a:pPr lvl="3"/>
            <a:r>
              <a:rPr lang="en-US" dirty="0" smtClean="0"/>
              <a:t>Hormones are being manipulated weekly.  In this case the progesterone is increased each week to keep it low while preventing unwanted bleeding.</a:t>
            </a:r>
          </a:p>
          <a:p>
            <a:pPr lvl="3"/>
            <a:r>
              <a:rPr lang="en-US" dirty="0" smtClean="0"/>
              <a:t>On these patients will have less androgen effects which should mean clearer skin and lack of weight gain.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Testosterone enanthate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Hypogonadism</a:t>
            </a:r>
          </a:p>
          <a:p>
            <a:pPr lvl="1"/>
            <a:r>
              <a:rPr lang="en-US" dirty="0" smtClean="0"/>
              <a:t>Delayed puberty</a:t>
            </a:r>
          </a:p>
          <a:p>
            <a:pPr lvl="1"/>
            <a:r>
              <a:rPr lang="en-US" dirty="0" smtClean="0"/>
              <a:t>Androgen based breast CA</a:t>
            </a:r>
          </a:p>
          <a:p>
            <a:r>
              <a:rPr lang="en-US" dirty="0" smtClean="0"/>
              <a:t>Drug interactions</a:t>
            </a:r>
          </a:p>
          <a:p>
            <a:pPr lvl="1"/>
            <a:r>
              <a:rPr lang="en-US" dirty="0" smtClean="0"/>
              <a:t>Warfarin</a:t>
            </a:r>
          </a:p>
          <a:p>
            <a:pPr lvl="1"/>
            <a:r>
              <a:rPr lang="en-US" dirty="0" smtClean="0"/>
              <a:t>Hepatotoxic drugs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Hepatoxicity</a:t>
            </a:r>
          </a:p>
          <a:p>
            <a:pPr lvl="1"/>
            <a:r>
              <a:rPr lang="en-US" dirty="0" smtClean="0"/>
              <a:t>CV risks</a:t>
            </a:r>
          </a:p>
          <a:p>
            <a:pPr lvl="2"/>
            <a:r>
              <a:rPr lang="en-US" dirty="0" smtClean="0"/>
              <a:t>Increased cholesterol</a:t>
            </a:r>
          </a:p>
          <a:p>
            <a:pPr lvl="2"/>
            <a:r>
              <a:rPr lang="en-US" dirty="0" smtClean="0"/>
              <a:t>Edema</a:t>
            </a:r>
          </a:p>
          <a:p>
            <a:pPr lvl="3"/>
            <a:r>
              <a:rPr lang="en-US" dirty="0" smtClean="0"/>
              <a:t>Report weight gain of greater than 2 pounds in a week.</a:t>
            </a:r>
          </a:p>
          <a:p>
            <a:pPr lvl="1"/>
            <a:r>
              <a:rPr lang="en-US" dirty="0" smtClean="0"/>
              <a:t>Virilism effects</a:t>
            </a:r>
          </a:p>
          <a:p>
            <a:pPr lvl="1"/>
            <a:r>
              <a:rPr lang="en-US" dirty="0" smtClean="0"/>
              <a:t>Risk for abuse</a:t>
            </a:r>
          </a:p>
          <a:p>
            <a:pPr lvl="2"/>
            <a:r>
              <a:rPr lang="en-US" dirty="0" smtClean="0"/>
              <a:t>Anabolic steroid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Provera</a:t>
            </a:r>
            <a:br>
              <a:rPr lang="en-US" dirty="0" smtClean="0"/>
            </a:br>
            <a:r>
              <a:rPr lang="en-US" dirty="0" smtClean="0"/>
              <a:t>(Progesterone)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Dysfunctional uterine bleeding</a:t>
            </a:r>
          </a:p>
          <a:p>
            <a:pPr lvl="1"/>
            <a:r>
              <a:rPr lang="en-US" dirty="0" smtClean="0"/>
              <a:t>Amenorrhea due to hormone imbalance</a:t>
            </a:r>
          </a:p>
          <a:p>
            <a:pPr lvl="1"/>
            <a:r>
              <a:rPr lang="en-US" dirty="0" smtClean="0"/>
              <a:t>Endometriosis/Endometrial cancer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Breast Cancer</a:t>
            </a:r>
          </a:p>
          <a:p>
            <a:pPr lvl="2"/>
            <a:r>
              <a:rPr lang="en-US" dirty="0" smtClean="0"/>
              <a:t>Contraindicated in hx of breast ca.</a:t>
            </a:r>
          </a:p>
          <a:p>
            <a:pPr lvl="2"/>
            <a:r>
              <a:rPr lang="en-US" dirty="0" smtClean="0"/>
              <a:t>Increases risk of breast CA.</a:t>
            </a:r>
          </a:p>
          <a:p>
            <a:pPr lvl="1"/>
            <a:r>
              <a:rPr lang="en-US" dirty="0" smtClean="0"/>
              <a:t>Embolic Risks</a:t>
            </a:r>
          </a:p>
          <a:p>
            <a:pPr lvl="1"/>
            <a:r>
              <a:rPr lang="en-US" dirty="0" smtClean="0"/>
              <a:t>Unexpected bleeding</a:t>
            </a:r>
          </a:p>
          <a:p>
            <a:pPr lvl="1"/>
            <a:r>
              <a:rPr lang="en-US" dirty="0" smtClean="0"/>
              <a:t>Edema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of Erectile dysfunction</a:t>
            </a:r>
            <a:br>
              <a:rPr lang="en-US" dirty="0" smtClean="0"/>
            </a:br>
            <a:r>
              <a:rPr lang="en-US" dirty="0" smtClean="0"/>
              <a:t>Viagra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Augments the effects of nitric oxide released during sexual stimulation resulting in enhanced blood flow to the penis.</a:t>
            </a:r>
          </a:p>
          <a:p>
            <a:r>
              <a:rPr lang="en-US" dirty="0" smtClean="0"/>
              <a:t>Administration</a:t>
            </a:r>
          </a:p>
          <a:p>
            <a:pPr lvl="1"/>
            <a:r>
              <a:rPr lang="en-US" dirty="0" smtClean="0"/>
              <a:t>Pts should take 1 hour prior to sexual activity.  Use only once daily.  </a:t>
            </a:r>
          </a:p>
          <a:p>
            <a:pPr lvl="1"/>
            <a:r>
              <a:rPr lang="en-US" dirty="0" smtClean="0"/>
              <a:t>There is some evidence of recreation abuse of this drug in certain populations.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Priapism</a:t>
            </a:r>
          </a:p>
          <a:p>
            <a:pPr lvl="1"/>
            <a:r>
              <a:rPr lang="en-US" dirty="0" smtClean="0"/>
              <a:t>MI, sudden death</a:t>
            </a:r>
          </a:p>
          <a:p>
            <a:pPr lvl="2"/>
            <a:r>
              <a:rPr lang="en-US" dirty="0" smtClean="0"/>
              <a:t>This is the greatest risk in patients receiving Nitroglycerine or organic nitrates. </a:t>
            </a:r>
          </a:p>
          <a:p>
            <a:r>
              <a:rPr lang="en-US" dirty="0" smtClean="0"/>
              <a:t>Medication interactions</a:t>
            </a:r>
          </a:p>
          <a:p>
            <a:pPr lvl="1"/>
            <a:r>
              <a:rPr lang="en-US" dirty="0" smtClean="0"/>
              <a:t>Organic nitrates</a:t>
            </a:r>
          </a:p>
          <a:p>
            <a:pPr lvl="2"/>
            <a:r>
              <a:rPr lang="en-US" dirty="0" smtClean="0"/>
              <a:t>Risk of sudden death.  Contraindicated.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Antineoplastic Drugs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Tamoxifen</a:t>
            </a:r>
          </a:p>
          <a:p>
            <a:pPr lvl="1"/>
            <a:r>
              <a:rPr lang="en-US" dirty="0" smtClean="0"/>
              <a:t>Treatment and prevention of breast Ca</a:t>
            </a:r>
          </a:p>
          <a:p>
            <a:pPr lvl="1"/>
            <a:r>
              <a:rPr lang="en-US" dirty="0" smtClean="0"/>
              <a:t>Competes with estrogen for receptors. Resulting in decreased effects of estrogen.</a:t>
            </a:r>
          </a:p>
          <a:p>
            <a:pPr lvl="1"/>
            <a:r>
              <a:rPr lang="en-US" dirty="0" smtClean="0"/>
              <a:t>Adverse effects</a:t>
            </a:r>
          </a:p>
          <a:p>
            <a:pPr lvl="2"/>
            <a:r>
              <a:rPr lang="en-US" dirty="0" smtClean="0"/>
              <a:t>Hot flashes, bone pain, elevated cholesterol.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Leuprolide</a:t>
            </a:r>
          </a:p>
          <a:p>
            <a:pPr lvl="1"/>
            <a:r>
              <a:rPr lang="en-US" dirty="0" smtClean="0"/>
              <a:t>Treatment of prostate Ca, uterine fibroids, and endometriosis.</a:t>
            </a:r>
          </a:p>
          <a:p>
            <a:pPr lvl="1"/>
            <a:r>
              <a:rPr lang="en-US" dirty="0" smtClean="0"/>
              <a:t>Adverse effects</a:t>
            </a:r>
          </a:p>
          <a:p>
            <a:pPr lvl="2"/>
            <a:r>
              <a:rPr lang="en-US" dirty="0" smtClean="0"/>
              <a:t>Embolic</a:t>
            </a:r>
          </a:p>
          <a:p>
            <a:pPr lvl="2"/>
            <a:r>
              <a:rPr lang="en-US" dirty="0" smtClean="0"/>
              <a:t>Hot flashes</a:t>
            </a:r>
          </a:p>
          <a:p>
            <a:pPr lvl="2"/>
            <a:r>
              <a:rPr lang="en-US" dirty="0" smtClean="0"/>
              <a:t>Bone pain</a:t>
            </a:r>
          </a:p>
          <a:p>
            <a:pPr lvl="2"/>
            <a:r>
              <a:rPr lang="en-US" dirty="0" smtClean="0"/>
              <a:t>sexual dysfunction</a:t>
            </a:r>
          </a:p>
          <a:p>
            <a:pPr lvl="3"/>
            <a:r>
              <a:rPr lang="en-US" dirty="0" smtClean="0"/>
              <a:t>May initially worsen prostate Ca.</a:t>
            </a:r>
          </a:p>
          <a:p>
            <a:pPr lvl="3"/>
            <a:r>
              <a:rPr lang="en-US" dirty="0" smtClean="0"/>
              <a:t>Read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IUD/</a:t>
            </a:r>
            <a:r>
              <a:rPr lang="en-US" dirty="0" err="1" smtClean="0"/>
              <a:t>Mirena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Copper IUDs function to make the uterus inhospitable to implantation.</a:t>
            </a:r>
          </a:p>
          <a:p>
            <a:r>
              <a:rPr lang="en-US" dirty="0" err="1" smtClean="0"/>
              <a:t>Mirena</a:t>
            </a:r>
            <a:r>
              <a:rPr lang="en-US" dirty="0" smtClean="0"/>
              <a:t> also does this but also secretes a small amount of progesterone.  This eventually leads to amenorrhea and cessation of ovulation.</a:t>
            </a:r>
          </a:p>
          <a:p>
            <a:r>
              <a:rPr lang="en-US" dirty="0" smtClean="0"/>
              <a:t>Risk</a:t>
            </a:r>
          </a:p>
          <a:p>
            <a:pPr lvl="1"/>
            <a:r>
              <a:rPr lang="en-US" dirty="0" smtClean="0"/>
              <a:t>Pregnancy with a device in place is a problem.  It is generally advised to remove but this may result is loss of the pregnancy.</a:t>
            </a:r>
          </a:p>
          <a:p>
            <a:pPr lvl="1"/>
            <a:r>
              <a:rPr lang="en-US" dirty="0" smtClean="0"/>
              <a:t>Infection.  These are intended for </a:t>
            </a:r>
            <a:r>
              <a:rPr lang="en-US" dirty="0" err="1" smtClean="0"/>
              <a:t>longterm</a:t>
            </a:r>
            <a:r>
              <a:rPr lang="en-US" dirty="0" smtClean="0"/>
              <a:t> use in a </a:t>
            </a:r>
            <a:r>
              <a:rPr lang="en-US" dirty="0" err="1" smtClean="0"/>
              <a:t>monogomas</a:t>
            </a:r>
            <a:r>
              <a:rPr lang="en-US" dirty="0" smtClean="0"/>
              <a:t> relationship.  There is an increased risk of PID with any infection while these are in place.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Depo-Provera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Progesterone only.  All the same risks as with any progesterone.  Lacks estrogen risks and benefits.</a:t>
            </a:r>
          </a:p>
          <a:p>
            <a:r>
              <a:rPr lang="en-US" dirty="0" smtClean="0"/>
              <a:t>Administer deep IM every 12 weeks.  May go up to 13 weeks but not one day over.  Initiate between day 1-5 of the menses.  Takes effect in 24 hours.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Unexpected bleeding</a:t>
            </a:r>
          </a:p>
          <a:p>
            <a:pPr lvl="2"/>
            <a:r>
              <a:rPr lang="en-US" dirty="0" smtClean="0"/>
              <a:t>Should develop amenorrhea but this does not happen for everyone. Pt need to know this is possible.</a:t>
            </a:r>
          </a:p>
          <a:p>
            <a:pPr lvl="2"/>
            <a:r>
              <a:rPr lang="en-US" dirty="0" smtClean="0"/>
              <a:t>The injection cannot be reversed.</a:t>
            </a:r>
          </a:p>
          <a:p>
            <a:pPr lvl="1"/>
            <a:r>
              <a:rPr lang="en-US" dirty="0" smtClean="0"/>
              <a:t>Bone loss over time</a:t>
            </a:r>
          </a:p>
          <a:p>
            <a:pPr lvl="1"/>
            <a:r>
              <a:rPr lang="en-US" dirty="0" smtClean="0"/>
              <a:t>Hair loss</a:t>
            </a:r>
          </a:p>
          <a:p>
            <a:pPr lvl="1"/>
            <a:r>
              <a:rPr lang="en-US" dirty="0" smtClean="0"/>
              <a:t>Weight gain</a:t>
            </a:r>
          </a:p>
          <a:p>
            <a:pPr lvl="1"/>
            <a:r>
              <a:rPr lang="en-US" dirty="0" smtClean="0"/>
              <a:t>Headaches</a:t>
            </a:r>
          </a:p>
          <a:p>
            <a:pPr lvl="1"/>
            <a:r>
              <a:rPr lang="en-US" dirty="0" smtClean="0"/>
              <a:t>Depression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Abortion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Mifepristone</a:t>
            </a:r>
            <a:r>
              <a:rPr lang="en-US" sz="2400" dirty="0" smtClean="0"/>
              <a:t> (RU 486) with </a:t>
            </a:r>
            <a:r>
              <a:rPr lang="en-US" sz="2400" dirty="0" err="1" smtClean="0"/>
              <a:t>misoprostol</a:t>
            </a:r>
            <a:endParaRPr lang="en-US" sz="2400" dirty="0" smtClean="0"/>
          </a:p>
          <a:p>
            <a:pPr lvl="1"/>
            <a:r>
              <a:rPr lang="en-US" dirty="0" smtClean="0"/>
              <a:t>Blocks uterine progesterone receptors</a:t>
            </a:r>
          </a:p>
          <a:p>
            <a:pPr lvl="1"/>
            <a:r>
              <a:rPr lang="en-US" dirty="0" smtClean="0"/>
              <a:t>Adverse effects</a:t>
            </a:r>
          </a:p>
          <a:p>
            <a:pPr lvl="2"/>
            <a:r>
              <a:rPr lang="en-US" dirty="0" smtClean="0"/>
              <a:t>Bleeding</a:t>
            </a:r>
          </a:p>
          <a:p>
            <a:pPr lvl="2"/>
            <a:r>
              <a:rPr lang="en-US" dirty="0" smtClean="0"/>
              <a:t>Cramping</a:t>
            </a:r>
          </a:p>
          <a:p>
            <a:pPr lvl="2"/>
            <a:r>
              <a:rPr lang="en-US" dirty="0" smtClean="0"/>
              <a:t>Nausea</a:t>
            </a:r>
          </a:p>
          <a:p>
            <a:pPr lvl="2"/>
            <a:r>
              <a:rPr lang="en-US" dirty="0" smtClean="0"/>
              <a:t>Vomiting</a:t>
            </a:r>
          </a:p>
          <a:p>
            <a:pPr lvl="2"/>
            <a:r>
              <a:rPr lang="en-US" dirty="0" smtClean="0"/>
              <a:t>Diarrhea</a:t>
            </a:r>
          </a:p>
          <a:p>
            <a:pPr lvl="2"/>
            <a:r>
              <a:rPr lang="en-US" dirty="0" smtClean="0"/>
              <a:t>Headache</a:t>
            </a:r>
          </a:p>
          <a:p>
            <a:r>
              <a:rPr lang="en-US" sz="2400" dirty="0" smtClean="0"/>
              <a:t>Methotrexate with </a:t>
            </a:r>
            <a:r>
              <a:rPr lang="en-US" sz="2400" dirty="0" err="1" smtClean="0"/>
              <a:t>misoprostol</a:t>
            </a:r>
            <a:r>
              <a:rPr lang="en-US" sz="2400" dirty="0" smtClean="0"/>
              <a:t> (synthetic </a:t>
            </a:r>
            <a:r>
              <a:rPr lang="en-US" sz="2400" dirty="0" err="1" smtClean="0"/>
              <a:t>prostoglandin</a:t>
            </a:r>
            <a:r>
              <a:rPr lang="en-US" sz="2400" dirty="0" smtClean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Estrogens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Naturally occurring estrogen is made by the ovary.</a:t>
            </a:r>
          </a:p>
          <a:p>
            <a:r>
              <a:rPr lang="en-US" dirty="0" smtClean="0"/>
              <a:t>Physiologic Purpose</a:t>
            </a:r>
          </a:p>
          <a:p>
            <a:pPr lvl="1"/>
            <a:r>
              <a:rPr lang="en-US" dirty="0" smtClean="0"/>
              <a:t>Follicle development</a:t>
            </a:r>
          </a:p>
          <a:p>
            <a:pPr lvl="1"/>
            <a:r>
              <a:rPr lang="en-US" dirty="0" smtClean="0"/>
              <a:t>Preparation of the endometrial</a:t>
            </a:r>
          </a:p>
          <a:p>
            <a:pPr lvl="2"/>
            <a:r>
              <a:rPr lang="en-US" dirty="0" smtClean="0"/>
              <a:t>Endometrial growth and secretion</a:t>
            </a:r>
          </a:p>
          <a:p>
            <a:pPr lvl="1"/>
            <a:r>
              <a:rPr lang="en-US" dirty="0" smtClean="0"/>
              <a:t>Brain function in the female as well as brain development in the male.</a:t>
            </a:r>
          </a:p>
          <a:p>
            <a:pPr lvl="2"/>
            <a:r>
              <a:rPr lang="en-US" dirty="0" smtClean="0"/>
              <a:t>Plays important role in female brain function.  The fetal male brain develops via the presence of estrodiol.  The female fetus has an enzyme that resists maternal estrodiol resulting in a lack of estrogen influence. (sounds backward, but how it works)</a:t>
            </a:r>
          </a:p>
          <a:p>
            <a:pPr lvl="1"/>
            <a:r>
              <a:rPr lang="en-US" dirty="0" smtClean="0"/>
              <a:t>Maintenance of bone density in the female</a:t>
            </a:r>
          </a:p>
          <a:p>
            <a:pPr lvl="2"/>
            <a:r>
              <a:rPr lang="en-US" dirty="0" smtClean="0"/>
              <a:t>Estrogen resists the influence of parathyroid hormone.</a:t>
            </a:r>
          </a:p>
          <a:p>
            <a:pPr lvl="1"/>
            <a:r>
              <a:rPr lang="en-US" dirty="0" smtClean="0"/>
              <a:t>Function and lubrication of the female genitalia</a:t>
            </a:r>
          </a:p>
          <a:p>
            <a:pPr lvl="2"/>
            <a:r>
              <a:rPr lang="en-US" dirty="0" smtClean="0"/>
              <a:t>Lack of estrogen results in atrophic vaginitis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Abortion Debate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Privacy</a:t>
            </a:r>
          </a:p>
          <a:p>
            <a:pPr lvl="1"/>
            <a:r>
              <a:rPr lang="en-US" dirty="0" smtClean="0"/>
              <a:t>Less risk of infection</a:t>
            </a:r>
          </a:p>
          <a:p>
            <a:pPr lvl="2"/>
            <a:r>
              <a:rPr lang="en-US" dirty="0" smtClean="0"/>
              <a:t>Minimizes infection risk from hospital, clinic, or instrumentation.</a:t>
            </a:r>
          </a:p>
          <a:p>
            <a:pPr lvl="1"/>
            <a:r>
              <a:rPr lang="en-US" dirty="0" smtClean="0"/>
              <a:t>Less instrumentation</a:t>
            </a:r>
          </a:p>
          <a:p>
            <a:pPr lvl="1"/>
            <a:r>
              <a:rPr lang="en-US" dirty="0" smtClean="0"/>
              <a:t>More natural.</a:t>
            </a:r>
          </a:p>
          <a:p>
            <a:pPr lvl="2"/>
            <a:r>
              <a:rPr lang="en-US" dirty="0" smtClean="0"/>
              <a:t>Body can repair itself.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Risk</a:t>
            </a:r>
          </a:p>
          <a:p>
            <a:pPr lvl="1"/>
            <a:r>
              <a:rPr lang="en-US" dirty="0" smtClean="0"/>
              <a:t>Lack of monitoring</a:t>
            </a:r>
          </a:p>
          <a:p>
            <a:pPr lvl="2"/>
            <a:r>
              <a:rPr lang="en-US" dirty="0" smtClean="0"/>
              <a:t>Hemorrhage</a:t>
            </a:r>
            <a:endParaRPr lang="en-US" dirty="0" smtClean="0"/>
          </a:p>
          <a:p>
            <a:pPr lvl="2"/>
            <a:r>
              <a:rPr lang="en-US" dirty="0" smtClean="0"/>
              <a:t>Some providers have skipped the ultrasound and given to women who are more than 6 weeks pregnant resulting in death in some cases.</a:t>
            </a:r>
          </a:p>
          <a:p>
            <a:pPr lvl="2"/>
            <a:r>
              <a:rPr lang="en-US" dirty="0" smtClean="0"/>
              <a:t>The patient can give or sell to someone else.</a:t>
            </a:r>
          </a:p>
          <a:p>
            <a:pPr lvl="1"/>
            <a:r>
              <a:rPr lang="en-US" dirty="0" smtClean="0"/>
              <a:t>Infection from untreated STD.</a:t>
            </a:r>
          </a:p>
          <a:p>
            <a:pPr lvl="2"/>
            <a:r>
              <a:rPr lang="en-US" dirty="0" smtClean="0"/>
              <a:t>All pregnant patients should be tested for STDs. This is sometime omitted as well.</a:t>
            </a:r>
          </a:p>
          <a:p>
            <a:pPr lvl="1"/>
            <a:r>
              <a:rPr lang="en-US" dirty="0" smtClean="0"/>
              <a:t>Takes the abortion back home.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Estrodiol Supplementation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Source</a:t>
            </a:r>
          </a:p>
          <a:p>
            <a:pPr lvl="1"/>
            <a:r>
              <a:rPr lang="en-US" dirty="0" smtClean="0"/>
              <a:t>Urine from pregnant horses</a:t>
            </a:r>
          </a:p>
          <a:p>
            <a:pPr lvl="1"/>
            <a:r>
              <a:rPr lang="en-US" dirty="0" smtClean="0"/>
              <a:t>Few plant sources</a:t>
            </a:r>
          </a:p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Contraception</a:t>
            </a:r>
          </a:p>
          <a:p>
            <a:pPr lvl="2"/>
            <a:r>
              <a:rPr lang="en-US" dirty="0" smtClean="0"/>
              <a:t>Must be combined with progesterone</a:t>
            </a:r>
          </a:p>
          <a:p>
            <a:pPr lvl="1"/>
            <a:r>
              <a:rPr lang="en-US" dirty="0" smtClean="0"/>
              <a:t>Relief of menopausal vasomotor symptoms</a:t>
            </a:r>
          </a:p>
          <a:p>
            <a:pPr lvl="2"/>
            <a:r>
              <a:rPr lang="en-US" dirty="0" smtClean="0"/>
              <a:t>Primarily hot flashes</a:t>
            </a:r>
          </a:p>
          <a:p>
            <a:pPr lvl="1"/>
            <a:r>
              <a:rPr lang="en-US" dirty="0" smtClean="0"/>
              <a:t>Prevention of osteoporosis</a:t>
            </a:r>
          </a:p>
          <a:p>
            <a:pPr lvl="1"/>
            <a:r>
              <a:rPr lang="en-US" dirty="0" smtClean="0"/>
              <a:t>Treatment of menstrual bleeding issues</a:t>
            </a:r>
          </a:p>
          <a:p>
            <a:pPr lvl="2"/>
            <a:r>
              <a:rPr lang="en-US" dirty="0" smtClean="0"/>
              <a:t>When combined with progesterone.</a:t>
            </a:r>
          </a:p>
          <a:p>
            <a:pPr lvl="1"/>
            <a:r>
              <a:rPr lang="en-US" dirty="0" smtClean="0"/>
              <a:t>Treatment of prostate cancer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Premarin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Oral and topical preparations</a:t>
            </a:r>
          </a:p>
          <a:p>
            <a:r>
              <a:rPr lang="en-US" dirty="0" smtClean="0"/>
              <a:t>Uses</a:t>
            </a:r>
          </a:p>
          <a:p>
            <a:r>
              <a:rPr lang="en-US" dirty="0" smtClean="0"/>
              <a:t>Postmenopausal treatment of vasomotor symptoms.</a:t>
            </a:r>
          </a:p>
          <a:p>
            <a:r>
              <a:rPr lang="en-US" dirty="0" smtClean="0"/>
              <a:t>Osteoporosis prevention in patients with low risk of breast cancer.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Embolic Events</a:t>
            </a:r>
          </a:p>
          <a:p>
            <a:pPr lvl="1"/>
            <a:r>
              <a:rPr lang="en-US" dirty="0" smtClean="0"/>
              <a:t>Endometrial cancer and/or ovarian cancer</a:t>
            </a:r>
          </a:p>
          <a:p>
            <a:pPr lvl="1"/>
            <a:r>
              <a:rPr lang="en-US" dirty="0" smtClean="0"/>
              <a:t>Breast cancer</a:t>
            </a:r>
          </a:p>
          <a:p>
            <a:pPr lvl="1"/>
            <a:r>
              <a:rPr lang="en-US" dirty="0" smtClean="0"/>
              <a:t>Feminization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 ED/ 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Embolic Events</a:t>
            </a:r>
          </a:p>
          <a:p>
            <a:pPr lvl="2"/>
            <a:r>
              <a:rPr lang="en-US" dirty="0" smtClean="0"/>
              <a:t>No smoking after age 35</a:t>
            </a:r>
          </a:p>
          <a:p>
            <a:pPr lvl="2"/>
            <a:r>
              <a:rPr lang="en-US" dirty="0" smtClean="0"/>
              <a:t>Discuss signs and symptoms of DVT and embolism</a:t>
            </a:r>
          </a:p>
          <a:p>
            <a:pPr lvl="1"/>
            <a:r>
              <a:rPr lang="en-US" dirty="0" smtClean="0"/>
              <a:t>Endometrial cancer </a:t>
            </a:r>
          </a:p>
          <a:p>
            <a:pPr lvl="2"/>
            <a:r>
              <a:rPr lang="en-US" dirty="0" smtClean="0"/>
              <a:t>If uterus is intact use with progesterone, if no uterus this is not necessary.</a:t>
            </a:r>
          </a:p>
          <a:p>
            <a:pPr lvl="2"/>
            <a:r>
              <a:rPr lang="en-US" dirty="0" smtClean="0"/>
              <a:t>Pts with a uterus should report vaginal bleeding immediately.</a:t>
            </a:r>
          </a:p>
          <a:p>
            <a:pPr lvl="1"/>
            <a:r>
              <a:rPr lang="en-US" dirty="0" smtClean="0"/>
              <a:t>Breast cancer</a:t>
            </a:r>
          </a:p>
          <a:p>
            <a:pPr lvl="2"/>
            <a:r>
              <a:rPr lang="en-US" dirty="0" smtClean="0"/>
              <a:t>Avoid if family history of estrogen based CA.  </a:t>
            </a:r>
          </a:p>
          <a:p>
            <a:pPr lvl="2"/>
            <a:r>
              <a:rPr lang="en-US" dirty="0" smtClean="0"/>
              <a:t>Risk is less in patients able to use Premarin alone(those without a uterus.  Progesterone exposure increases breast CA risk.) </a:t>
            </a:r>
          </a:p>
          <a:p>
            <a:pPr lvl="1"/>
            <a:r>
              <a:rPr lang="en-US" dirty="0" smtClean="0"/>
              <a:t>Feminization</a:t>
            </a:r>
          </a:p>
          <a:p>
            <a:pPr lvl="2"/>
            <a:r>
              <a:rPr lang="en-US" dirty="0" smtClean="0"/>
              <a:t>Males using for prostate CA.</a:t>
            </a:r>
          </a:p>
          <a:p>
            <a:pPr lvl="2"/>
            <a:r>
              <a:rPr lang="en-US" dirty="0" smtClean="0"/>
              <a:t>Avoid creams from females during intercourse.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Pitocin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Synthetic oxytocin</a:t>
            </a:r>
          </a:p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Stimulate labor</a:t>
            </a:r>
          </a:p>
          <a:p>
            <a:pPr lvl="1"/>
            <a:r>
              <a:rPr lang="en-US" dirty="0" smtClean="0"/>
              <a:t>Enhance contractions</a:t>
            </a:r>
          </a:p>
          <a:p>
            <a:pPr lvl="1"/>
            <a:r>
              <a:rPr lang="en-US" dirty="0" smtClean="0"/>
              <a:t>Delivery of placenta</a:t>
            </a:r>
          </a:p>
          <a:p>
            <a:pPr lvl="2"/>
            <a:r>
              <a:rPr lang="en-US" dirty="0" smtClean="0"/>
              <a:t>Esp. if there may be scarring of the uterus from previous surgery or c-section.  The uterus may be more boggy and resistant to contracting.  </a:t>
            </a:r>
          </a:p>
          <a:p>
            <a:pPr lvl="1"/>
            <a:r>
              <a:rPr lang="en-US" dirty="0" smtClean="0"/>
              <a:t>Control of post-partum bleeding</a:t>
            </a:r>
          </a:p>
          <a:p>
            <a:pPr lvl="2"/>
            <a:r>
              <a:rPr lang="en-US" dirty="0" smtClean="0"/>
              <a:t>Contraction lead to bleeding cessation</a:t>
            </a:r>
          </a:p>
          <a:p>
            <a:pPr lvl="1"/>
            <a:r>
              <a:rPr lang="en-US" dirty="0" smtClean="0"/>
              <a:t>Promotion of milk letdown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 ed./Nursing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Uterine rupture</a:t>
            </a:r>
          </a:p>
          <a:p>
            <a:pPr lvl="1"/>
            <a:r>
              <a:rPr lang="en-US" dirty="0" smtClean="0"/>
              <a:t>Increased risk with multiple previous births and history of surgery or c-section.</a:t>
            </a:r>
          </a:p>
          <a:p>
            <a:pPr lvl="1"/>
            <a:r>
              <a:rPr lang="en-US" dirty="0" smtClean="0"/>
              <a:t>Monitor length and strength of contraction</a:t>
            </a:r>
          </a:p>
          <a:p>
            <a:pPr lvl="2"/>
            <a:r>
              <a:rPr lang="en-US" dirty="0" smtClean="0"/>
              <a:t>Should not exceed 1 minute in length.</a:t>
            </a:r>
          </a:p>
          <a:p>
            <a:pPr lvl="2"/>
            <a:r>
              <a:rPr lang="en-US" dirty="0" smtClean="0"/>
              <a:t>Contractions should be 2-3 minutes apart.</a:t>
            </a:r>
          </a:p>
          <a:p>
            <a:pPr lvl="2"/>
            <a:r>
              <a:rPr lang="en-US" dirty="0" smtClean="0"/>
              <a:t>Magnesium sulfate should be on hand for relaxation of the </a:t>
            </a:r>
            <a:r>
              <a:rPr lang="en-US" dirty="0" err="1" smtClean="0"/>
              <a:t>myometrium</a:t>
            </a:r>
            <a:r>
              <a:rPr lang="en-US" dirty="0" smtClean="0"/>
              <a:t> </a:t>
            </a:r>
            <a:r>
              <a:rPr lang="en-US" smtClean="0"/>
              <a:t>if needed.</a:t>
            </a:r>
            <a:endParaRPr lang="en-US" dirty="0" smtClean="0"/>
          </a:p>
          <a:p>
            <a:r>
              <a:rPr lang="en-US" dirty="0" smtClean="0"/>
              <a:t>Pain</a:t>
            </a:r>
          </a:p>
          <a:p>
            <a:pPr lvl="1"/>
            <a:r>
              <a:rPr lang="en-US" dirty="0" smtClean="0"/>
              <a:t>These patients should have an adequate pain control plan in place.  </a:t>
            </a:r>
          </a:p>
          <a:p>
            <a:pPr lvl="1"/>
            <a:r>
              <a:rPr lang="en-US" dirty="0" smtClean="0"/>
              <a:t>Should not be administered when there is not adequate anesthesia services.</a:t>
            </a:r>
          </a:p>
          <a:p>
            <a:pPr lvl="1"/>
            <a:r>
              <a:rPr lang="en-US" dirty="0" smtClean="0"/>
              <a:t>Read about administration and pt monitoring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Methergine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Works like </a:t>
            </a:r>
            <a:r>
              <a:rPr lang="en-US" dirty="0" err="1" smtClean="0"/>
              <a:t>pitocin</a:t>
            </a:r>
            <a:r>
              <a:rPr lang="en-US" dirty="0" smtClean="0"/>
              <a:t> but more potent.</a:t>
            </a:r>
          </a:p>
          <a:p>
            <a:r>
              <a:rPr lang="en-US" dirty="0" smtClean="0"/>
              <a:t>Used only for emergency intervention for serious post-partum hemorrhage.</a:t>
            </a:r>
          </a:p>
          <a:p>
            <a:r>
              <a:rPr lang="en-US" dirty="0" smtClean="0"/>
              <a:t>Risk for hypertensive crisis</a:t>
            </a:r>
          </a:p>
          <a:p>
            <a:pPr lvl="1"/>
            <a:r>
              <a:rPr lang="en-US" dirty="0" smtClean="0"/>
              <a:t>Monitor BP and for signs of hypertensive crisis</a:t>
            </a:r>
          </a:p>
          <a:p>
            <a:pPr lvl="2"/>
            <a:r>
              <a:rPr lang="en-US" dirty="0" smtClean="0"/>
              <a:t>Nausea, vomiting, headache, chest pain.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Tocolytic Medications</a:t>
            </a:r>
            <a:br>
              <a:rPr lang="en-US" dirty="0" smtClean="0"/>
            </a:br>
            <a:r>
              <a:rPr lang="en-US" dirty="0" smtClean="0"/>
              <a:t>Terbutaline Sulfate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IV or SC can </a:t>
            </a:r>
          </a:p>
          <a:p>
            <a:r>
              <a:rPr lang="en-US" dirty="0" smtClean="0"/>
              <a:t>May be used briefly to delay preterm labor.</a:t>
            </a:r>
          </a:p>
          <a:p>
            <a:r>
              <a:rPr lang="en-US" dirty="0" smtClean="0"/>
              <a:t>Pts can be sent home with oral terbutaline for longer use.  (This contradicts your book.)</a:t>
            </a:r>
          </a:p>
          <a:p>
            <a:r>
              <a:rPr lang="en-US" dirty="0" smtClean="0"/>
              <a:t>Causes smooth muscle relaxation (uterus and lungs) and cardiac/skeletal muscle contraction. </a:t>
            </a:r>
          </a:p>
          <a:p>
            <a:pPr lvl="1"/>
            <a:r>
              <a:rPr lang="en-US" dirty="0" smtClean="0"/>
              <a:t>Results in anxiety, tremor, palpitations, insomnia, and chest pain.</a:t>
            </a:r>
          </a:p>
          <a:p>
            <a:pPr lvl="2"/>
            <a:r>
              <a:rPr lang="en-US" dirty="0" smtClean="0"/>
              <a:t>Chest pain and shortness of breath are reasons to discontinue.</a:t>
            </a:r>
          </a:p>
          <a:p>
            <a:pPr lvl="2"/>
            <a:r>
              <a:rPr lang="en-US" dirty="0" smtClean="0"/>
              <a:t>The remaining symptoms are to be expected and med continuation depends on how the patient tolerates.  They will get better as the patient takes longer.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1330</Words>
  <Application>Microsoft Office PowerPoint</Application>
  <PresentationFormat>On-screen Show (4:3)</PresentationFormat>
  <Paragraphs>216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Reproductive Drugs</vt:lpstr>
      <vt:lpstr>Estrogens</vt:lpstr>
      <vt:lpstr>Estrodiol Supplementation</vt:lpstr>
      <vt:lpstr>Premarin</vt:lpstr>
      <vt:lpstr>Pt ED/ Nursing Implications</vt:lpstr>
      <vt:lpstr>Pitocin</vt:lpstr>
      <vt:lpstr>Pt ed./Nursing Implications</vt:lpstr>
      <vt:lpstr>Methergine</vt:lpstr>
      <vt:lpstr>Tocolytic Medications Terbutaline Sulfate</vt:lpstr>
      <vt:lpstr>Terbutaline</vt:lpstr>
      <vt:lpstr>Oral Contraceptives</vt:lpstr>
      <vt:lpstr>Oral Contraceptive  Types</vt:lpstr>
      <vt:lpstr>Testosterone enanthate</vt:lpstr>
      <vt:lpstr>Provera (Progesterone)</vt:lpstr>
      <vt:lpstr>Treatment of Erectile dysfunction Viagra </vt:lpstr>
      <vt:lpstr>Antineoplastic Drugs</vt:lpstr>
      <vt:lpstr>IUD/Mirena</vt:lpstr>
      <vt:lpstr>Depo-Provera</vt:lpstr>
      <vt:lpstr>Medical Abortion</vt:lpstr>
      <vt:lpstr>Medical Abortion Debate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Reproductive Drugs</dc:title>
  <dc:creator>Daphne</dc:creator>
  <cp:lastModifiedBy>Lenovo User</cp:lastModifiedBy>
  <cp:revision>15</cp:revision>
  <dcterms:created xsi:type="dcterms:W3CDTF">2012-03-27T13:22:30Z</dcterms:created>
  <dcterms:modified xsi:type="dcterms:W3CDTF">2012-03-27T18:16:03Z</dcterms:modified>
</cp:coreProperties>
</file>