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
  </p:notesMasterIdLst>
  <p:sldIdLst>
    <p:sldId id="256" r:id="rId2"/>
    <p:sldId id="257" r:id="rId3"/>
    <p:sldId id="258" r:id="rId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84915" autoAdjust="0"/>
  </p:normalViewPr>
  <p:slideViewPr>
    <p:cSldViewPr>
      <p:cViewPr varScale="1">
        <p:scale>
          <a:sx n="65" d="100"/>
          <a:sy n="65" d="100"/>
        </p:scale>
        <p:origin x="-1314" y="-108"/>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DCFFB30-5C26-4A46-A355-277E2CB2CF3F}" type="datetimeFigureOut">
              <a:rPr lang="en-US" smtClean="0"/>
              <a:pPr/>
              <a:t>9/24/2011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39ED77B-40DD-484B-B025-C52A5C1B4AF3}"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The</a:t>
            </a:r>
            <a:r>
              <a:rPr lang="en-US" baseline="0" dirty="0" smtClean="0"/>
              <a:t> purpose of this slide is to show how the use of simulation technologies help later on in nursing practice.  As stated by </a:t>
            </a:r>
            <a:r>
              <a:rPr lang="en-US" baseline="0" dirty="0" err="1" smtClean="0"/>
              <a:t>Eggenberger</a:t>
            </a:r>
            <a:r>
              <a:rPr lang="en-US" baseline="0" dirty="0" smtClean="0"/>
              <a:t>, Keller &amp; </a:t>
            </a:r>
            <a:r>
              <a:rPr lang="en-US" baseline="0" dirty="0" err="1" smtClean="0"/>
              <a:t>Locsin</a:t>
            </a:r>
            <a:r>
              <a:rPr lang="en-US" baseline="0" dirty="0" smtClean="0"/>
              <a:t> (2010), “ Simulation technology as a pedagogical instrument for learning caring nursing is paramount, critical, and necessary for today’s nursing </a:t>
            </a:r>
            <a:r>
              <a:rPr lang="en-US" baseline="0" dirty="0" smtClean="0"/>
              <a:t>education”(</a:t>
            </a:r>
            <a:r>
              <a:rPr lang="en-US" baseline="0" dirty="0" smtClean="0"/>
              <a:t>p. 23).  A major concern of simulation is to get students to view the simulator as a person so that caring skills can be carried on into their nursing profession. By practicing in nursing school to care for the simulated patient hopefully this trait will carry on and lead students to becoming caring nurses.</a:t>
            </a:r>
            <a:endParaRPr lang="en-US" dirty="0"/>
          </a:p>
        </p:txBody>
      </p:sp>
      <p:sp>
        <p:nvSpPr>
          <p:cNvPr id="4" name="Slide Number Placeholder 3"/>
          <p:cNvSpPr>
            <a:spLocks noGrp="1"/>
          </p:cNvSpPr>
          <p:nvPr>
            <p:ph type="sldNum" sz="quarter" idx="10"/>
          </p:nvPr>
        </p:nvSpPr>
        <p:spPr/>
        <p:txBody>
          <a:bodyPr/>
          <a:lstStyle/>
          <a:p>
            <a:fld id="{639ED77B-40DD-484B-B025-C52A5C1B4AF3}" type="slidenum">
              <a:rPr lang="en-US" smtClean="0"/>
              <a:pPr/>
              <a:t>1</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The</a:t>
            </a:r>
            <a:r>
              <a:rPr lang="en-US" baseline="0" dirty="0" smtClean="0"/>
              <a:t> purpose of this slide is to discuss how the use of </a:t>
            </a:r>
            <a:r>
              <a:rPr lang="en-US" baseline="0" dirty="0" err="1" smtClean="0"/>
              <a:t>intradermal</a:t>
            </a:r>
            <a:r>
              <a:rPr lang="en-US" baseline="0" dirty="0" smtClean="0"/>
              <a:t> anesthesia for the placement of IV lines can be used in nursing practice. </a:t>
            </a:r>
            <a:r>
              <a:rPr lang="en-US" dirty="0" smtClean="0"/>
              <a:t>Pain</a:t>
            </a:r>
            <a:r>
              <a:rPr lang="en-US" baseline="0" dirty="0" smtClean="0"/>
              <a:t> management is an essential priority for nurses. The goal is to provide patients with the best outcomes, and when pain is diminished there have been noticeably positive outcomes (</a:t>
            </a:r>
            <a:r>
              <a:rPr lang="en-US" baseline="0" dirty="0" err="1" smtClean="0"/>
              <a:t>Windle</a:t>
            </a:r>
            <a:r>
              <a:rPr lang="en-US" baseline="0" dirty="0" smtClean="0"/>
              <a:t> et al., 2006, p. 257).  Pain is listed as one of the biggest fears for preoperative patients. Many hospitals list in there policies and procedures that they do not use local anesthesia before IV insertion.  Many patients have had painful memories from prior </a:t>
            </a:r>
            <a:r>
              <a:rPr lang="en-US" baseline="0" dirty="0" err="1" smtClean="0"/>
              <a:t>venipuncture</a:t>
            </a:r>
            <a:r>
              <a:rPr lang="en-US" baseline="0" dirty="0" smtClean="0"/>
              <a:t> therefore reducing these adverse affects will help patients overall satisfaction (</a:t>
            </a:r>
            <a:r>
              <a:rPr lang="en-US" baseline="0" dirty="0" err="1" smtClean="0"/>
              <a:t>Windle</a:t>
            </a:r>
            <a:r>
              <a:rPr lang="en-US" baseline="0" dirty="0" smtClean="0"/>
              <a:t> et al</a:t>
            </a:r>
            <a:r>
              <a:rPr lang="en-US" baseline="0" dirty="0" smtClean="0"/>
              <a:t>., </a:t>
            </a:r>
            <a:r>
              <a:rPr lang="en-US" baseline="0" dirty="0" smtClean="0"/>
              <a:t>p. 251-252).  </a:t>
            </a:r>
            <a:endParaRPr lang="en-US" dirty="0"/>
          </a:p>
        </p:txBody>
      </p:sp>
      <p:sp>
        <p:nvSpPr>
          <p:cNvPr id="4" name="Slide Number Placeholder 3"/>
          <p:cNvSpPr>
            <a:spLocks noGrp="1"/>
          </p:cNvSpPr>
          <p:nvPr>
            <p:ph type="sldNum" sz="quarter" idx="10"/>
          </p:nvPr>
        </p:nvSpPr>
        <p:spPr/>
        <p:txBody>
          <a:bodyPr/>
          <a:lstStyle/>
          <a:p>
            <a:fld id="{639ED77B-40DD-484B-B025-C52A5C1B4AF3}" type="slidenum">
              <a:rPr lang="en-US" smtClean="0"/>
              <a:pPr/>
              <a:t>2</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The</a:t>
            </a:r>
            <a:r>
              <a:rPr lang="en-US" baseline="0" dirty="0" smtClean="0"/>
              <a:t> purpose of this slide is to detail the informed consent process of </a:t>
            </a:r>
            <a:r>
              <a:rPr lang="en-US" baseline="0" dirty="0" smtClean="0"/>
              <a:t>both article 1 &amp; 2. According to Burns &amp; Grove (2009) informed consent consist of four elements “(1) disclosure of essential information, (2) comprehension, (3) competency, and (4) voluntarism” (p. 201).  When the subjects are being introduced to the research activities they must be given key information about the study.  The subjects should obtain a complete description and procedures that will take place. Prospective subjects should be fully aware of the risk, discomforts, benefits, and alternatives to the study. Confidentiality should be explained and questions should always be answered (Burns &amp; Grove, 2009, p.202).</a:t>
            </a:r>
          </a:p>
          <a:p>
            <a:endParaRPr lang="en-US" baseline="0" dirty="0" smtClean="0"/>
          </a:p>
          <a:p>
            <a:r>
              <a:rPr lang="en-US" baseline="0" dirty="0" smtClean="0"/>
              <a:t>During the article 1 research study the </a:t>
            </a:r>
            <a:r>
              <a:rPr lang="en-US" baseline="0" dirty="0" smtClean="0"/>
              <a:t>students were asked whether or not they wanted to participate which made it fully voluntary.  They were informed that this study didn’t directly effect there grades. A verbal script was then read </a:t>
            </a:r>
            <a:r>
              <a:rPr lang="en-US" baseline="0" dirty="0" smtClean="0"/>
              <a:t>by the primary investigator.  The investigator was not their faculty member.  Students were then given the chance to seek clarification if they had any questions regarding the research study (</a:t>
            </a:r>
            <a:r>
              <a:rPr lang="en-US" baseline="0" dirty="0" err="1" smtClean="0"/>
              <a:t>Eggenberger</a:t>
            </a:r>
            <a:r>
              <a:rPr lang="en-US" baseline="0" dirty="0" smtClean="0"/>
              <a:t> et al., 2010, p.25).</a:t>
            </a:r>
          </a:p>
          <a:p>
            <a:endParaRPr lang="en-US" baseline="0" dirty="0" smtClean="0"/>
          </a:p>
          <a:p>
            <a:r>
              <a:rPr lang="en-US" baseline="0" dirty="0" smtClean="0"/>
              <a:t>Once the subjects who met the criteria were selected in article 2, they were counseled regarding the study. After counseling took place, informed consent was obtained.  During the informed consent process subjects’ questions and concerns were all addressed. Participants were assured that whether they participated or not, they will still receive the same standard of care (</a:t>
            </a:r>
            <a:r>
              <a:rPr lang="en-US" baseline="0" dirty="0" err="1" smtClean="0"/>
              <a:t>Windle</a:t>
            </a:r>
            <a:r>
              <a:rPr lang="en-US" baseline="0" dirty="0" smtClean="0"/>
              <a:t> et al., 2006,p. 254-255)</a:t>
            </a:r>
          </a:p>
          <a:p>
            <a:endParaRPr lang="en-US" baseline="0" dirty="0" smtClean="0"/>
          </a:p>
          <a:p>
            <a:r>
              <a:rPr lang="en-US" baseline="0" dirty="0" smtClean="0"/>
              <a:t>Both studies met the elements as described by Burns and Grove (2009). The participants were able to exercise their rights to freedom of choice, they obtained adequate knowledge to know what the study consist of, the subjects had legal capacity to give consent, and they were offered to learn more about the study to fully comprehend it. Due to the elements being met the informed consent process of both articles were sufficient.</a:t>
            </a:r>
            <a:endParaRPr lang="en-US" dirty="0"/>
          </a:p>
        </p:txBody>
      </p:sp>
      <p:sp>
        <p:nvSpPr>
          <p:cNvPr id="4" name="Slide Number Placeholder 3"/>
          <p:cNvSpPr>
            <a:spLocks noGrp="1"/>
          </p:cNvSpPr>
          <p:nvPr>
            <p:ph type="sldNum" sz="quarter" idx="10"/>
          </p:nvPr>
        </p:nvSpPr>
        <p:spPr/>
        <p:txBody>
          <a:bodyPr/>
          <a:lstStyle/>
          <a:p>
            <a:fld id="{639ED77B-40DD-484B-B025-C52A5C1B4AF3}" type="slidenum">
              <a:rPr lang="en-US" smtClean="0"/>
              <a:pPr/>
              <a:t>3</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D048365F-2353-41FD-AF09-C465289261C6}" type="datetimeFigureOut">
              <a:rPr lang="en-US" smtClean="0"/>
              <a:pPr/>
              <a:t>9/24/2011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887AB4D-28B0-43ED-A230-1523CC4985B0}"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048365F-2353-41FD-AF09-C465289261C6}" type="datetimeFigureOut">
              <a:rPr lang="en-US" smtClean="0"/>
              <a:pPr/>
              <a:t>9/24/2011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887AB4D-28B0-43ED-A230-1523CC4985B0}"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048365F-2353-41FD-AF09-C465289261C6}" type="datetimeFigureOut">
              <a:rPr lang="en-US" smtClean="0"/>
              <a:pPr/>
              <a:t>9/24/2011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887AB4D-28B0-43ED-A230-1523CC4985B0}"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048365F-2353-41FD-AF09-C465289261C6}" type="datetimeFigureOut">
              <a:rPr lang="en-US" smtClean="0"/>
              <a:pPr/>
              <a:t>9/24/2011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887AB4D-28B0-43ED-A230-1523CC4985B0}"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048365F-2353-41FD-AF09-C465289261C6}" type="datetimeFigureOut">
              <a:rPr lang="en-US" smtClean="0"/>
              <a:pPr/>
              <a:t>9/24/2011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887AB4D-28B0-43ED-A230-1523CC4985B0}"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D048365F-2353-41FD-AF09-C465289261C6}" type="datetimeFigureOut">
              <a:rPr lang="en-US" smtClean="0"/>
              <a:pPr/>
              <a:t>9/24/2011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887AB4D-28B0-43ED-A230-1523CC4985B0}"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D048365F-2353-41FD-AF09-C465289261C6}" type="datetimeFigureOut">
              <a:rPr lang="en-US" smtClean="0"/>
              <a:pPr/>
              <a:t>9/24/2011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887AB4D-28B0-43ED-A230-1523CC4985B0}"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D048365F-2353-41FD-AF09-C465289261C6}" type="datetimeFigureOut">
              <a:rPr lang="en-US" smtClean="0"/>
              <a:pPr/>
              <a:t>9/24/2011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887AB4D-28B0-43ED-A230-1523CC4985B0}"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048365F-2353-41FD-AF09-C465289261C6}" type="datetimeFigureOut">
              <a:rPr lang="en-US" smtClean="0"/>
              <a:pPr/>
              <a:t>9/24/2011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887AB4D-28B0-43ED-A230-1523CC4985B0}"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048365F-2353-41FD-AF09-C465289261C6}" type="datetimeFigureOut">
              <a:rPr lang="en-US" smtClean="0"/>
              <a:pPr/>
              <a:t>9/24/2011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887AB4D-28B0-43ED-A230-1523CC4985B0}"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048365F-2353-41FD-AF09-C465289261C6}" type="datetimeFigureOut">
              <a:rPr lang="en-US" smtClean="0"/>
              <a:pPr/>
              <a:t>9/24/2011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887AB4D-28B0-43ED-A230-1523CC4985B0}"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048365F-2353-41FD-AF09-C465289261C6}" type="datetimeFigureOut">
              <a:rPr lang="en-US" smtClean="0"/>
              <a:pPr/>
              <a:t>9/24/2011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887AB4D-28B0-43ED-A230-1523CC4985B0}"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fontScale="90000"/>
          </a:bodyPr>
          <a:lstStyle/>
          <a:p>
            <a:r>
              <a:rPr lang="en-US" dirty="0" smtClean="0"/>
              <a:t>Relevance in Nursing Practice</a:t>
            </a:r>
            <a:br>
              <a:rPr lang="en-US" dirty="0" smtClean="0"/>
            </a:br>
            <a:r>
              <a:rPr lang="en-US" dirty="0" smtClean="0"/>
              <a:t>Article 1</a:t>
            </a:r>
            <a:endParaRPr lang="en-US" dirty="0"/>
          </a:p>
        </p:txBody>
      </p:sp>
      <p:sp>
        <p:nvSpPr>
          <p:cNvPr id="5" name="Content Placeholder 4"/>
          <p:cNvSpPr>
            <a:spLocks noGrp="1"/>
          </p:cNvSpPr>
          <p:nvPr>
            <p:ph idx="1"/>
          </p:nvPr>
        </p:nvSpPr>
        <p:spPr/>
        <p:txBody>
          <a:bodyPr/>
          <a:lstStyle/>
          <a:p>
            <a:r>
              <a:rPr lang="en-US" dirty="0" smtClean="0"/>
              <a:t>Technologies are the new era of learning today</a:t>
            </a:r>
          </a:p>
          <a:p>
            <a:r>
              <a:rPr lang="en-US" dirty="0" smtClean="0"/>
              <a:t>Linking technological skill to the real life human experience helps caring come through in nursing responses.</a:t>
            </a:r>
          </a:p>
          <a:p>
            <a:r>
              <a:rPr lang="en-US" dirty="0" smtClean="0"/>
              <a:t>Nurses must engage in relationship with the patient and their significant other</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Relevance in Nursing Practice</a:t>
            </a:r>
            <a:br>
              <a:rPr lang="en-US" dirty="0" smtClean="0"/>
            </a:br>
            <a:r>
              <a:rPr lang="en-US" dirty="0" smtClean="0"/>
              <a:t>Article 2</a:t>
            </a:r>
            <a:endParaRPr lang="en-US" dirty="0"/>
          </a:p>
        </p:txBody>
      </p:sp>
      <p:sp>
        <p:nvSpPr>
          <p:cNvPr id="3" name="Content Placeholder 2"/>
          <p:cNvSpPr>
            <a:spLocks noGrp="1"/>
          </p:cNvSpPr>
          <p:nvPr>
            <p:ph idx="1"/>
          </p:nvPr>
        </p:nvSpPr>
        <p:spPr/>
        <p:txBody>
          <a:bodyPr/>
          <a:lstStyle/>
          <a:p>
            <a:r>
              <a:rPr lang="en-US" dirty="0" smtClean="0"/>
              <a:t>Nurses have the job to make sure that patients are comfortable during procedures and hospital stay</a:t>
            </a:r>
          </a:p>
          <a:p>
            <a:r>
              <a:rPr lang="en-US" dirty="0" smtClean="0"/>
              <a:t>In many hospitals nurses use the “distraction method” to decrease pain during IV insertion</a:t>
            </a:r>
          </a:p>
          <a:p>
            <a:r>
              <a:rPr lang="en-US" dirty="0" smtClean="0"/>
              <a:t>The study shows that the use of BNS or </a:t>
            </a:r>
            <a:r>
              <a:rPr lang="en-US" dirty="0" err="1" smtClean="0"/>
              <a:t>lidocaine</a:t>
            </a:r>
            <a:r>
              <a:rPr lang="en-US" dirty="0" smtClean="0"/>
              <a:t> should be used by nurses for pain management</a:t>
            </a:r>
          </a:p>
          <a:p>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Informed Consent</a:t>
            </a:r>
            <a:br>
              <a:rPr lang="en-US" dirty="0" smtClean="0"/>
            </a:br>
            <a:endParaRPr lang="en-US" dirty="0"/>
          </a:p>
        </p:txBody>
      </p:sp>
      <p:sp>
        <p:nvSpPr>
          <p:cNvPr id="4" name="Text Placeholder 3"/>
          <p:cNvSpPr>
            <a:spLocks noGrp="1"/>
          </p:cNvSpPr>
          <p:nvPr>
            <p:ph type="body" idx="1"/>
          </p:nvPr>
        </p:nvSpPr>
        <p:spPr/>
        <p:txBody>
          <a:bodyPr/>
          <a:lstStyle/>
          <a:p>
            <a:pPr algn="ctr"/>
            <a:r>
              <a:rPr lang="en-US" dirty="0" smtClean="0"/>
              <a:t>Article 1</a:t>
            </a:r>
            <a:endParaRPr lang="en-US" dirty="0"/>
          </a:p>
        </p:txBody>
      </p:sp>
      <p:sp>
        <p:nvSpPr>
          <p:cNvPr id="3" name="Content Placeholder 2"/>
          <p:cNvSpPr>
            <a:spLocks noGrp="1"/>
          </p:cNvSpPr>
          <p:nvPr>
            <p:ph sz="half" idx="2"/>
          </p:nvPr>
        </p:nvSpPr>
        <p:spPr/>
        <p:txBody>
          <a:bodyPr/>
          <a:lstStyle/>
          <a:p>
            <a:r>
              <a:rPr lang="en-US" dirty="0" smtClean="0"/>
              <a:t>Competent to give </a:t>
            </a:r>
            <a:r>
              <a:rPr lang="en-US" dirty="0" smtClean="0"/>
              <a:t>consent</a:t>
            </a:r>
            <a:endParaRPr lang="en-US" dirty="0" smtClean="0"/>
          </a:p>
          <a:p>
            <a:endParaRPr lang="en-US" dirty="0" smtClean="0"/>
          </a:p>
          <a:p>
            <a:r>
              <a:rPr lang="en-US" dirty="0" smtClean="0"/>
              <a:t>Adequate Description</a:t>
            </a:r>
          </a:p>
          <a:p>
            <a:pPr>
              <a:buNone/>
            </a:pPr>
            <a:endParaRPr lang="en-US" dirty="0"/>
          </a:p>
          <a:p>
            <a:r>
              <a:rPr lang="en-US" dirty="0" smtClean="0"/>
              <a:t>Voluntary</a:t>
            </a:r>
            <a:endParaRPr lang="en-US" dirty="0" smtClean="0"/>
          </a:p>
          <a:p>
            <a:endParaRPr lang="en-US" dirty="0" smtClean="0"/>
          </a:p>
          <a:p>
            <a:r>
              <a:rPr lang="en-US" dirty="0" smtClean="0"/>
              <a:t>Ability to ask questions</a:t>
            </a:r>
          </a:p>
          <a:p>
            <a:pPr>
              <a:buNone/>
            </a:pPr>
            <a:endParaRPr lang="en-US" dirty="0"/>
          </a:p>
          <a:p>
            <a:endParaRPr lang="en-US" dirty="0"/>
          </a:p>
          <a:p>
            <a:endParaRPr lang="en-US" dirty="0"/>
          </a:p>
        </p:txBody>
      </p:sp>
      <p:sp>
        <p:nvSpPr>
          <p:cNvPr id="5" name="Text Placeholder 4"/>
          <p:cNvSpPr>
            <a:spLocks noGrp="1"/>
          </p:cNvSpPr>
          <p:nvPr>
            <p:ph type="body" sz="quarter" idx="3"/>
          </p:nvPr>
        </p:nvSpPr>
        <p:spPr/>
        <p:txBody>
          <a:bodyPr/>
          <a:lstStyle/>
          <a:p>
            <a:pPr algn="ctr"/>
            <a:r>
              <a:rPr lang="en-US" dirty="0" smtClean="0"/>
              <a:t>Article 2</a:t>
            </a:r>
            <a:endParaRPr lang="en-US" dirty="0"/>
          </a:p>
        </p:txBody>
      </p:sp>
      <p:sp>
        <p:nvSpPr>
          <p:cNvPr id="6" name="Content Placeholder 5"/>
          <p:cNvSpPr>
            <a:spLocks noGrp="1"/>
          </p:cNvSpPr>
          <p:nvPr>
            <p:ph sz="quarter" idx="4"/>
          </p:nvPr>
        </p:nvSpPr>
        <p:spPr/>
        <p:txBody>
          <a:bodyPr/>
          <a:lstStyle/>
          <a:p>
            <a:r>
              <a:rPr lang="en-US" dirty="0" smtClean="0"/>
              <a:t>Competent—meeting criteria</a:t>
            </a:r>
          </a:p>
          <a:p>
            <a:r>
              <a:rPr lang="en-US" dirty="0" smtClean="0"/>
              <a:t>Counseled regarding study</a:t>
            </a:r>
          </a:p>
          <a:p>
            <a:endParaRPr lang="en-US" dirty="0" smtClean="0"/>
          </a:p>
          <a:p>
            <a:r>
              <a:rPr lang="en-US" dirty="0" smtClean="0"/>
              <a:t>Questions and concerns addressed</a:t>
            </a:r>
          </a:p>
          <a:p>
            <a:r>
              <a:rPr lang="en-US" dirty="0" smtClean="0"/>
              <a:t>Voluntary</a:t>
            </a:r>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299</TotalTime>
  <Words>734</Words>
  <Application>Microsoft Office PowerPoint</Application>
  <PresentationFormat>On-screen Show (4:3)</PresentationFormat>
  <Paragraphs>36</Paragraphs>
  <Slides>3</Slides>
  <Notes>3</Notes>
  <HiddenSlides>0</HiddenSlides>
  <MMClips>0</MMClips>
  <ScaleCrop>false</ScaleCrop>
  <HeadingPairs>
    <vt:vector size="4" baseType="variant">
      <vt:variant>
        <vt:lpstr>Theme</vt:lpstr>
      </vt:variant>
      <vt:variant>
        <vt:i4>1</vt:i4>
      </vt:variant>
      <vt:variant>
        <vt:lpstr>Slide Titles</vt:lpstr>
      </vt:variant>
      <vt:variant>
        <vt:i4>3</vt:i4>
      </vt:variant>
    </vt:vector>
  </HeadingPairs>
  <TitlesOfParts>
    <vt:vector size="4" baseType="lpstr">
      <vt:lpstr>Office Theme</vt:lpstr>
      <vt:lpstr>Relevance in Nursing Practice Article 1</vt:lpstr>
      <vt:lpstr>Relevance in Nursing Practice Article 2</vt:lpstr>
      <vt:lpstr>Informed Consent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Relevance in Nursing Practice</dc:title>
  <dc:creator>Lakey3</dc:creator>
  <cp:lastModifiedBy>Lakey3</cp:lastModifiedBy>
  <cp:revision>26</cp:revision>
  <dcterms:created xsi:type="dcterms:W3CDTF">2011-09-22T16:30:19Z</dcterms:created>
  <dcterms:modified xsi:type="dcterms:W3CDTF">2011-09-24T19:08:07Z</dcterms:modified>
</cp:coreProperties>
</file>