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6" r:id="rId2"/>
    <p:sldId id="266" r:id="rId3"/>
    <p:sldId id="268" r:id="rId4"/>
    <p:sldId id="267" r:id="rId5"/>
    <p:sldId id="259" r:id="rId6"/>
    <p:sldId id="271" r:id="rId7"/>
    <p:sldId id="265" r:id="rId8"/>
    <p:sldId id="260" r:id="rId9"/>
    <p:sldId id="261" r:id="rId10"/>
    <p:sldId id="269" r:id="rId11"/>
    <p:sldId id="270" r:id="rId12"/>
    <p:sldId id="272" r:id="rId13"/>
    <p:sldId id="273" r:id="rId14"/>
    <p:sldId id="275"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E90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927" autoAdjust="0"/>
  </p:normalViewPr>
  <p:slideViewPr>
    <p:cSldViewPr>
      <p:cViewPr varScale="1">
        <p:scale>
          <a:sx n="60" d="100"/>
          <a:sy n="60" d="100"/>
        </p:scale>
        <p:origin x="-87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8C3F3B-FD4C-4C3B-B796-02DAE0CFFBA4}" type="datetimeFigureOut">
              <a:rPr lang="en-US" smtClean="0"/>
              <a:pPr/>
              <a:t>4/16/2012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70A337-1CE9-4B70-955E-475C25A6637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Nursing promotes adaptive responses</a:t>
            </a:r>
          </a:p>
          <a:p>
            <a:r>
              <a:rPr lang="en-US" dirty="0" smtClean="0"/>
              <a:t>Nursing</a:t>
            </a:r>
            <a:r>
              <a:rPr lang="en-US" baseline="0" dirty="0" smtClean="0"/>
              <a:t> decreases ineffective responses</a:t>
            </a:r>
          </a:p>
          <a:p>
            <a:r>
              <a:rPr lang="en-US" baseline="0" dirty="0" smtClean="0"/>
              <a:t>Nursing enhances interaction which promotes adaptation</a:t>
            </a:r>
          </a:p>
          <a:p>
            <a:pPr>
              <a:buFont typeface="Wingdings" pitchFamily="2" charset="2"/>
              <a:buNone/>
            </a:pPr>
            <a:r>
              <a:rPr lang="en-US" baseline="0" dirty="0" smtClean="0"/>
              <a:t>Conclusion  </a:t>
            </a:r>
          </a:p>
          <a:p>
            <a:pPr>
              <a:buFont typeface="Wingdings" pitchFamily="2" charset="2"/>
              <a:buChar char="q"/>
            </a:pPr>
            <a:r>
              <a:rPr lang="en-US" dirty="0" smtClean="0"/>
              <a:t>Ram is a complex model</a:t>
            </a:r>
          </a:p>
          <a:p>
            <a:pPr>
              <a:buFont typeface="Wingdings" pitchFamily="2" charset="2"/>
              <a:buChar char="q"/>
            </a:pPr>
            <a:r>
              <a:rPr lang="en-US" dirty="0" smtClean="0"/>
              <a:t>Ram theorizes that people are adaptive systems which are constantly being influenced by their environment</a:t>
            </a:r>
          </a:p>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Sister </a:t>
            </a:r>
            <a:r>
              <a:rPr lang="en-US" dirty="0" err="1" smtClean="0"/>
              <a:t>Callista</a:t>
            </a:r>
            <a:r>
              <a:rPr lang="en-US" dirty="0" smtClean="0"/>
              <a:t> Roy developed the Roy Adaptation Model, which is based on the belief that the human being is an open system. The system responds to environmental stimuli through coping </a:t>
            </a:r>
            <a:r>
              <a:rPr lang="en-US" dirty="0" smtClean="0"/>
              <a:t>mechanisms.</a:t>
            </a:r>
            <a:r>
              <a:rPr lang="en-US" baseline="0" dirty="0" smtClean="0"/>
              <a:t> </a:t>
            </a:r>
            <a:r>
              <a:rPr lang="en-US" dirty="0" smtClean="0"/>
              <a:t>The responses to the environmental</a:t>
            </a:r>
            <a:r>
              <a:rPr lang="en-US" baseline="0" dirty="0" smtClean="0"/>
              <a:t> stimuli</a:t>
            </a:r>
            <a:r>
              <a:rPr lang="en-US" dirty="0" smtClean="0"/>
              <a:t> </a:t>
            </a:r>
            <a:r>
              <a:rPr lang="en-US" dirty="0" smtClean="0"/>
              <a:t>occur through at least one of four modes—physiological-physical, self-concept-group identity, role function, and interdependence. The responses in these modes are usually visible to others and can be identified as adaptive or ineffective. </a:t>
            </a:r>
            <a:r>
              <a:rPr lang="en-US" dirty="0" smtClean="0"/>
              <a:t>The </a:t>
            </a:r>
            <a:r>
              <a:rPr lang="en-US" dirty="0" smtClean="0"/>
              <a:t>major stimulus leading to one of these behaviors is the focal stimulus; other stimuli that are verified as being involved are contextual, and stimuli that might be involved but have not been verified are residual. Nursing care focuses on altering stimuli or strengthening adaptive processes to result in adaptive behaviors. The main premise of theory is that</a:t>
            </a:r>
            <a:r>
              <a:rPr lang="en-US" baseline="0" dirty="0" smtClean="0"/>
              <a:t> it when push comes to shove people will find it within them to overcome the current condition they are experiencing. I believe that the RAM </a:t>
            </a:r>
            <a:r>
              <a:rPr lang="en-US" baseline="0" dirty="0" smtClean="0"/>
              <a:t>explains the connection between a person’s environmental </a:t>
            </a:r>
            <a:r>
              <a:rPr lang="en-US" baseline="0" dirty="0" smtClean="0"/>
              <a:t>influences and their recovery. People are given a opportunity to respond to their environment in a positive way if they fail it is the nurse’s job to guide the patient to successfully adapt.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r>
            <a:br>
              <a:rPr lang="en-US" dirty="0" smtClean="0"/>
            </a:br>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Adaptation to constantly changing environmental stimuli; managing the stimuli in order to promote adaptive or positive responses in the physiological, self-concept, role function, and interdependence modes of adaptation.</a:t>
            </a:r>
          </a:p>
          <a:p>
            <a:endParaRPr lang="en-US" dirty="0"/>
          </a:p>
        </p:txBody>
      </p:sp>
      <p:sp>
        <p:nvSpPr>
          <p:cNvPr id="4" name="Slide Number Placeholder 3"/>
          <p:cNvSpPr>
            <a:spLocks noGrp="1"/>
          </p:cNvSpPr>
          <p:nvPr>
            <p:ph type="sldNum" sz="quarter" idx="10"/>
          </p:nvPr>
        </p:nvSpPr>
        <p:spPr/>
        <p:txBody>
          <a:bodyPr/>
          <a:lstStyle/>
          <a:p>
            <a:fld id="{8970A337-1CE9-4B70-955E-475C25A6637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970A337-1CE9-4B70-955E-475C25A6637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9C2D565-3859-415C-962F-511407F9746A}" type="datetimeFigureOut">
              <a:rPr lang="en-US" smtClean="0"/>
              <a:pPr/>
              <a:t>4/16/2012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C2D565-3859-415C-962F-511407F9746A}" type="datetimeFigureOut">
              <a:rPr lang="en-US" smtClean="0"/>
              <a:pPr/>
              <a:t>4/16/2012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C2D565-3859-415C-962F-511407F9746A}" type="datetimeFigureOut">
              <a:rPr lang="en-US" smtClean="0"/>
              <a:pPr/>
              <a:t>4/16/2012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9C2D565-3859-415C-962F-511407F9746A}" type="datetimeFigureOut">
              <a:rPr lang="en-US" smtClean="0"/>
              <a:pPr/>
              <a:t>4/16/2012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9C2D565-3859-415C-962F-511407F9746A}" type="datetimeFigureOut">
              <a:rPr lang="en-US" smtClean="0"/>
              <a:pPr/>
              <a:t>4/16/2012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ADAE9474-936D-47EE-95DF-71D8BE11FA0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transition spd="slow">
    <p:cover dir="l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9C2D565-3859-415C-962F-511407F9746A}" type="datetimeFigureOut">
              <a:rPr lang="en-US" smtClean="0"/>
              <a:pPr/>
              <a:t>4/16/2012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9C2D565-3859-415C-962F-511407F9746A}" type="datetimeFigureOut">
              <a:rPr lang="en-US" smtClean="0"/>
              <a:pPr/>
              <a:t>4/16/2012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DAE9474-936D-47EE-95DF-71D8BE11FA0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cover dir="l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C2D565-3859-415C-962F-511407F9746A}" type="datetimeFigureOut">
              <a:rPr lang="en-US" smtClean="0"/>
              <a:pPr/>
              <a:t>4/16/2012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9C2D565-3859-415C-962F-511407F9746A}" type="datetimeFigureOut">
              <a:rPr lang="en-US" smtClean="0"/>
              <a:pPr/>
              <a:t>4/16/2012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ADAE9474-936D-47EE-95DF-71D8BE11FA0A}" type="slidenum">
              <a:rPr lang="en-US" smtClean="0"/>
              <a:pPr/>
              <a:t>‹#›</a:t>
            </a:fld>
            <a:endParaRPr lang="en-US"/>
          </a:p>
        </p:txBody>
      </p:sp>
    </p:spTree>
  </p:cSld>
  <p:clrMapOvr>
    <a:masterClrMapping/>
  </p:clrMapOvr>
  <p:transition spd="slow">
    <p:cover dir="l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9C2D565-3859-415C-962F-511407F9746A}" type="datetimeFigureOut">
              <a:rPr lang="en-US" smtClean="0"/>
              <a:pPr/>
              <a:t>4/16/2012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DAE9474-936D-47EE-95DF-71D8BE11FA0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cover dir="l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9C2D565-3859-415C-962F-511407F9746A}" type="datetimeFigureOut">
              <a:rPr lang="en-US" smtClean="0"/>
              <a:pPr/>
              <a:t>4/16/2012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DAE9474-936D-47EE-95DF-71D8BE11FA0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cover dir="l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9C2D565-3859-415C-962F-511407F9746A}" type="datetimeFigureOut">
              <a:rPr lang="en-US" smtClean="0"/>
              <a:pPr/>
              <a:t>4/16/2012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DAE9474-936D-47EE-95DF-71D8BE11FA0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cover dir="lu"/>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8062912" cy="1470025"/>
          </a:xfrm>
        </p:spPr>
        <p:txBody>
          <a:bodyPr/>
          <a:lstStyle/>
          <a:p>
            <a:r>
              <a:rPr lang="en-US" dirty="0" err="1" smtClean="0"/>
              <a:t>Callista</a:t>
            </a:r>
            <a:r>
              <a:rPr lang="en-US" dirty="0" smtClean="0"/>
              <a:t> Roy’s Adaptation Model (RAM)</a:t>
            </a:r>
            <a:endParaRPr lang="en-US" dirty="0"/>
          </a:p>
        </p:txBody>
      </p:sp>
      <p:sp>
        <p:nvSpPr>
          <p:cNvPr id="3" name="Subtitle 2"/>
          <p:cNvSpPr>
            <a:spLocks noGrp="1"/>
          </p:cNvSpPr>
          <p:nvPr>
            <p:ph type="subTitle" idx="1"/>
          </p:nvPr>
        </p:nvSpPr>
        <p:spPr/>
        <p:txBody>
          <a:bodyPr/>
          <a:lstStyle/>
          <a:p>
            <a:r>
              <a:rPr lang="en-US" smtClean="0"/>
              <a:t>  </a:t>
            </a:r>
            <a:endParaRPr lang="en-US" dirty="0"/>
          </a:p>
        </p:txBody>
      </p:sp>
      <p:sp>
        <p:nvSpPr>
          <p:cNvPr id="4" name="Rectangle 3"/>
          <p:cNvSpPr/>
          <p:nvPr/>
        </p:nvSpPr>
        <p:spPr>
          <a:xfrm>
            <a:off x="-111258" y="6027003"/>
            <a:ext cx="9341019" cy="830997"/>
          </a:xfrm>
          <a:prstGeom prst="rect">
            <a:avLst/>
          </a:prstGeom>
          <a:noFill/>
        </p:spPr>
        <p:txBody>
          <a:bodyPr wrap="none" lIns="91440" tIns="45720" rIns="91440" bIns="45720">
            <a:spAutoFit/>
          </a:bodyPr>
          <a:lstStyle/>
          <a:p>
            <a:pPr algn="ctr"/>
            <a:r>
              <a:rPr lang="en-US" sz="4800" b="1" cap="none" spc="0"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Daimecia</a:t>
            </a:r>
            <a:r>
              <a:rPr lang="en-US" sz="4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Erica ,Holly, Kirsten  </a:t>
            </a:r>
            <a:endParaRPr lang="en-US" sz="48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6" name="Picture 2" descr="Image Detail"/>
          <p:cNvPicPr>
            <a:picLocks noChangeAspect="1" noChangeArrowheads="1"/>
          </p:cNvPicPr>
          <p:nvPr/>
        </p:nvPicPr>
        <p:blipFill>
          <a:blip r:embed="rId3" cstate="print"/>
          <a:srcRect/>
          <a:stretch>
            <a:fillRect/>
          </a:stretch>
        </p:blipFill>
        <p:spPr bwMode="auto">
          <a:xfrm rot="457942">
            <a:off x="2431957" y="1668541"/>
            <a:ext cx="4181927" cy="4282738"/>
          </a:xfrm>
          <a:prstGeom prst="rect">
            <a:avLst/>
          </a:prstGeom>
          <a:noFill/>
          <a:effectLst>
            <a:softEdge rad="317500"/>
          </a:effectLst>
        </p:spPr>
      </p:pic>
    </p:spTree>
  </p:cSld>
  <p:clrMapOvr>
    <a:masterClrMapping/>
  </p:clrMapOvr>
  <p:transition spd="slow">
    <p:cover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1+#ppt_w/2"/>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85125">
            <a:off x="416659" y="484260"/>
            <a:ext cx="8229600" cy="1399032"/>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8000" spc="-300" dirty="0" smtClean="0">
                <a:solidFill>
                  <a:srgbClr val="0FE90F"/>
                </a:solidFill>
                <a:effectLst>
                  <a:glow rad="139700">
                    <a:schemeClr val="accent3">
                      <a:satMod val="175000"/>
                      <a:alpha val="40000"/>
                    </a:schemeClr>
                  </a:glow>
                  <a:outerShdw blurRad="26000" dist="26000" dir="14500000" algn="tl" rotWithShape="0">
                    <a:srgbClr val="000000">
                      <a:alpha val="40000"/>
                    </a:srgbClr>
                  </a:outerShdw>
                </a:effectLst>
              </a:rPr>
              <a:t>Nursing Process </a:t>
            </a:r>
            <a:endParaRPr lang="en-US" sz="8000" spc="-300" dirty="0">
              <a:solidFill>
                <a:srgbClr val="0FE90F"/>
              </a:solidFill>
              <a:effectLst>
                <a:glow rad="139700">
                  <a:schemeClr val="accent3">
                    <a:satMod val="175000"/>
                    <a:alpha val="40000"/>
                  </a:schemeClr>
                </a:glow>
                <a:outerShdw blurRad="26000" dist="26000" dir="14500000" algn="tl" rotWithShape="0">
                  <a:srgbClr val="000000">
                    <a:alpha val="40000"/>
                  </a:srgbClr>
                </a:outerShdw>
              </a:effectLst>
            </a:endParaRPr>
          </a:p>
        </p:txBody>
      </p:sp>
      <p:sp>
        <p:nvSpPr>
          <p:cNvPr id="3" name="Content Placeholder 2"/>
          <p:cNvSpPr>
            <a:spLocks noGrp="1"/>
          </p:cNvSpPr>
          <p:nvPr>
            <p:ph idx="1"/>
          </p:nvPr>
        </p:nvSpPr>
        <p:spPr>
          <a:xfrm>
            <a:off x="2438400" y="2438400"/>
            <a:ext cx="7086600" cy="3733800"/>
          </a:xfrm>
        </p:spPr>
        <p:txBody>
          <a:bodyPr>
            <a:normAutofit lnSpcReduction="10000"/>
          </a:bodyPr>
          <a:lstStyle/>
          <a:p>
            <a:pPr>
              <a:buFont typeface="Wingdings" pitchFamily="2" charset="2"/>
              <a:buChar char="q"/>
            </a:pPr>
            <a:r>
              <a:rPr lang="en-US" dirty="0" smtClean="0"/>
              <a:t>Assessment</a:t>
            </a:r>
          </a:p>
          <a:p>
            <a:pPr>
              <a:buFont typeface="Wingdings" pitchFamily="2" charset="2"/>
              <a:buChar char="q"/>
            </a:pPr>
            <a:r>
              <a:rPr lang="en-US" dirty="0" smtClean="0"/>
              <a:t>Patient’s stimuli</a:t>
            </a:r>
          </a:p>
          <a:p>
            <a:pPr>
              <a:buFont typeface="Wingdings" pitchFamily="2" charset="2"/>
              <a:buChar char="q"/>
            </a:pPr>
            <a:r>
              <a:rPr lang="en-US" dirty="0" smtClean="0"/>
              <a:t>Diagnosis of patient </a:t>
            </a:r>
          </a:p>
          <a:p>
            <a:pPr>
              <a:buFont typeface="Wingdings" pitchFamily="2" charset="2"/>
              <a:buChar char="q"/>
            </a:pPr>
            <a:r>
              <a:rPr lang="en-US" dirty="0" smtClean="0"/>
              <a:t>Setting patient goals</a:t>
            </a:r>
          </a:p>
          <a:p>
            <a:pPr>
              <a:buFont typeface="Wingdings" pitchFamily="2" charset="2"/>
              <a:buChar char="q"/>
            </a:pPr>
            <a:r>
              <a:rPr lang="en-US" dirty="0" smtClean="0"/>
              <a:t>Intervention towards meeting the goals</a:t>
            </a:r>
          </a:p>
          <a:p>
            <a:pPr>
              <a:buFont typeface="Wingdings" pitchFamily="2" charset="2"/>
              <a:buChar char="q"/>
            </a:pPr>
            <a:r>
              <a:rPr lang="en-US" dirty="0" smtClean="0"/>
              <a:t>Evaluation </a:t>
            </a:r>
            <a:endParaRPr lang="en-US" dirty="0"/>
          </a:p>
        </p:txBody>
      </p:sp>
      <p:pic>
        <p:nvPicPr>
          <p:cNvPr id="4098" name="Picture 2" descr="https://encrypted-tbn1.google.com/images?q=tbn:ANd9GcTnzOTZk7qv9wtPVdIwYe_R0Yh8zpFYn0RC4EhdvAwIlF5_oVQbjA"/>
          <p:cNvPicPr>
            <a:picLocks noChangeAspect="1" noChangeArrowheads="1"/>
          </p:cNvPicPr>
          <p:nvPr/>
        </p:nvPicPr>
        <p:blipFill>
          <a:blip r:embed="rId3" cstate="print"/>
          <a:srcRect/>
          <a:stretch>
            <a:fillRect/>
          </a:stretch>
        </p:blipFill>
        <p:spPr bwMode="auto">
          <a:xfrm>
            <a:off x="304800" y="2438400"/>
            <a:ext cx="1524000" cy="3733800"/>
          </a:xfrm>
          <a:prstGeom prst="rect">
            <a:avLst/>
          </a:prstGeom>
          <a:noFill/>
          <a:effectLst>
            <a:softEdge rad="317500"/>
          </a:effectLst>
        </p:spPr>
      </p:pic>
    </p:spTree>
  </p:cSld>
  <p:clrMapOvr>
    <a:masterClrMapping/>
  </p:clrMapOvr>
  <p:transition spd="slow">
    <p:cover dir="l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1464"/>
            <a:ext cx="7467600" cy="1362075"/>
          </a:xfrm>
        </p:spPr>
        <p:style>
          <a:lnRef idx="2">
            <a:schemeClr val="accent3"/>
          </a:lnRef>
          <a:fillRef idx="1">
            <a:schemeClr val="lt1"/>
          </a:fillRef>
          <a:effectRef idx="0">
            <a:schemeClr val="accent3"/>
          </a:effectRef>
          <a:fontRef idx="minor">
            <a:schemeClr val="dk1"/>
          </a:fontRef>
        </p:style>
        <p:txBody>
          <a:bodyPr>
            <a:normAutofit/>
          </a:bodyPr>
          <a:lstStyle/>
          <a:p>
            <a:r>
              <a:rPr lang="en-US" sz="4400" spc="-300" dirty="0" smtClean="0"/>
              <a:t>Relating the model to nursing </a:t>
            </a:r>
            <a:endParaRPr lang="en-US" sz="4400" spc="-300" dirty="0"/>
          </a:p>
        </p:txBody>
      </p:sp>
      <p:sp>
        <p:nvSpPr>
          <p:cNvPr id="3" name="Text Placeholder 2"/>
          <p:cNvSpPr>
            <a:spLocks noGrp="1"/>
          </p:cNvSpPr>
          <p:nvPr>
            <p:ph type="body" idx="1"/>
          </p:nvPr>
        </p:nvSpPr>
        <p:spPr>
          <a:xfrm rot="449547">
            <a:off x="533400" y="2286000"/>
            <a:ext cx="5334000" cy="3124200"/>
          </a:xfrm>
        </p:spPr>
        <p:style>
          <a:lnRef idx="1">
            <a:schemeClr val="accent3"/>
          </a:lnRef>
          <a:fillRef idx="2">
            <a:schemeClr val="accent3"/>
          </a:fillRef>
          <a:effectRef idx="1">
            <a:schemeClr val="accent3"/>
          </a:effectRef>
          <a:fontRef idx="minor">
            <a:schemeClr val="dk1"/>
          </a:fontRef>
        </p:style>
        <p:txBody>
          <a:bodyPr>
            <a:noAutofit/>
          </a:bodyPr>
          <a:lstStyle/>
          <a:p>
            <a:pPr>
              <a:buClr>
                <a:srgbClr val="00B050"/>
              </a:buClr>
              <a:buFont typeface="Wingdings" pitchFamily="2" charset="2"/>
              <a:buChar char="Ø"/>
            </a:pPr>
            <a:r>
              <a:rPr lang="en-US" sz="3200" dirty="0" smtClean="0">
                <a:solidFill>
                  <a:srgbClr val="00B050"/>
                </a:solidFill>
              </a:rPr>
              <a:t>Looking at the person as a whole unit</a:t>
            </a:r>
          </a:p>
          <a:p>
            <a:pPr>
              <a:buClr>
                <a:srgbClr val="00B050"/>
              </a:buClr>
              <a:buFont typeface="Wingdings" pitchFamily="2" charset="2"/>
              <a:buChar char="Ø"/>
            </a:pPr>
            <a:r>
              <a:rPr lang="en-US" sz="3200" dirty="0" smtClean="0">
                <a:solidFill>
                  <a:srgbClr val="00B050"/>
                </a:solidFill>
              </a:rPr>
              <a:t>Manipulating the environment/ stimuli to promote healing  </a:t>
            </a:r>
            <a:endParaRPr lang="en-US" sz="3200" dirty="0">
              <a:solidFill>
                <a:srgbClr val="00B050"/>
              </a:solidFill>
            </a:endParaRPr>
          </a:p>
        </p:txBody>
      </p:sp>
      <p:pic>
        <p:nvPicPr>
          <p:cNvPr id="4" name="Picture 4" descr="http://thenonconformer.files.wordpress.com/2011/11/nursing-care.jpg"/>
          <p:cNvPicPr>
            <a:picLocks noChangeAspect="1" noChangeArrowheads="1"/>
          </p:cNvPicPr>
          <p:nvPr/>
        </p:nvPicPr>
        <p:blipFill>
          <a:blip r:embed="rId3" cstate="print"/>
          <a:srcRect/>
          <a:stretch>
            <a:fillRect/>
          </a:stretch>
        </p:blipFill>
        <p:spPr bwMode="auto">
          <a:xfrm>
            <a:off x="6324600" y="3352800"/>
            <a:ext cx="2819400" cy="3200400"/>
          </a:xfrm>
          <a:prstGeom prst="rect">
            <a:avLst/>
          </a:prstGeom>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B/>
          </a:sp3d>
        </p:spPr>
        <p:style>
          <a:lnRef idx="2">
            <a:schemeClr val="accent3">
              <a:shade val="50000"/>
            </a:schemeClr>
          </a:lnRef>
          <a:fillRef idx="1">
            <a:schemeClr val="accent3"/>
          </a:fillRef>
          <a:effectRef idx="0">
            <a:schemeClr val="accent3"/>
          </a:effectRef>
          <a:fontRef idx="minor">
            <a:schemeClr val="lt1"/>
          </a:fontRef>
        </p:style>
      </p:pic>
    </p:spTree>
  </p:cSld>
  <p:clrMapOvr>
    <a:masterClrMapping/>
  </p:clrMapOvr>
  <p:transition spd="slow">
    <p:cover dir="l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90600"/>
          </a:xfrm>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t>References </a:t>
            </a:r>
            <a:endParaRPr lang="en-US" dirty="0"/>
          </a:p>
        </p:txBody>
      </p:sp>
      <p:sp>
        <p:nvSpPr>
          <p:cNvPr id="3" name="Content Placeholder 2"/>
          <p:cNvSpPr>
            <a:spLocks noGrp="1"/>
          </p:cNvSpPr>
          <p:nvPr>
            <p:ph idx="1"/>
          </p:nvPr>
        </p:nvSpPr>
        <p:spPr>
          <a:xfrm>
            <a:off x="0" y="1447800"/>
            <a:ext cx="9144000" cy="6019800"/>
          </a:xfrm>
        </p:spPr>
        <p:txBody>
          <a:bodyPr>
            <a:normAutofit fontScale="77500" lnSpcReduction="20000"/>
          </a:bodyPr>
          <a:lstStyle/>
          <a:p>
            <a:pPr>
              <a:buNone/>
            </a:pPr>
            <a:r>
              <a:rPr lang="en-US" dirty="0" smtClean="0">
                <a:solidFill>
                  <a:schemeClr val="bg1">
                    <a:lumMod val="50000"/>
                  </a:schemeClr>
                </a:solidFill>
              </a:rPr>
              <a:t>AIPPG. (2012). Nursing </a:t>
            </a:r>
            <a:r>
              <a:rPr lang="en-US" dirty="0" err="1" smtClean="0">
                <a:solidFill>
                  <a:schemeClr val="bg1">
                    <a:lumMod val="50000"/>
                  </a:schemeClr>
                </a:solidFill>
              </a:rPr>
              <a:t>thories</a:t>
            </a:r>
            <a:r>
              <a:rPr lang="en-US" dirty="0" smtClean="0">
                <a:solidFill>
                  <a:schemeClr val="bg1">
                    <a:lumMod val="50000"/>
                  </a:schemeClr>
                </a:solidFill>
              </a:rPr>
              <a:t>: a companion to nursing theories</a:t>
            </a:r>
          </a:p>
          <a:p>
            <a:pPr>
              <a:buNone/>
            </a:pPr>
            <a:r>
              <a:rPr lang="en-US" dirty="0" smtClean="0">
                <a:solidFill>
                  <a:schemeClr val="bg1">
                    <a:lumMod val="50000"/>
                  </a:schemeClr>
                </a:solidFill>
              </a:rPr>
              <a:t>	</a:t>
            </a:r>
            <a:r>
              <a:rPr lang="en-US" dirty="0" smtClean="0">
                <a:solidFill>
                  <a:schemeClr val="bg1">
                    <a:lumMod val="50000"/>
                  </a:schemeClr>
                </a:solidFill>
              </a:rPr>
              <a:t>and models. http://currentnursing .com./</a:t>
            </a:r>
            <a:r>
              <a:rPr lang="en-US" dirty="0" err="1" smtClean="0">
                <a:solidFill>
                  <a:schemeClr val="bg1">
                    <a:lumMod val="50000"/>
                  </a:schemeClr>
                </a:solidFill>
              </a:rPr>
              <a:t>nursing_theory</a:t>
            </a:r>
            <a:r>
              <a:rPr lang="en-US" dirty="0" smtClean="0">
                <a:solidFill>
                  <a:schemeClr val="bg1">
                    <a:lumMod val="50000"/>
                  </a:schemeClr>
                </a:solidFill>
              </a:rPr>
              <a:t>/Roy_</a:t>
            </a:r>
          </a:p>
          <a:p>
            <a:pPr>
              <a:buNone/>
            </a:pPr>
            <a:r>
              <a:rPr lang="en-US" dirty="0" smtClean="0">
                <a:solidFill>
                  <a:schemeClr val="bg1">
                    <a:lumMod val="50000"/>
                  </a:schemeClr>
                </a:solidFill>
              </a:rPr>
              <a:t>	</a:t>
            </a:r>
            <a:r>
              <a:rPr lang="en-US" dirty="0" smtClean="0">
                <a:solidFill>
                  <a:schemeClr val="bg1">
                    <a:lumMod val="50000"/>
                  </a:schemeClr>
                </a:solidFill>
              </a:rPr>
              <a:t>adaptation _model.htm</a:t>
            </a:r>
          </a:p>
          <a:p>
            <a:pPr>
              <a:buNone/>
            </a:pPr>
            <a:r>
              <a:rPr lang="en-US" dirty="0" err="1" smtClean="0">
                <a:solidFill>
                  <a:schemeClr val="bg1">
                    <a:lumMod val="50000"/>
                  </a:schemeClr>
                </a:solidFill>
              </a:rPr>
              <a:t>Melsis</a:t>
            </a:r>
            <a:r>
              <a:rPr lang="en-US" dirty="0" smtClean="0">
                <a:solidFill>
                  <a:schemeClr val="bg1">
                    <a:lumMod val="50000"/>
                  </a:schemeClr>
                </a:solidFill>
              </a:rPr>
              <a:t>, A. (2007). </a:t>
            </a:r>
            <a:r>
              <a:rPr lang="en-US" i="1" dirty="0" smtClean="0">
                <a:solidFill>
                  <a:schemeClr val="bg1">
                    <a:lumMod val="50000"/>
                  </a:schemeClr>
                </a:solidFill>
              </a:rPr>
              <a:t>Theoretical nursing:4</a:t>
            </a:r>
            <a:r>
              <a:rPr lang="en-US" i="1" baseline="30000" dirty="0" smtClean="0">
                <a:solidFill>
                  <a:schemeClr val="bg1">
                    <a:lumMod val="50000"/>
                  </a:schemeClr>
                </a:solidFill>
              </a:rPr>
              <a:t>th</a:t>
            </a:r>
            <a:r>
              <a:rPr lang="en-US" i="1" dirty="0" smtClean="0">
                <a:solidFill>
                  <a:schemeClr val="bg1">
                    <a:lumMod val="50000"/>
                  </a:schemeClr>
                </a:solidFill>
              </a:rPr>
              <a:t> ed</a:t>
            </a:r>
            <a:r>
              <a:rPr lang="en-US" i="1" dirty="0" smtClean="0">
                <a:solidFill>
                  <a:schemeClr val="bg1">
                    <a:lumMod val="50000"/>
                  </a:schemeClr>
                </a:solidFill>
              </a:rPr>
              <a:t>..</a:t>
            </a:r>
            <a:r>
              <a:rPr lang="en-US" dirty="0" smtClean="0">
                <a:solidFill>
                  <a:schemeClr val="bg1">
                    <a:lumMod val="50000"/>
                  </a:schemeClr>
                </a:solidFill>
              </a:rPr>
              <a:t>Philadelphia: Lippincott </a:t>
            </a:r>
            <a:r>
              <a:rPr lang="en-US" dirty="0" smtClean="0">
                <a:solidFill>
                  <a:schemeClr val="bg1">
                    <a:lumMod val="50000"/>
                  </a:schemeClr>
                </a:solidFill>
              </a:rPr>
              <a:t>William &amp; Wilkins.</a:t>
            </a:r>
          </a:p>
          <a:p>
            <a:pPr>
              <a:buNone/>
            </a:pPr>
            <a:r>
              <a:rPr lang="en-US" i="1" dirty="0" smtClean="0">
                <a:solidFill>
                  <a:schemeClr val="bg1">
                    <a:lumMod val="50000"/>
                  </a:schemeClr>
                </a:solidFill>
              </a:rPr>
              <a:t>Nursing </a:t>
            </a:r>
            <a:r>
              <a:rPr lang="en-US" i="1" dirty="0" err="1" smtClean="0">
                <a:solidFill>
                  <a:schemeClr val="bg1">
                    <a:lumMod val="50000"/>
                  </a:schemeClr>
                </a:solidFill>
              </a:rPr>
              <a:t>thories</a:t>
            </a:r>
            <a:r>
              <a:rPr lang="en-US" i="1" dirty="0" smtClean="0">
                <a:solidFill>
                  <a:schemeClr val="bg1">
                    <a:lumMod val="50000"/>
                  </a:schemeClr>
                </a:solidFill>
              </a:rPr>
              <a:t>. (2012).Biography of sister </a:t>
            </a:r>
            <a:r>
              <a:rPr lang="en-US" i="1" dirty="0" err="1" smtClean="0">
                <a:solidFill>
                  <a:schemeClr val="bg1">
                    <a:lumMod val="50000"/>
                  </a:schemeClr>
                </a:solidFill>
              </a:rPr>
              <a:t>Callista</a:t>
            </a:r>
            <a:r>
              <a:rPr lang="en-US" i="1" dirty="0" smtClean="0">
                <a:solidFill>
                  <a:schemeClr val="bg1">
                    <a:lumMod val="50000"/>
                  </a:schemeClr>
                </a:solidFill>
              </a:rPr>
              <a:t> </a:t>
            </a:r>
          </a:p>
          <a:p>
            <a:pPr>
              <a:buNone/>
            </a:pPr>
            <a:r>
              <a:rPr lang="en-US" i="1" dirty="0" smtClean="0">
                <a:solidFill>
                  <a:schemeClr val="bg1">
                    <a:lumMod val="50000"/>
                  </a:schemeClr>
                </a:solidFill>
              </a:rPr>
              <a:t>	</a:t>
            </a:r>
            <a:r>
              <a:rPr lang="en-US" i="1" dirty="0" err="1" smtClean="0">
                <a:solidFill>
                  <a:schemeClr val="bg1">
                    <a:lumMod val="50000"/>
                  </a:schemeClr>
                </a:solidFill>
              </a:rPr>
              <a:t>Roy.</a:t>
            </a:r>
            <a:r>
              <a:rPr lang="en-US" dirty="0" err="1" smtClean="0">
                <a:solidFill>
                  <a:schemeClr val="bg1">
                    <a:lumMod val="50000"/>
                  </a:schemeClr>
                </a:solidFill>
              </a:rPr>
              <a:t>http</a:t>
            </a:r>
            <a:r>
              <a:rPr lang="en-US" dirty="0" smtClean="0">
                <a:solidFill>
                  <a:schemeClr val="bg1">
                    <a:lumMod val="50000"/>
                  </a:schemeClr>
                </a:solidFill>
              </a:rPr>
              <a:t>://</a:t>
            </a:r>
            <a:r>
              <a:rPr lang="en-US" dirty="0" err="1" smtClean="0">
                <a:solidFill>
                  <a:schemeClr val="bg1">
                    <a:lumMod val="50000"/>
                  </a:schemeClr>
                </a:solidFill>
              </a:rPr>
              <a:t>nursingtheories.info</a:t>
            </a:r>
            <a:r>
              <a:rPr lang="en-US" dirty="0" smtClean="0">
                <a:solidFill>
                  <a:schemeClr val="bg1">
                    <a:lumMod val="50000"/>
                  </a:schemeClr>
                </a:solidFill>
              </a:rPr>
              <a:t>/biography-of-sister-</a:t>
            </a:r>
            <a:r>
              <a:rPr lang="en-US" dirty="0" err="1" smtClean="0">
                <a:solidFill>
                  <a:schemeClr val="bg1">
                    <a:lumMod val="50000"/>
                  </a:schemeClr>
                </a:solidFill>
              </a:rPr>
              <a:t>callista</a:t>
            </a:r>
            <a:r>
              <a:rPr lang="en-US" dirty="0" smtClean="0">
                <a:solidFill>
                  <a:schemeClr val="bg1">
                    <a:lumMod val="50000"/>
                  </a:schemeClr>
                </a:solidFill>
              </a:rPr>
              <a:t>-</a:t>
            </a:r>
          </a:p>
          <a:p>
            <a:pPr>
              <a:buNone/>
            </a:pPr>
            <a:r>
              <a:rPr lang="en-US" i="1" dirty="0" smtClean="0">
                <a:solidFill>
                  <a:schemeClr val="bg1">
                    <a:lumMod val="50000"/>
                  </a:schemeClr>
                </a:solidFill>
              </a:rPr>
              <a:t>	</a:t>
            </a:r>
            <a:r>
              <a:rPr lang="en-US" i="1" dirty="0" err="1" smtClean="0">
                <a:solidFill>
                  <a:schemeClr val="bg1">
                    <a:lumMod val="50000"/>
                  </a:schemeClr>
                </a:solidFill>
              </a:rPr>
              <a:t>roy</a:t>
            </a:r>
            <a:r>
              <a:rPr lang="en-US" i="1" dirty="0" smtClean="0">
                <a:solidFill>
                  <a:schemeClr val="bg1">
                    <a:lumMod val="50000"/>
                  </a:schemeClr>
                </a:solidFill>
              </a:rPr>
              <a:t>. </a:t>
            </a:r>
          </a:p>
          <a:p>
            <a:pPr>
              <a:buNone/>
            </a:pPr>
            <a:r>
              <a:rPr lang="en-US" dirty="0" smtClean="0">
                <a:solidFill>
                  <a:schemeClr val="bg1">
                    <a:lumMod val="50000"/>
                  </a:schemeClr>
                </a:solidFill>
              </a:rPr>
              <a:t>Roy, C, &amp; Andrews, H. (1999). </a:t>
            </a:r>
            <a:r>
              <a:rPr lang="en-US" i="1" dirty="0" smtClean="0">
                <a:solidFill>
                  <a:schemeClr val="bg1">
                    <a:lumMod val="50000"/>
                  </a:schemeClr>
                </a:solidFill>
              </a:rPr>
              <a:t>Roy </a:t>
            </a:r>
          </a:p>
          <a:p>
            <a:pPr>
              <a:buNone/>
            </a:pPr>
            <a:r>
              <a:rPr lang="en-US" i="1" dirty="0" smtClean="0">
                <a:solidFill>
                  <a:schemeClr val="bg1">
                    <a:lumMod val="50000"/>
                  </a:schemeClr>
                </a:solidFill>
              </a:rPr>
              <a:t>	adaptation model. </a:t>
            </a:r>
            <a:r>
              <a:rPr lang="en-US" dirty="0" smtClean="0">
                <a:solidFill>
                  <a:schemeClr val="bg1">
                    <a:lumMod val="50000"/>
                  </a:schemeClr>
                </a:solidFill>
              </a:rPr>
              <a:t>Stanford CT: </a:t>
            </a:r>
            <a:r>
              <a:rPr lang="en-US" dirty="0" err="1" smtClean="0">
                <a:solidFill>
                  <a:schemeClr val="bg1">
                    <a:lumMod val="50000"/>
                  </a:schemeClr>
                </a:solidFill>
              </a:rPr>
              <a:t>Appeleton</a:t>
            </a:r>
            <a:r>
              <a:rPr lang="en-US" dirty="0" smtClean="0">
                <a:solidFill>
                  <a:schemeClr val="bg1">
                    <a:lumMod val="50000"/>
                  </a:schemeClr>
                </a:solidFill>
              </a:rPr>
              <a:t> &amp;</a:t>
            </a:r>
          </a:p>
          <a:p>
            <a:pPr>
              <a:buNone/>
            </a:pPr>
            <a:r>
              <a:rPr lang="en-US" dirty="0" smtClean="0">
                <a:solidFill>
                  <a:schemeClr val="bg1">
                    <a:lumMod val="50000"/>
                  </a:schemeClr>
                </a:solidFill>
              </a:rPr>
              <a:t>	</a:t>
            </a:r>
            <a:r>
              <a:rPr lang="en-US" dirty="0" smtClean="0">
                <a:solidFill>
                  <a:schemeClr val="bg1">
                    <a:lumMod val="50000"/>
                  </a:schemeClr>
                </a:solidFill>
              </a:rPr>
              <a:t>Lange.</a:t>
            </a:r>
          </a:p>
          <a:p>
            <a:pPr>
              <a:buNone/>
            </a:pPr>
            <a:r>
              <a:rPr lang="en-US" i="1" dirty="0" smtClean="0">
                <a:solidFill>
                  <a:schemeClr val="bg1">
                    <a:lumMod val="50000"/>
                  </a:schemeClr>
                </a:solidFill>
              </a:rPr>
              <a:t>Sister </a:t>
            </a:r>
            <a:r>
              <a:rPr lang="en-US" i="1" dirty="0" err="1" smtClean="0">
                <a:solidFill>
                  <a:schemeClr val="bg1">
                    <a:lumMod val="50000"/>
                  </a:schemeClr>
                </a:solidFill>
              </a:rPr>
              <a:t>C</a:t>
            </a:r>
            <a:r>
              <a:rPr lang="en-US" i="1" dirty="0" err="1" smtClean="0">
                <a:solidFill>
                  <a:schemeClr val="bg1">
                    <a:lumMod val="50000"/>
                  </a:schemeClr>
                </a:solidFill>
              </a:rPr>
              <a:t>allista</a:t>
            </a:r>
            <a:r>
              <a:rPr lang="en-US" i="1" dirty="0" smtClean="0">
                <a:solidFill>
                  <a:schemeClr val="bg1">
                    <a:lumMod val="50000"/>
                  </a:schemeClr>
                </a:solidFill>
              </a:rPr>
              <a:t> </a:t>
            </a:r>
            <a:r>
              <a:rPr lang="en-US" i="1" dirty="0" smtClean="0">
                <a:solidFill>
                  <a:schemeClr val="bg1">
                    <a:lumMod val="50000"/>
                  </a:schemeClr>
                </a:solidFill>
              </a:rPr>
              <a:t>R</a:t>
            </a:r>
            <a:r>
              <a:rPr lang="en-US" i="1" dirty="0" smtClean="0">
                <a:solidFill>
                  <a:schemeClr val="bg1">
                    <a:lumMod val="50000"/>
                  </a:schemeClr>
                </a:solidFill>
              </a:rPr>
              <a:t>oy. </a:t>
            </a:r>
            <a:r>
              <a:rPr lang="en-US" dirty="0" smtClean="0">
                <a:solidFill>
                  <a:schemeClr val="bg1">
                    <a:lumMod val="50000"/>
                  </a:schemeClr>
                </a:solidFill>
              </a:rPr>
              <a:t>(2008,July).http://nursingthories</a:t>
            </a:r>
          </a:p>
          <a:p>
            <a:pPr>
              <a:buNone/>
            </a:pPr>
            <a:r>
              <a:rPr lang="en-US" i="1" dirty="0" smtClean="0">
                <a:solidFill>
                  <a:schemeClr val="bg1">
                    <a:lumMod val="50000"/>
                  </a:schemeClr>
                </a:solidFill>
              </a:rPr>
              <a:t>	</a:t>
            </a:r>
            <a:r>
              <a:rPr lang="en-US" i="1" dirty="0" smtClean="0">
                <a:solidFill>
                  <a:schemeClr val="bg1">
                    <a:lumMod val="50000"/>
                  </a:schemeClr>
                </a:solidFill>
              </a:rPr>
              <a:t>blogspot.com/2008/07/sister-</a:t>
            </a:r>
            <a:r>
              <a:rPr lang="en-US" i="1" dirty="0" err="1" smtClean="0">
                <a:solidFill>
                  <a:schemeClr val="bg1">
                    <a:lumMod val="50000"/>
                  </a:schemeClr>
                </a:solidFill>
              </a:rPr>
              <a:t>callista</a:t>
            </a:r>
            <a:r>
              <a:rPr lang="en-US" i="1" dirty="0" smtClean="0">
                <a:solidFill>
                  <a:schemeClr val="bg1">
                    <a:lumMod val="50000"/>
                  </a:schemeClr>
                </a:solidFill>
              </a:rPr>
              <a:t>-</a:t>
            </a:r>
            <a:r>
              <a:rPr lang="en-US" i="1" dirty="0" err="1" smtClean="0">
                <a:solidFill>
                  <a:schemeClr val="bg1">
                    <a:lumMod val="50000"/>
                  </a:schemeClr>
                </a:solidFill>
              </a:rPr>
              <a:t>roy</a:t>
            </a:r>
            <a:r>
              <a:rPr lang="en-US" i="1" dirty="0" smtClean="0">
                <a:solidFill>
                  <a:schemeClr val="bg1">
                    <a:lumMod val="50000"/>
                  </a:schemeClr>
                </a:solidFill>
              </a:rPr>
              <a:t>-</a:t>
            </a:r>
          </a:p>
          <a:p>
            <a:pPr>
              <a:buNone/>
            </a:pPr>
            <a:r>
              <a:rPr lang="en-US" i="1" dirty="0" smtClean="0">
                <a:solidFill>
                  <a:schemeClr val="bg1">
                    <a:lumMod val="50000"/>
                  </a:schemeClr>
                </a:solidFill>
              </a:rPr>
              <a:t>	</a:t>
            </a:r>
            <a:r>
              <a:rPr lang="en-US" i="1" dirty="0" smtClean="0">
                <a:solidFill>
                  <a:schemeClr val="bg1">
                    <a:lumMod val="50000"/>
                  </a:schemeClr>
                </a:solidFill>
              </a:rPr>
              <a:t>adaptation-theory.html</a:t>
            </a:r>
            <a:endParaRPr lang="en-US" i="1" dirty="0">
              <a:solidFill>
                <a:schemeClr val="bg1">
                  <a:lumMod val="50000"/>
                </a:schemeClr>
              </a:solidFill>
            </a:endParaRPr>
          </a:p>
        </p:txBody>
      </p:sp>
    </p:spTree>
  </p:cSld>
  <p:clrMapOvr>
    <a:masterClrMapping/>
  </p:clrMapOvr>
  <p:transition spd="slow">
    <p:cover dir="l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2">
                <a:lumMod val="75000"/>
              </a:schemeClr>
            </a:gs>
            <a:gs pos="60000">
              <a:schemeClr val="bg1">
                <a:shade val="92000"/>
                <a:satMod val="230000"/>
              </a:schemeClr>
            </a:gs>
            <a:gs pos="100000">
              <a:schemeClr val="bg1">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1464"/>
            <a:ext cx="7010400" cy="2624136"/>
          </a:xfrm>
        </p:spPr>
        <p:txBody>
          <a:bodyPr>
            <a:noAutofit/>
          </a:bodyPr>
          <a:lstStyle/>
          <a:p>
            <a:r>
              <a:rPr lang="en-US" sz="7200" spc="-300" dirty="0" smtClean="0">
                <a:solidFill>
                  <a:schemeClr val="bg2">
                    <a:lumMod val="75000"/>
                  </a:schemeClr>
                </a:solidFill>
              </a:rPr>
              <a:t>Name two of the four modes of adaptation </a:t>
            </a:r>
            <a:endParaRPr lang="en-US" sz="7200" spc="-300" dirty="0">
              <a:solidFill>
                <a:schemeClr val="bg2">
                  <a:lumMod val="75000"/>
                </a:schemeClr>
              </a:solidFill>
            </a:endParaRPr>
          </a:p>
        </p:txBody>
      </p:sp>
      <p:sp>
        <p:nvSpPr>
          <p:cNvPr id="3" name="Text Placeholder 2"/>
          <p:cNvSpPr>
            <a:spLocks noGrp="1"/>
          </p:cNvSpPr>
          <p:nvPr>
            <p:ph type="body" idx="1"/>
          </p:nvPr>
        </p:nvSpPr>
        <p:spPr>
          <a:xfrm>
            <a:off x="762000" y="3657600"/>
            <a:ext cx="5943600" cy="2590800"/>
          </a:xfrm>
          <a:solidFill>
            <a:srgbClr val="00B050"/>
          </a:solidFill>
        </p:spPr>
        <p:txBody>
          <a:bodyPr>
            <a:noAutofit/>
          </a:bodyPr>
          <a:lstStyle/>
          <a:p>
            <a:pPr marL="512064" indent="-457200">
              <a:buFont typeface="+mj-lt"/>
              <a:buAutoNum type="arabicPeriod"/>
            </a:pPr>
            <a:r>
              <a:rPr lang="en-US"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Physiologic needs</a:t>
            </a:r>
          </a:p>
          <a:p>
            <a:pPr marL="512064" indent="-457200">
              <a:buFont typeface="+mj-lt"/>
              <a:buAutoNum type="arabicPeriod"/>
            </a:pPr>
            <a:r>
              <a:rPr lang="en-US"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Self-concept</a:t>
            </a:r>
          </a:p>
          <a:p>
            <a:pPr marL="512064" indent="-457200">
              <a:buFont typeface="+mj-lt"/>
              <a:buAutoNum type="arabicPeriod"/>
            </a:pPr>
            <a:r>
              <a:rPr lang="en-US"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Role function</a:t>
            </a:r>
          </a:p>
          <a:p>
            <a:pPr marL="512064" indent="-457200">
              <a:buFont typeface="+mj-lt"/>
              <a:buAutoNum type="arabicPeriod"/>
            </a:pPr>
            <a:r>
              <a:rPr lang="en-US"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Interference </a:t>
            </a:r>
            <a:endParaRPr lang="en-US"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spd="slow">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0"/>
              </a:schemeClr>
            </a:gs>
            <a:gs pos="60000">
              <a:schemeClr val="bg1">
                <a:shade val="92000"/>
                <a:satMod val="230000"/>
              </a:schemeClr>
            </a:gs>
            <a:gs pos="100000">
              <a:schemeClr val="bg1">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600" dirty="0" smtClean="0">
                <a:ln w="12700">
                  <a:solidFill>
                    <a:schemeClr val="tx2">
                      <a:satMod val="155000"/>
                    </a:schemeClr>
                  </a:solidFill>
                  <a:prstDash val="solid"/>
                </a:ln>
                <a:solidFill>
                  <a:schemeClr val="bg2">
                    <a:lumMod val="75000"/>
                  </a:schemeClr>
                </a:solidFill>
                <a:effectLst>
                  <a:outerShdw blurRad="41275" dist="20320" dir="1800000" algn="tl" rotWithShape="0">
                    <a:srgbClr val="000000">
                      <a:alpha val="40000"/>
                    </a:srgbClr>
                  </a:outerShdw>
                </a:effectLst>
              </a:rPr>
              <a:t>Name the major concepts </a:t>
            </a:r>
            <a:endParaRPr lang="en-US" sz="6600" dirty="0">
              <a:ln w="12700">
                <a:solidFill>
                  <a:schemeClr val="tx2">
                    <a:satMod val="155000"/>
                  </a:schemeClr>
                </a:solidFill>
                <a:prstDash val="solid"/>
              </a:ln>
              <a:solidFill>
                <a:schemeClr val="bg2">
                  <a:lumMod val="75000"/>
                </a:schemeClr>
              </a:solidFill>
              <a:effectLst>
                <a:outerShdw blurRad="41275" dist="20320" dir="1800000" algn="tl" rotWithShape="0">
                  <a:srgbClr val="000000">
                    <a:alpha val="40000"/>
                  </a:srgbClr>
                </a:outerShdw>
              </a:effectLst>
            </a:endParaRPr>
          </a:p>
        </p:txBody>
      </p:sp>
      <p:sp>
        <p:nvSpPr>
          <p:cNvPr id="6" name="Rectangle 5"/>
          <p:cNvSpPr/>
          <p:nvPr/>
        </p:nvSpPr>
        <p:spPr>
          <a:xfrm>
            <a:off x="1999501" y="2362201"/>
            <a:ext cx="5144998" cy="4247317"/>
          </a:xfrm>
          <a:prstGeom prst="rect">
            <a:avLst/>
          </a:prstGeom>
          <a:solidFill>
            <a:srgbClr val="00B050"/>
          </a:solidFill>
        </p:spPr>
        <p:txBody>
          <a:bodyPr wrap="square" lIns="91440" tIns="45720" rIns="91440" bIns="45720">
            <a:spAutoFit/>
          </a:bodyPr>
          <a:lstStyle/>
          <a:p>
            <a:pPr marL="512064" indent="-457200">
              <a:buFont typeface="+mj-lt"/>
              <a:buAutoNum type="arabicPeriod"/>
            </a:pP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Adaptation </a:t>
            </a:r>
          </a:p>
          <a:p>
            <a:pPr marL="512064" indent="-457200">
              <a:buFont typeface="+mj-lt"/>
              <a:buAutoNum type="arabicPeriod"/>
            </a:pP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Person</a:t>
            </a:r>
          </a:p>
          <a:p>
            <a:pPr marL="512064" indent="-457200">
              <a:buFont typeface="+mj-lt"/>
              <a:buAutoNum type="arabicPeriod"/>
            </a:pP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Environment </a:t>
            </a:r>
          </a:p>
          <a:p>
            <a:pPr marL="512064" indent="-457200">
              <a:buFont typeface="+mj-lt"/>
              <a:buAutoNum type="arabicPeriod"/>
            </a:pP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Health</a:t>
            </a:r>
          </a:p>
          <a:p>
            <a:pPr marL="512064" indent="-457200">
              <a:buFont typeface="+mj-lt"/>
              <a:buAutoNum type="arabicPeriod"/>
            </a:pP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Nursing </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spd="slow">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0"/>
              </a:schemeClr>
            </a:gs>
            <a:gs pos="60000">
              <a:schemeClr val="bg1">
                <a:shade val="92000"/>
                <a:satMod val="230000"/>
              </a:schemeClr>
            </a:gs>
            <a:gs pos="100000">
              <a:schemeClr val="bg1">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271464"/>
            <a:ext cx="7239000" cy="1938336"/>
          </a:xfrm>
        </p:spPr>
        <p:txBody>
          <a:bodyPr>
            <a:noAutofit/>
          </a:bodyPr>
          <a:lstStyle/>
          <a:p>
            <a:r>
              <a:rPr lang="en-US" sz="7200" dirty="0" smtClean="0">
                <a:solidFill>
                  <a:schemeClr val="bg2">
                    <a:lumMod val="75000"/>
                  </a:schemeClr>
                </a:solidFill>
              </a:rPr>
              <a:t>Is </a:t>
            </a:r>
            <a:r>
              <a:rPr lang="en-US" sz="7200" dirty="0" err="1" smtClean="0">
                <a:solidFill>
                  <a:schemeClr val="bg2">
                    <a:lumMod val="75000"/>
                  </a:schemeClr>
                </a:solidFill>
              </a:rPr>
              <a:t>Callista</a:t>
            </a:r>
            <a:r>
              <a:rPr lang="en-US" sz="7200" dirty="0" smtClean="0">
                <a:solidFill>
                  <a:schemeClr val="bg2">
                    <a:lumMod val="75000"/>
                  </a:schemeClr>
                </a:solidFill>
              </a:rPr>
              <a:t> Roy Still living </a:t>
            </a:r>
            <a:endParaRPr lang="en-US" sz="7200" dirty="0">
              <a:solidFill>
                <a:schemeClr val="bg2">
                  <a:lumMod val="75000"/>
                </a:schemeClr>
              </a:solidFill>
            </a:endParaRPr>
          </a:p>
        </p:txBody>
      </p:sp>
      <p:sp>
        <p:nvSpPr>
          <p:cNvPr id="3" name="Text Placeholder 2"/>
          <p:cNvSpPr>
            <a:spLocks noGrp="1"/>
          </p:cNvSpPr>
          <p:nvPr>
            <p:ph type="body" idx="1"/>
          </p:nvPr>
        </p:nvSpPr>
        <p:spPr>
          <a:xfrm>
            <a:off x="2209800" y="3124200"/>
            <a:ext cx="3886200" cy="2286000"/>
          </a:xfrm>
          <a:solidFill>
            <a:srgbClr val="00B050"/>
          </a:solidFill>
        </p:spPr>
        <p:style>
          <a:lnRef idx="2">
            <a:schemeClr val="accent2"/>
          </a:lnRef>
          <a:fillRef idx="1">
            <a:schemeClr val="lt1"/>
          </a:fillRef>
          <a:effectRef idx="0">
            <a:schemeClr val="accent2"/>
          </a:effectRef>
          <a:fontRef idx="minor">
            <a:schemeClr val="dk1"/>
          </a:fontRef>
        </p:style>
        <p:txBody>
          <a:bodyPr/>
          <a:lstStyle/>
          <a:p>
            <a:r>
              <a:rPr lang="en-US" dirty="0" smtClean="0"/>
              <a:t> </a:t>
            </a:r>
            <a:r>
              <a:rPr lang="en-US"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Yes</a:t>
            </a:r>
            <a:endParaRPr lang="en-US" sz="8000" dirty="0"/>
          </a:p>
        </p:txBody>
      </p:sp>
    </p:spTree>
  </p:cSld>
  <p:clrMapOvr>
    <a:masterClrMapping/>
  </p:clrMapOvr>
  <p:transition spd="slow">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2000" fill="hold"/>
                                        <p:tgtEl>
                                          <p:spTgt spid="3">
                                            <p:bg/>
                                          </p:spTgt>
                                        </p:tgtEl>
                                        <p:attrNameLst>
                                          <p:attrName>ppt_x</p:attrName>
                                        </p:attrNameLst>
                                      </p:cBhvr>
                                      <p:tavLst>
                                        <p:tav tm="0">
                                          <p:val>
                                            <p:strVal val="1+#ppt_w/2"/>
                                          </p:val>
                                        </p:tav>
                                        <p:tav tm="100000">
                                          <p:val>
                                            <p:strVal val="#ppt_x"/>
                                          </p:val>
                                        </p:tav>
                                      </p:tavLst>
                                    </p:anim>
                                    <p:anim calcmode="lin" valueType="num">
                                      <p:cBhvr additive="base">
                                        <p:cTn id="8" dur="2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en-US" sz="8000" spc="600" dirty="0" smtClean="0"/>
              <a:t>Introduction </a:t>
            </a:r>
            <a:endParaRPr lang="en-US" sz="8000" spc="600" dirty="0"/>
          </a:p>
        </p:txBody>
      </p:sp>
      <p:sp>
        <p:nvSpPr>
          <p:cNvPr id="3" name="Text Placeholder 2"/>
          <p:cNvSpPr>
            <a:spLocks noGrp="1"/>
          </p:cNvSpPr>
          <p:nvPr>
            <p:ph type="body" idx="1"/>
          </p:nvPr>
        </p:nvSpPr>
        <p:spPr>
          <a:xfrm>
            <a:off x="533400" y="2133600"/>
            <a:ext cx="4724400" cy="2286000"/>
          </a:xfrm>
        </p:spPr>
        <p:style>
          <a:lnRef idx="1">
            <a:schemeClr val="accent3"/>
          </a:lnRef>
          <a:fillRef idx="2">
            <a:schemeClr val="accent3"/>
          </a:fillRef>
          <a:effectRef idx="1">
            <a:schemeClr val="accent3"/>
          </a:effectRef>
          <a:fontRef idx="minor">
            <a:schemeClr val="dk1"/>
          </a:fontRef>
        </p:style>
        <p:txBody>
          <a:bodyPr>
            <a:noAutofit/>
          </a:bodyPr>
          <a:lstStyle/>
          <a:p>
            <a:pPr>
              <a:buClrTx/>
              <a:buFont typeface="Wingdings" pitchFamily="2" charset="2"/>
              <a:buChar char="Ø"/>
            </a:pPr>
            <a:r>
              <a:rPr lang="en-US" sz="2800" dirty="0" smtClean="0">
                <a:solidFill>
                  <a:srgbClr val="00B050"/>
                </a:solidFill>
              </a:rPr>
              <a:t>Human body is an open system</a:t>
            </a:r>
          </a:p>
          <a:p>
            <a:pPr>
              <a:buClrTx/>
              <a:buFont typeface="Wingdings" pitchFamily="2" charset="2"/>
              <a:buChar char="Ø"/>
            </a:pPr>
            <a:r>
              <a:rPr lang="en-US" sz="2800" dirty="0" smtClean="0">
                <a:solidFill>
                  <a:srgbClr val="00B050"/>
                </a:solidFill>
              </a:rPr>
              <a:t>Responds to environmental stimuli</a:t>
            </a:r>
            <a:endParaRPr lang="en-US" sz="2800" dirty="0">
              <a:solidFill>
                <a:srgbClr val="00B050"/>
              </a:solidFill>
            </a:endParaRPr>
          </a:p>
        </p:txBody>
      </p:sp>
      <p:pic>
        <p:nvPicPr>
          <p:cNvPr id="5" name="Picture 2" descr="https://encrypted-tbn2.google.com/images?q=tbn:ANd9GcRFshel413ivpDnoJ5zI_UAvnsrnXHex5l61fK8NfAcl9XsjsLp7AvkvG3D1Q"/>
          <p:cNvPicPr>
            <a:picLocks noChangeAspect="1" noChangeArrowheads="1"/>
          </p:cNvPicPr>
          <p:nvPr/>
        </p:nvPicPr>
        <p:blipFill>
          <a:blip r:embed="rId3" cstate="print"/>
          <a:srcRect/>
          <a:stretch>
            <a:fillRect/>
          </a:stretch>
        </p:blipFill>
        <p:spPr bwMode="auto">
          <a:xfrm rot="461592">
            <a:off x="5668399" y="2581388"/>
            <a:ext cx="2590800" cy="3847112"/>
          </a:xfrm>
          <a:prstGeom prst="rect">
            <a:avLst/>
          </a:prstGeom>
          <a:noFill/>
          <a:effectLst>
            <a:softEdge rad="635000"/>
          </a:effectLst>
        </p:spPr>
      </p:pic>
    </p:spTree>
  </p:cSld>
  <p:clrMapOvr>
    <a:masterClrMapping/>
  </p:clrMapOvr>
  <p:transition spd="slow">
    <p:cover dir="l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05929">
            <a:off x="426773" y="590160"/>
            <a:ext cx="8229600" cy="1399032"/>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sz="6600" b="1" dirty="0" smtClean="0">
                <a:ln w="12700">
                  <a:solidFill>
                    <a:schemeClr val="tx2">
                      <a:satMod val="155000"/>
                    </a:schemeClr>
                  </a:solidFill>
                  <a:prstDash val="solid"/>
                </a:ln>
                <a:solidFill>
                  <a:srgbClr val="0FE90F"/>
                </a:solidFill>
                <a:effectLst>
                  <a:outerShdw blurRad="41275" dist="20320" dir="1800000" algn="tl" rotWithShape="0">
                    <a:srgbClr val="000000">
                      <a:alpha val="40000"/>
                    </a:srgbClr>
                  </a:outerShdw>
                </a:effectLst>
              </a:rPr>
              <a:t>Statement of Theory </a:t>
            </a:r>
            <a:endParaRPr lang="en-US" sz="6600" b="1" dirty="0">
              <a:ln w="12700">
                <a:solidFill>
                  <a:schemeClr val="tx2">
                    <a:satMod val="155000"/>
                  </a:schemeClr>
                </a:solidFill>
                <a:prstDash val="solid"/>
              </a:ln>
              <a:solidFill>
                <a:srgbClr val="0FE90F"/>
              </a:solidFill>
              <a:effectLst>
                <a:outerShdw blurRad="41275" dist="20320" dir="1800000" algn="tl" rotWithShape="0">
                  <a:srgbClr val="000000">
                    <a:alpha val="40000"/>
                  </a:srgbClr>
                </a:outerShdw>
              </a:effectLst>
            </a:endParaRPr>
          </a:p>
        </p:txBody>
      </p:sp>
      <p:sp>
        <p:nvSpPr>
          <p:cNvPr id="3" name="Content Placeholder 2"/>
          <p:cNvSpPr>
            <a:spLocks noGrp="1"/>
          </p:cNvSpPr>
          <p:nvPr>
            <p:ph idx="1"/>
          </p:nvPr>
        </p:nvSpPr>
        <p:spPr>
          <a:xfrm>
            <a:off x="457200" y="2286000"/>
            <a:ext cx="8229600" cy="4572000"/>
          </a:xfrm>
        </p:spPr>
        <p:txBody>
          <a:bodyPr>
            <a:normAutofit/>
          </a:bodyPr>
          <a:lstStyle/>
          <a:p>
            <a:pPr>
              <a:buNone/>
            </a:pPr>
            <a:r>
              <a:rPr lang="en-US" sz="4000" dirty="0" smtClean="0"/>
              <a:t>“The goal of nursing is to promote adaptation for individuals and groups in each of the four adaptive modes, thus contributing to health quality of life, and dignity with dying”( Roy 1999, P.)</a:t>
            </a:r>
            <a:endParaRPr lang="en-US" sz="4000" dirty="0"/>
          </a:p>
        </p:txBody>
      </p:sp>
    </p:spTree>
  </p:cSld>
  <p:clrMapOvr>
    <a:masterClrMapping/>
  </p:clrMapOvr>
  <p:transition spd="slow">
    <p:cover dir="l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46626">
            <a:off x="381000" y="304800"/>
            <a:ext cx="8229600" cy="1399032"/>
          </a:xfrm>
        </p:spPr>
        <p:style>
          <a:lnRef idx="1">
            <a:schemeClr val="accent4"/>
          </a:lnRef>
          <a:fillRef idx="2">
            <a:schemeClr val="accent4"/>
          </a:fillRef>
          <a:effectRef idx="1">
            <a:schemeClr val="accent4"/>
          </a:effectRef>
          <a:fontRef idx="minor">
            <a:schemeClr val="dk1"/>
          </a:fontRef>
        </p:style>
        <p:txBody>
          <a:bodyPr/>
          <a:lstStyle/>
          <a:p>
            <a:pPr algn="ctr"/>
            <a:r>
              <a:rPr lang="en-US" sz="8000" b="1" spc="-300" dirty="0" smtClean="0">
                <a:ln w="12700">
                  <a:solidFill>
                    <a:schemeClr val="tx2">
                      <a:satMod val="155000"/>
                    </a:schemeClr>
                  </a:solidFill>
                  <a:prstDash val="solid"/>
                </a:ln>
                <a:solidFill>
                  <a:srgbClr val="0FE90F"/>
                </a:solidFill>
                <a:effectLst>
                  <a:glow rad="139700">
                    <a:schemeClr val="accent3">
                      <a:satMod val="175000"/>
                      <a:alpha val="40000"/>
                    </a:schemeClr>
                  </a:glow>
                  <a:outerShdw blurRad="41275" dist="20320" dir="1800000" algn="tl" rotWithShape="0">
                    <a:srgbClr val="000000">
                      <a:alpha val="40000"/>
                    </a:srgbClr>
                  </a:outerShdw>
                </a:effectLst>
              </a:rPr>
              <a:t>Background</a:t>
            </a:r>
            <a:r>
              <a:rPr lang="en-US" dirty="0" smtClean="0">
                <a:solidFill>
                  <a:srgbClr val="00B050"/>
                </a:solidFill>
                <a:effectLst>
                  <a:glow rad="139700">
                    <a:schemeClr val="accent3">
                      <a:satMod val="175000"/>
                      <a:alpha val="40000"/>
                    </a:schemeClr>
                  </a:glow>
                  <a:outerShdw blurRad="26000" dist="26000" dir="14500000" algn="tl" rotWithShape="0">
                    <a:srgbClr val="000000">
                      <a:alpha val="40000"/>
                    </a:srgbClr>
                  </a:outerShdw>
                </a:effectLst>
              </a:rPr>
              <a:t> </a:t>
            </a:r>
            <a:endParaRPr lang="en-US" dirty="0">
              <a:solidFill>
                <a:srgbClr val="00B050"/>
              </a:solidFill>
              <a:effectLst>
                <a:glow rad="139700">
                  <a:schemeClr val="accent3">
                    <a:satMod val="175000"/>
                    <a:alpha val="40000"/>
                  </a:schemeClr>
                </a:glow>
                <a:outerShdw blurRad="26000" dist="26000" dir="14500000" algn="tl" rotWithShape="0">
                  <a:srgbClr val="000000">
                    <a:alpha val="40000"/>
                  </a:srgbClr>
                </a:outerShdw>
              </a:effectLst>
            </a:endParaRPr>
          </a:p>
        </p:txBody>
      </p:sp>
      <p:sp>
        <p:nvSpPr>
          <p:cNvPr id="3" name="Content Placeholder 2"/>
          <p:cNvSpPr>
            <a:spLocks noGrp="1"/>
          </p:cNvSpPr>
          <p:nvPr>
            <p:ph idx="1"/>
          </p:nvPr>
        </p:nvSpPr>
        <p:spPr/>
        <p:txBody>
          <a:bodyPr/>
          <a:lstStyle/>
          <a:p>
            <a:pPr>
              <a:buFont typeface="Wingdings" pitchFamily="2" charset="2"/>
              <a:buChar char="q"/>
            </a:pPr>
            <a:r>
              <a:rPr lang="en-US" dirty="0" smtClean="0"/>
              <a:t>Born in Los Angeles, Ca</a:t>
            </a:r>
          </a:p>
          <a:p>
            <a:pPr>
              <a:buFont typeface="Wingdings" pitchFamily="2" charset="2"/>
              <a:buChar char="q"/>
            </a:pPr>
            <a:r>
              <a:rPr lang="en-US" dirty="0" smtClean="0"/>
              <a:t>Second child of Mr. and Mrs. Fabien Roy</a:t>
            </a:r>
          </a:p>
          <a:p>
            <a:pPr>
              <a:buFont typeface="Wingdings" pitchFamily="2" charset="2"/>
              <a:buChar char="q"/>
            </a:pPr>
            <a:r>
              <a:rPr lang="en-US" dirty="0" smtClean="0"/>
              <a:t>Family of seven boys and seven girls</a:t>
            </a:r>
          </a:p>
          <a:p>
            <a:pPr>
              <a:buFont typeface="Wingdings" pitchFamily="2" charset="2"/>
              <a:buChar char="q"/>
            </a:pPr>
            <a:r>
              <a:rPr lang="en-US" dirty="0" smtClean="0"/>
              <a:t>Named after Saint </a:t>
            </a:r>
            <a:r>
              <a:rPr lang="en-US" dirty="0" err="1" smtClean="0"/>
              <a:t>Callistus</a:t>
            </a:r>
            <a:r>
              <a:rPr lang="en-US" dirty="0" smtClean="0"/>
              <a:t> of the Roman calendar</a:t>
            </a:r>
          </a:p>
          <a:p>
            <a:pPr>
              <a:buFont typeface="Wingdings" pitchFamily="2" charset="2"/>
              <a:buChar char="q"/>
            </a:pPr>
            <a:r>
              <a:rPr lang="en-US" dirty="0" smtClean="0"/>
              <a:t>Mother was a licensed vocational nurse</a:t>
            </a:r>
            <a:endParaRPr lang="en-US" dirty="0"/>
          </a:p>
        </p:txBody>
      </p:sp>
    </p:spTree>
  </p:cSld>
  <p:clrMapOvr>
    <a:masterClrMapping/>
  </p:clrMapOvr>
  <p:transition spd="slow">
    <p:cover dir="l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359045">
            <a:off x="431504" y="653766"/>
            <a:ext cx="8229600" cy="1399032"/>
          </a:xfrm>
          <a:ln>
            <a:solidFill>
              <a:srgbClr val="00B050"/>
            </a:solidFill>
          </a:ln>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sz="9600" b="1" dirty="0" smtClean="0">
                <a:ln w="12700">
                  <a:solidFill>
                    <a:schemeClr val="tx2">
                      <a:satMod val="155000"/>
                    </a:schemeClr>
                  </a:solidFill>
                  <a:prstDash val="solid"/>
                </a:ln>
                <a:solidFill>
                  <a:srgbClr val="0FE90F"/>
                </a:solidFill>
                <a:effectLst>
                  <a:glow rad="139700">
                    <a:schemeClr val="accent3">
                      <a:satMod val="175000"/>
                      <a:alpha val="40000"/>
                    </a:schemeClr>
                  </a:glow>
                  <a:outerShdw blurRad="41275" dist="20320" dir="1800000" algn="tl" rotWithShape="0">
                    <a:srgbClr val="000000">
                      <a:alpha val="40000"/>
                    </a:srgbClr>
                  </a:outerShdw>
                </a:effectLst>
              </a:rPr>
              <a:t>Education</a:t>
            </a:r>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Content Placeholder 2"/>
          <p:cNvSpPr>
            <a:spLocks noGrp="1"/>
          </p:cNvSpPr>
          <p:nvPr>
            <p:ph idx="1"/>
          </p:nvPr>
        </p:nvSpPr>
        <p:spPr>
          <a:xfrm>
            <a:off x="457200" y="2057400"/>
            <a:ext cx="8229600" cy="4572000"/>
          </a:xfrm>
        </p:spPr>
        <p:txBody>
          <a:bodyPr/>
          <a:lstStyle/>
          <a:p>
            <a:pPr>
              <a:buFont typeface="Wingdings" pitchFamily="2" charset="2"/>
              <a:buChar char="q"/>
            </a:pPr>
            <a:r>
              <a:rPr lang="en-US" dirty="0" smtClean="0"/>
              <a:t> Mount Saint Mary’s </a:t>
            </a:r>
          </a:p>
          <a:p>
            <a:pPr lvl="1">
              <a:buFont typeface="Wingdings" pitchFamily="2" charset="2"/>
              <a:buChar char="ü"/>
            </a:pPr>
            <a:r>
              <a:rPr lang="en-US" dirty="0" smtClean="0"/>
              <a:t>BSN </a:t>
            </a:r>
          </a:p>
          <a:p>
            <a:pPr>
              <a:buFont typeface="Wingdings" pitchFamily="2" charset="2"/>
              <a:buChar char="q"/>
            </a:pPr>
            <a:r>
              <a:rPr lang="en-US" dirty="0" smtClean="0"/>
              <a:t>UCLA</a:t>
            </a:r>
          </a:p>
          <a:p>
            <a:pPr lvl="1">
              <a:buFont typeface="Wingdings" pitchFamily="2" charset="2"/>
              <a:buChar char="ü"/>
            </a:pPr>
            <a:r>
              <a:rPr lang="en-US" dirty="0" smtClean="0"/>
              <a:t>Masters  and Doctorates in Sociology</a:t>
            </a:r>
          </a:p>
          <a:p>
            <a:pPr lvl="1">
              <a:buFont typeface="Wingdings" pitchFamily="2" charset="2"/>
              <a:buChar char="ü"/>
            </a:pPr>
            <a:r>
              <a:rPr lang="en-US" dirty="0" smtClean="0"/>
              <a:t>Masters in nursing  </a:t>
            </a:r>
          </a:p>
          <a:p>
            <a:endParaRPr lang="en-US" dirty="0"/>
          </a:p>
        </p:txBody>
      </p:sp>
      <p:pic>
        <p:nvPicPr>
          <p:cNvPr id="6" name="Picture 2" descr="http://ts4.mm.bing.net/images/thumbnail.aspx?q=4685010987847727&amp;id=343d234ab6908066ae9ff34cae67fdab"/>
          <p:cNvPicPr>
            <a:picLocks noChangeAspect="1" noChangeArrowheads="1"/>
          </p:cNvPicPr>
          <p:nvPr/>
        </p:nvPicPr>
        <p:blipFill>
          <a:blip r:embed="rId3" cstate="print"/>
          <a:srcRect/>
          <a:stretch>
            <a:fillRect/>
          </a:stretch>
        </p:blipFill>
        <p:spPr bwMode="auto">
          <a:xfrm>
            <a:off x="381000" y="4962525"/>
            <a:ext cx="3886200" cy="1895475"/>
          </a:xfrm>
          <a:prstGeom prst="rect">
            <a:avLst/>
          </a:prstGeom>
          <a:noFill/>
          <a:effectLst>
            <a:softEdge rad="635000"/>
          </a:effectLst>
        </p:spPr>
      </p:pic>
      <p:pic>
        <p:nvPicPr>
          <p:cNvPr id="8" name="Picture 2" descr="http://ts4.mm.bing.net/images/thumbnail.aspx?q=4685010987847727&amp;id=343d234ab6908066ae9ff34cae67fdab"/>
          <p:cNvPicPr>
            <a:picLocks noChangeAspect="1" noChangeArrowheads="1"/>
          </p:cNvPicPr>
          <p:nvPr/>
        </p:nvPicPr>
        <p:blipFill>
          <a:blip r:embed="rId3" cstate="print"/>
          <a:srcRect/>
          <a:stretch>
            <a:fillRect/>
          </a:stretch>
        </p:blipFill>
        <p:spPr bwMode="auto">
          <a:xfrm>
            <a:off x="4648200" y="4962525"/>
            <a:ext cx="3657600" cy="1895475"/>
          </a:xfrm>
          <a:prstGeom prst="rect">
            <a:avLst/>
          </a:prstGeom>
          <a:noFill/>
          <a:effectLst>
            <a:softEdge rad="635000"/>
          </a:effectLst>
        </p:spPr>
      </p:pic>
    </p:spTree>
  </p:cSld>
  <p:clrMapOvr>
    <a:masterClrMapping/>
  </p:clrMapOvr>
  <p:transition spd="slow">
    <p:cover dir="l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pPr algn="ctr"/>
            <a:r>
              <a:rPr lang="en-US" sz="4800" dirty="0" smtClean="0"/>
              <a:t>Development of Model </a:t>
            </a:r>
            <a:endParaRPr lang="en-US" sz="4800" dirty="0"/>
          </a:p>
        </p:txBody>
      </p:sp>
      <p:sp>
        <p:nvSpPr>
          <p:cNvPr id="3" name="Text Placeholder 2"/>
          <p:cNvSpPr>
            <a:spLocks noGrp="1"/>
          </p:cNvSpPr>
          <p:nvPr>
            <p:ph type="body" idx="1"/>
          </p:nvPr>
        </p:nvSpPr>
        <p:spPr>
          <a:xfrm rot="417771">
            <a:off x="1391132" y="2193551"/>
            <a:ext cx="4953000" cy="3751238"/>
          </a:xfrm>
        </p:spPr>
        <p:style>
          <a:lnRef idx="1">
            <a:schemeClr val="accent3"/>
          </a:lnRef>
          <a:fillRef idx="2">
            <a:schemeClr val="accent3"/>
          </a:fillRef>
          <a:effectRef idx="1">
            <a:schemeClr val="accent3"/>
          </a:effectRef>
          <a:fontRef idx="minor">
            <a:schemeClr val="dk1"/>
          </a:fontRef>
        </p:style>
        <p:txBody>
          <a:bodyPr>
            <a:normAutofit/>
          </a:bodyPr>
          <a:lstStyle/>
          <a:p>
            <a:pPr>
              <a:buClr>
                <a:srgbClr val="00B050"/>
              </a:buClr>
              <a:buFont typeface="Wingdings" pitchFamily="2" charset="2"/>
              <a:buChar char="Ø"/>
            </a:pPr>
            <a:r>
              <a:rPr lang="en-US" sz="3200" dirty="0" smtClean="0">
                <a:solidFill>
                  <a:srgbClr val="00B050"/>
                </a:solidFill>
              </a:rPr>
              <a:t>She first proposed her model while studying her masters</a:t>
            </a:r>
          </a:p>
          <a:p>
            <a:pPr>
              <a:buClr>
                <a:srgbClr val="00B050"/>
              </a:buClr>
              <a:buFont typeface="Wingdings" pitchFamily="2" charset="2"/>
              <a:buChar char="Ø"/>
            </a:pPr>
            <a:r>
              <a:rPr lang="en-US" sz="3200" dirty="0" smtClean="0">
                <a:solidFill>
                  <a:srgbClr val="00B050"/>
                </a:solidFill>
              </a:rPr>
              <a:t>The model was implemented in Mount </a:t>
            </a:r>
            <a:r>
              <a:rPr lang="en-US" sz="3200" dirty="0" smtClean="0">
                <a:solidFill>
                  <a:srgbClr val="00B050"/>
                </a:solidFill>
              </a:rPr>
              <a:t>S</a:t>
            </a:r>
            <a:r>
              <a:rPr lang="en-US" sz="3200" dirty="0" smtClean="0">
                <a:solidFill>
                  <a:srgbClr val="00B050"/>
                </a:solidFill>
              </a:rPr>
              <a:t>t. Mary's school in 1970</a:t>
            </a:r>
            <a:endParaRPr lang="en-US" sz="3200" dirty="0">
              <a:solidFill>
                <a:srgbClr val="00B050"/>
              </a:solidFill>
            </a:endParaRPr>
          </a:p>
        </p:txBody>
      </p:sp>
    </p:spTree>
  </p:cSld>
  <p:clrMapOvr>
    <a:masterClrMapping/>
  </p:clrMapOvr>
  <p:transition spd="slow">
    <p:cover dir="l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04800" y="457200"/>
            <a:ext cx="4191000" cy="1323439"/>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4000" spc="-300" dirty="0" smtClean="0"/>
              <a:t>Modes  of Adaptation  </a:t>
            </a:r>
            <a:endParaRPr lang="en-US" sz="4000" spc="-300" dirty="0"/>
          </a:p>
        </p:txBody>
      </p:sp>
      <p:sp>
        <p:nvSpPr>
          <p:cNvPr id="14" name="TextBox 13"/>
          <p:cNvSpPr txBox="1"/>
          <p:nvPr/>
        </p:nvSpPr>
        <p:spPr>
          <a:xfrm>
            <a:off x="838200" y="2362200"/>
            <a:ext cx="3733800" cy="369332"/>
          </a:xfrm>
          <a:prstGeom prst="rect">
            <a:avLst/>
          </a:prstGeom>
          <a:noFill/>
        </p:spPr>
        <p:txBody>
          <a:bodyPr wrap="square" rtlCol="0">
            <a:spAutoFit/>
          </a:bodyPr>
          <a:lstStyle/>
          <a:p>
            <a:endParaRPr lang="en-US" dirty="0"/>
          </a:p>
        </p:txBody>
      </p:sp>
      <p:sp>
        <p:nvSpPr>
          <p:cNvPr id="15" name="TextBox 14"/>
          <p:cNvSpPr txBox="1"/>
          <p:nvPr/>
        </p:nvSpPr>
        <p:spPr>
          <a:xfrm rot="21263651">
            <a:off x="381000" y="2286000"/>
            <a:ext cx="4800600" cy="2862322"/>
          </a:xfrm>
          <a:prstGeom prst="rect">
            <a:avLst/>
          </a:prstGeom>
          <a:noFill/>
        </p:spPr>
        <p:txBody>
          <a:bodyPr wrap="square" rtlCol="0">
            <a:spAutoFit/>
          </a:bodyPr>
          <a:lstStyle/>
          <a:p>
            <a:pPr marL="514350" indent="-514350">
              <a:buClr>
                <a:schemeClr val="tx2">
                  <a:lumMod val="60000"/>
                  <a:lumOff val="40000"/>
                </a:schemeClr>
              </a:buClr>
              <a:buFont typeface="Wingdings" pitchFamily="2" charset="2"/>
              <a:buChar char="q"/>
            </a:pPr>
            <a:r>
              <a:rPr lang="en-US" sz="3600" dirty="0" smtClean="0"/>
              <a:t>Physiological needs </a:t>
            </a:r>
          </a:p>
          <a:p>
            <a:pPr marL="514350" indent="-514350">
              <a:buClr>
                <a:schemeClr val="tx2">
                  <a:lumMod val="60000"/>
                  <a:lumOff val="40000"/>
                </a:schemeClr>
              </a:buClr>
              <a:buFont typeface="Wingdings" pitchFamily="2" charset="2"/>
              <a:buChar char="q"/>
            </a:pPr>
            <a:r>
              <a:rPr lang="en-US" sz="3600" dirty="0" smtClean="0"/>
              <a:t>Self concept</a:t>
            </a:r>
          </a:p>
          <a:p>
            <a:pPr marL="514350" indent="-514350">
              <a:buClr>
                <a:schemeClr val="tx2">
                  <a:lumMod val="60000"/>
                  <a:lumOff val="40000"/>
                </a:schemeClr>
              </a:buClr>
              <a:buFont typeface="Wingdings" pitchFamily="2" charset="2"/>
              <a:buChar char="q"/>
            </a:pPr>
            <a:r>
              <a:rPr lang="en-US" sz="3600" dirty="0" smtClean="0"/>
              <a:t>Role function</a:t>
            </a:r>
          </a:p>
          <a:p>
            <a:pPr marL="514350" indent="-514350">
              <a:buClr>
                <a:schemeClr val="tx2">
                  <a:lumMod val="60000"/>
                  <a:lumOff val="40000"/>
                </a:schemeClr>
              </a:buClr>
              <a:buFont typeface="Wingdings" pitchFamily="2" charset="2"/>
              <a:buChar char="q"/>
            </a:pPr>
            <a:r>
              <a:rPr lang="en-US" sz="3600" dirty="0" smtClean="0"/>
              <a:t>Interdependence </a:t>
            </a:r>
            <a:r>
              <a:rPr lang="en-US" dirty="0" smtClean="0"/>
              <a:t> </a:t>
            </a:r>
          </a:p>
        </p:txBody>
      </p:sp>
      <p:sp>
        <p:nvSpPr>
          <p:cNvPr id="16" name="TextBox 15"/>
          <p:cNvSpPr txBox="1"/>
          <p:nvPr/>
        </p:nvSpPr>
        <p:spPr>
          <a:xfrm>
            <a:off x="4800600" y="381000"/>
            <a:ext cx="4114800" cy="144655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4400" spc="-300" dirty="0" smtClean="0"/>
              <a:t>Major     Concepts </a:t>
            </a:r>
            <a:endParaRPr lang="en-US" sz="4400" spc="-300" dirty="0"/>
          </a:p>
        </p:txBody>
      </p:sp>
      <p:sp>
        <p:nvSpPr>
          <p:cNvPr id="17" name="TextBox 16"/>
          <p:cNvSpPr txBox="1"/>
          <p:nvPr/>
        </p:nvSpPr>
        <p:spPr>
          <a:xfrm rot="277584">
            <a:off x="5029200" y="2362200"/>
            <a:ext cx="3962400" cy="3139321"/>
          </a:xfrm>
          <a:prstGeom prst="rect">
            <a:avLst/>
          </a:prstGeom>
          <a:noFill/>
        </p:spPr>
        <p:txBody>
          <a:bodyPr wrap="square" rtlCol="0">
            <a:spAutoFit/>
          </a:bodyPr>
          <a:lstStyle/>
          <a:p>
            <a:pPr>
              <a:buClr>
                <a:schemeClr val="tx2">
                  <a:lumMod val="60000"/>
                  <a:lumOff val="40000"/>
                </a:schemeClr>
              </a:buClr>
              <a:buFont typeface="Wingdings" pitchFamily="2" charset="2"/>
              <a:buChar char="q"/>
            </a:pPr>
            <a:r>
              <a:rPr lang="en-US" sz="3600" dirty="0" smtClean="0"/>
              <a:t>Adaptation</a:t>
            </a:r>
          </a:p>
          <a:p>
            <a:pPr>
              <a:buClr>
                <a:schemeClr val="tx2">
                  <a:lumMod val="60000"/>
                  <a:lumOff val="40000"/>
                </a:schemeClr>
              </a:buClr>
              <a:buFont typeface="Wingdings" pitchFamily="2" charset="2"/>
              <a:buChar char="q"/>
            </a:pPr>
            <a:r>
              <a:rPr lang="en-US" sz="3600" dirty="0" smtClean="0"/>
              <a:t>Person </a:t>
            </a:r>
          </a:p>
          <a:p>
            <a:pPr>
              <a:buClr>
                <a:schemeClr val="tx2">
                  <a:lumMod val="60000"/>
                  <a:lumOff val="40000"/>
                </a:schemeClr>
              </a:buClr>
              <a:buFont typeface="Wingdings" pitchFamily="2" charset="2"/>
              <a:buChar char="q"/>
            </a:pPr>
            <a:r>
              <a:rPr lang="en-US" sz="3600" dirty="0" smtClean="0"/>
              <a:t>Environment </a:t>
            </a:r>
          </a:p>
          <a:p>
            <a:pPr>
              <a:buClr>
                <a:schemeClr val="tx2">
                  <a:lumMod val="60000"/>
                  <a:lumOff val="40000"/>
                </a:schemeClr>
              </a:buClr>
              <a:buFont typeface="Wingdings" pitchFamily="2" charset="2"/>
              <a:buChar char="q"/>
            </a:pPr>
            <a:r>
              <a:rPr lang="en-US" sz="3600" dirty="0" smtClean="0"/>
              <a:t>Health </a:t>
            </a:r>
          </a:p>
          <a:p>
            <a:pPr>
              <a:buClr>
                <a:schemeClr val="tx2">
                  <a:lumMod val="60000"/>
                  <a:lumOff val="40000"/>
                </a:schemeClr>
              </a:buClr>
              <a:buFont typeface="Wingdings" pitchFamily="2" charset="2"/>
              <a:buChar char="q"/>
            </a:pPr>
            <a:r>
              <a:rPr lang="en-US" sz="3600" dirty="0" smtClean="0"/>
              <a:t>Nursing  </a:t>
            </a:r>
          </a:p>
          <a:p>
            <a:pPr>
              <a:buClr>
                <a:schemeClr val="tx2">
                  <a:lumMod val="60000"/>
                  <a:lumOff val="40000"/>
                </a:schemeClr>
              </a:buClr>
              <a:buFont typeface="Wingdings" pitchFamily="2" charset="2"/>
              <a:buChar char="q"/>
            </a:pPr>
            <a:endParaRPr lang="en-US" dirty="0"/>
          </a:p>
        </p:txBody>
      </p:sp>
    </p:spTree>
  </p:cSld>
  <p:clrMapOvr>
    <a:masterClrMapping/>
  </p:clrMapOvr>
  <p:transition spd="slow">
    <p:cover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319737">
            <a:off x="424298" y="561365"/>
            <a:ext cx="8229600" cy="1399032"/>
          </a:xfrm>
        </p:spPr>
        <p:style>
          <a:lnRef idx="1">
            <a:schemeClr val="accent4"/>
          </a:lnRef>
          <a:fillRef idx="2">
            <a:schemeClr val="accent4"/>
          </a:fillRef>
          <a:effectRef idx="1">
            <a:schemeClr val="accent4"/>
          </a:effectRef>
          <a:fontRef idx="minor">
            <a:schemeClr val="dk1"/>
          </a:fontRef>
        </p:style>
        <p:txBody>
          <a:bodyPr>
            <a:normAutofit/>
          </a:bodyPr>
          <a:lstStyle/>
          <a:p>
            <a:r>
              <a:rPr lang="en-US" sz="8000" spc="-300" dirty="0" smtClean="0">
                <a:solidFill>
                  <a:srgbClr val="0FE90F"/>
                </a:solidFill>
                <a:effectLst>
                  <a:glow rad="139700">
                    <a:schemeClr val="accent3">
                      <a:satMod val="175000"/>
                      <a:alpha val="40000"/>
                    </a:schemeClr>
                  </a:glow>
                  <a:outerShdw blurRad="26000" dist="26000" dir="14500000" algn="tl" rotWithShape="0">
                    <a:srgbClr val="000000">
                      <a:alpha val="40000"/>
                    </a:srgbClr>
                  </a:outerShdw>
                </a:effectLst>
              </a:rPr>
              <a:t>Ten Assumptions</a:t>
            </a:r>
            <a:endParaRPr lang="en-US" sz="8000" spc="-300" dirty="0">
              <a:solidFill>
                <a:srgbClr val="0FE90F"/>
              </a:solidFill>
              <a:effectLst>
                <a:glow rad="139700">
                  <a:schemeClr val="accent3">
                    <a:satMod val="175000"/>
                    <a:alpha val="40000"/>
                  </a:schemeClr>
                </a:glow>
                <a:outerShdw blurRad="26000" dist="26000" dir="14500000" algn="tl" rotWithShape="0">
                  <a:srgbClr val="000000">
                    <a:alpha val="40000"/>
                  </a:srgbClr>
                </a:outerShdw>
              </a:effectLst>
            </a:endParaRPr>
          </a:p>
        </p:txBody>
      </p:sp>
      <p:sp>
        <p:nvSpPr>
          <p:cNvPr id="3" name="Content Placeholder 2"/>
          <p:cNvSpPr>
            <a:spLocks noGrp="1"/>
          </p:cNvSpPr>
          <p:nvPr>
            <p:ph idx="1"/>
          </p:nvPr>
        </p:nvSpPr>
        <p:spPr>
          <a:xfrm>
            <a:off x="457200" y="2286000"/>
            <a:ext cx="8229600" cy="4572000"/>
          </a:xfrm>
        </p:spPr>
        <p:txBody>
          <a:bodyPr/>
          <a:lstStyle/>
          <a:p>
            <a:pPr>
              <a:buFont typeface="Wingdings" pitchFamily="2" charset="2"/>
              <a:buChar char="q"/>
            </a:pPr>
            <a:r>
              <a:rPr lang="en-US" dirty="0" smtClean="0"/>
              <a:t>Bio-psycho-social being</a:t>
            </a:r>
          </a:p>
          <a:p>
            <a:pPr>
              <a:buFont typeface="Wingdings" pitchFamily="2" charset="2"/>
              <a:buChar char="q"/>
            </a:pPr>
            <a:r>
              <a:rPr lang="en-US" dirty="0" smtClean="0"/>
              <a:t>Constant interaction with changing environment</a:t>
            </a:r>
          </a:p>
          <a:p>
            <a:pPr>
              <a:buFont typeface="Wingdings" pitchFamily="2" charset="2"/>
              <a:buChar char="q"/>
            </a:pPr>
            <a:r>
              <a:rPr lang="en-US" dirty="0" smtClean="0"/>
              <a:t>Acquired coping mechanisms</a:t>
            </a:r>
          </a:p>
          <a:p>
            <a:pPr>
              <a:buFont typeface="Wingdings" pitchFamily="2" charset="2"/>
              <a:buChar char="q"/>
            </a:pPr>
            <a:r>
              <a:rPr lang="en-US" dirty="0" smtClean="0"/>
              <a:t>Health and illness are unavoidable</a:t>
            </a:r>
          </a:p>
          <a:p>
            <a:pPr>
              <a:buFont typeface="Wingdings" pitchFamily="2" charset="2"/>
              <a:buChar char="q"/>
            </a:pPr>
            <a:r>
              <a:rPr lang="en-US" dirty="0" smtClean="0"/>
              <a:t>To respond positively a person must adapt </a:t>
            </a:r>
          </a:p>
          <a:p>
            <a:pPr>
              <a:buFont typeface="Wingdings" pitchFamily="2" charset="2"/>
              <a:buChar char="q"/>
            </a:pPr>
            <a:r>
              <a:rPr lang="en-US" dirty="0" smtClean="0"/>
              <a:t>Adaptation level depends on stimulus  </a:t>
            </a:r>
          </a:p>
          <a:p>
            <a:pPr>
              <a:buFont typeface="Wingdings" pitchFamily="2" charset="2"/>
              <a:buChar char="q"/>
            </a:pPr>
            <a:endParaRPr lang="en-US" dirty="0"/>
          </a:p>
        </p:txBody>
      </p:sp>
    </p:spTree>
  </p:cSld>
  <p:clrMapOvr>
    <a:masterClrMapping/>
  </p:clrMapOvr>
  <p:transition>
    <p:cover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477104">
            <a:off x="362007" y="791111"/>
            <a:ext cx="8229600" cy="1399032"/>
          </a:xfrm>
        </p:spPr>
        <p:style>
          <a:lnRef idx="1">
            <a:schemeClr val="accent4"/>
          </a:lnRef>
          <a:fillRef idx="2">
            <a:schemeClr val="accent4"/>
          </a:fillRef>
          <a:effectRef idx="1">
            <a:schemeClr val="accent4"/>
          </a:effectRef>
          <a:fontRef idx="minor">
            <a:schemeClr val="dk1"/>
          </a:fontRef>
        </p:style>
        <p:txBody>
          <a:bodyPr>
            <a:normAutofit/>
          </a:bodyPr>
          <a:lstStyle/>
          <a:p>
            <a:r>
              <a:rPr lang="en-US" sz="8000" spc="-300" dirty="0" smtClean="0">
                <a:solidFill>
                  <a:srgbClr val="0FE90F"/>
                </a:solidFill>
                <a:effectLst>
                  <a:glow rad="139700">
                    <a:schemeClr val="accent3">
                      <a:satMod val="175000"/>
                      <a:alpha val="40000"/>
                    </a:schemeClr>
                  </a:glow>
                  <a:outerShdw blurRad="26000" dist="26000" dir="14500000" algn="tl" rotWithShape="0">
                    <a:srgbClr val="000000">
                      <a:alpha val="40000"/>
                    </a:srgbClr>
                  </a:outerShdw>
                </a:effectLst>
              </a:rPr>
              <a:t>Ten Assumptions</a:t>
            </a:r>
            <a:endParaRPr lang="en-US" sz="8000" spc="-300" dirty="0">
              <a:solidFill>
                <a:srgbClr val="0FE90F"/>
              </a:solidFill>
              <a:effectLst>
                <a:glow rad="139700">
                  <a:schemeClr val="accent3">
                    <a:satMod val="175000"/>
                    <a:alpha val="40000"/>
                  </a:schemeClr>
                </a:glow>
                <a:outerShdw blurRad="26000" dist="26000" dir="14500000" algn="tl" rotWithShape="0">
                  <a:srgbClr val="000000">
                    <a:alpha val="40000"/>
                  </a:srgbClr>
                </a:outerShdw>
              </a:effectLst>
            </a:endParaRPr>
          </a:p>
        </p:txBody>
      </p:sp>
      <p:sp>
        <p:nvSpPr>
          <p:cNvPr id="3" name="Content Placeholder 2"/>
          <p:cNvSpPr>
            <a:spLocks noGrp="1"/>
          </p:cNvSpPr>
          <p:nvPr>
            <p:ph idx="1"/>
          </p:nvPr>
        </p:nvSpPr>
        <p:spPr>
          <a:xfrm>
            <a:off x="381000" y="2971800"/>
            <a:ext cx="8229600" cy="2514600"/>
          </a:xfrm>
        </p:spPr>
        <p:txBody>
          <a:bodyPr/>
          <a:lstStyle/>
          <a:p>
            <a:pPr>
              <a:buFont typeface="Wingdings" pitchFamily="2" charset="2"/>
              <a:buChar char="q"/>
            </a:pPr>
            <a:r>
              <a:rPr lang="en-US" sz="3600" dirty="0" smtClean="0"/>
              <a:t>Valuing others opinions and perspectives </a:t>
            </a:r>
          </a:p>
          <a:p>
            <a:pPr>
              <a:buFont typeface="Wingdings" pitchFamily="2" charset="2"/>
              <a:buChar char="q"/>
            </a:pPr>
            <a:r>
              <a:rPr lang="en-US" sz="3600" dirty="0" smtClean="0"/>
              <a:t>Ultimate goal is to achieve dignity and integrity</a:t>
            </a:r>
          </a:p>
          <a:p>
            <a:pPr>
              <a:buNone/>
            </a:pPr>
            <a:endParaRPr lang="en-US" dirty="0"/>
          </a:p>
        </p:txBody>
      </p:sp>
    </p:spTree>
  </p:cSld>
  <p:clrMapOvr>
    <a:masterClrMapping/>
  </p:clrMapOvr>
  <p:transition spd="slow">
    <p:cover dir="l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ustom 2">
      <a:dk1>
        <a:srgbClr val="666666"/>
      </a:dk1>
      <a:lt1>
        <a:srgbClr val="FFFF99"/>
      </a:lt1>
      <a:dk2>
        <a:srgbClr val="FF70A6"/>
      </a:dk2>
      <a:lt2>
        <a:srgbClr val="AB00D2"/>
      </a:lt2>
      <a:accent1>
        <a:srgbClr val="EEA3FF"/>
      </a:accent1>
      <a:accent2>
        <a:srgbClr val="DD4BFF"/>
      </a:accent2>
      <a:accent3>
        <a:srgbClr val="FF3381"/>
      </a:accent3>
      <a:accent4>
        <a:srgbClr val="0192CD"/>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TotalTime>
  <Words>578</Words>
  <Application>Microsoft Office PowerPoint</Application>
  <PresentationFormat>On-screen Show (4:3)</PresentationFormat>
  <Paragraphs>106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Callista Roy’s Adaptation Model (RAM)</vt:lpstr>
      <vt:lpstr>Introduction </vt:lpstr>
      <vt:lpstr>Statement of Theory </vt:lpstr>
      <vt:lpstr>Background </vt:lpstr>
      <vt:lpstr>Education </vt:lpstr>
      <vt:lpstr>Development of Model </vt:lpstr>
      <vt:lpstr>Slide 7</vt:lpstr>
      <vt:lpstr>Ten Assumptions</vt:lpstr>
      <vt:lpstr>Ten Assumptions</vt:lpstr>
      <vt:lpstr>Nursing Process </vt:lpstr>
      <vt:lpstr>Relating the model to nursing </vt:lpstr>
      <vt:lpstr>References </vt:lpstr>
      <vt:lpstr>Name two of the four modes of adaptation </vt:lpstr>
      <vt:lpstr>Name the major concepts </vt:lpstr>
      <vt:lpstr>Is Callista Roy Still living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Flowers</dc:creator>
  <cp:lastModifiedBy>Flowers</cp:lastModifiedBy>
  <cp:revision>40</cp:revision>
  <dcterms:created xsi:type="dcterms:W3CDTF">2012-04-09T22:02:54Z</dcterms:created>
  <dcterms:modified xsi:type="dcterms:W3CDTF">2012-04-16T08:00:54Z</dcterms:modified>
</cp:coreProperties>
</file>