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66" r:id="rId3"/>
    <p:sldId id="268" r:id="rId4"/>
    <p:sldId id="267" r:id="rId5"/>
    <p:sldId id="259" r:id="rId6"/>
    <p:sldId id="265"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E90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27" autoAdjust="0"/>
  </p:normalViewPr>
  <p:slideViewPr>
    <p:cSldViewPr>
      <p:cViewPr varScale="1">
        <p:scale>
          <a:sx n="60" d="100"/>
          <a:sy n="60" d="100"/>
        </p:scale>
        <p:origin x="-14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8C3F3B-FD4C-4C3B-B796-02DAE0CFFBA4}" type="datetimeFigureOut">
              <a:rPr lang="en-US" smtClean="0"/>
              <a:pPr/>
              <a:t>4/14/2012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70A337-1CE9-4B70-955E-475C25A6637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Sister </a:t>
            </a:r>
            <a:r>
              <a:rPr lang="en-US" dirty="0" err="1" smtClean="0"/>
              <a:t>Callista</a:t>
            </a:r>
            <a:r>
              <a:rPr lang="en-US" dirty="0" smtClean="0"/>
              <a:t> Roy developed the Roy Adaptation Model, which is based on the belief that the human being is an open system. The system responds to environmental stimuli through coping mechanisms for individuals. The responses occur through at least one of four modes—physiological-physical, self-concept-group identity, role function, and interdependence. The responses in these modes are usually visible to others and can be identified as adaptive or ineffective. Adaptive behaviors that need support and ineffective behaviors are then analyzed to identify the associated stimuli. The major stimulus leading to one of these behaviors is the focal stimulus; other stimuli that are verified as being involved are contextual, and stimuli that might be involved but have not been verified are residual. Nursing care focuses on altering stimuli or strengthening adaptive processes to result in adaptive behaviors. The main premise of theory is that</a:t>
            </a:r>
            <a:r>
              <a:rPr lang="en-US" baseline="0" dirty="0" smtClean="0"/>
              <a:t> it when push comes to shove people will find it within them to overcome the current condition they are experiencing. I believe that the RAM is model that connects peoples environmental influences and their recovery. People are given a opportunity to respond to their environment in a positive way if they fail it is the nurse’s job to guide the patient to successfully adapt.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r>
            <a:br>
              <a:rPr lang="en-US" dirty="0" smtClean="0"/>
            </a:br>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Adaptation to constantly changing environmental stimuli; managing the stimuli in order to promote adaptive or positive responses in the physiological, self-concept, role function, and interdependence modes of adaptation.</a:t>
            </a:r>
          </a:p>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9C2D565-3859-415C-962F-511407F9746A}" type="datetimeFigureOut">
              <a:rPr lang="en-US" smtClean="0"/>
              <a:pPr/>
              <a:t>4/14/2012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C2D565-3859-415C-962F-511407F9746A}" type="datetimeFigureOut">
              <a:rPr lang="en-US" smtClean="0"/>
              <a:pPr/>
              <a:t>4/14/2012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C2D565-3859-415C-962F-511407F9746A}" type="datetimeFigureOut">
              <a:rPr lang="en-US" smtClean="0"/>
              <a:pPr/>
              <a:t>4/14/2012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9C2D565-3859-415C-962F-511407F9746A}" type="datetimeFigureOut">
              <a:rPr lang="en-US" smtClean="0"/>
              <a:pPr/>
              <a:t>4/14/2012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9C2D565-3859-415C-962F-511407F9746A}" type="datetimeFigureOut">
              <a:rPr lang="en-US" smtClean="0"/>
              <a:pPr/>
              <a:t>4/14/2012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ADAE9474-936D-47EE-95DF-71D8BE11FA0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spd="slow">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9C2D565-3859-415C-962F-511407F9746A}" type="datetimeFigureOut">
              <a:rPr lang="en-US" smtClean="0"/>
              <a:pPr/>
              <a:t>4/14/2012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9C2D565-3859-415C-962F-511407F9746A}" type="datetimeFigureOut">
              <a:rPr lang="en-US" smtClean="0"/>
              <a:pPr/>
              <a:t>4/14/2012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C2D565-3859-415C-962F-511407F9746A}" type="datetimeFigureOut">
              <a:rPr lang="en-US" smtClean="0"/>
              <a:pPr/>
              <a:t>4/14/2012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9C2D565-3859-415C-962F-511407F9746A}" type="datetimeFigureOut">
              <a:rPr lang="en-US" smtClean="0"/>
              <a:pPr/>
              <a:t>4/14/2012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ADAE9474-936D-47EE-95DF-71D8BE11FA0A}" type="slidenum">
              <a:rPr lang="en-US" smtClean="0"/>
              <a:pPr/>
              <a:t>‹#›</a:t>
            </a:fld>
            <a:endParaRPr lang="en-US"/>
          </a:p>
        </p:txBody>
      </p:sp>
    </p:spTree>
  </p:cSld>
  <p:clrMapOvr>
    <a:masterClrMapping/>
  </p:clrMapOvr>
  <p:transition spd="slow">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9C2D565-3859-415C-962F-511407F9746A}" type="datetimeFigureOut">
              <a:rPr lang="en-US" smtClean="0"/>
              <a:pPr/>
              <a:t>4/14/2012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9C2D565-3859-415C-962F-511407F9746A}" type="datetimeFigureOut">
              <a:rPr lang="en-US" smtClean="0"/>
              <a:pPr/>
              <a:t>4/14/2012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9C2D565-3859-415C-962F-511407F9746A}" type="datetimeFigureOut">
              <a:rPr lang="en-US" smtClean="0"/>
              <a:pPr/>
              <a:t>4/14/2012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DAE9474-936D-47EE-95DF-71D8BE11FA0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diamond/>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21200609">
            <a:off x="609600" y="990600"/>
            <a:ext cx="8062912" cy="2500312"/>
          </a:xfrm>
        </p:spPr>
        <p:style>
          <a:lnRef idx="0">
            <a:schemeClr val="accent2"/>
          </a:lnRef>
          <a:fillRef idx="3">
            <a:schemeClr val="accent2"/>
          </a:fillRef>
          <a:effectRef idx="3">
            <a:schemeClr val="accent2"/>
          </a:effectRef>
          <a:fontRef idx="minor">
            <a:schemeClr val="lt1"/>
          </a:fontRef>
        </p:style>
        <p:txBody>
          <a:bodyPr>
            <a:noAutofit/>
          </a:bodyPr>
          <a:lstStyle/>
          <a:p>
            <a:pPr algn="l"/>
            <a:r>
              <a:rPr lang="en-US" sz="5400" dirty="0" err="1" smtClean="0">
                <a:solidFill>
                  <a:schemeClr val="accent1">
                    <a:lumMod val="10000"/>
                  </a:schemeClr>
                </a:solidFill>
              </a:rPr>
              <a:t>Callista</a:t>
            </a:r>
            <a:r>
              <a:rPr lang="en-US" sz="5400" dirty="0" smtClean="0">
                <a:solidFill>
                  <a:schemeClr val="accent1">
                    <a:lumMod val="10000"/>
                  </a:schemeClr>
                </a:solidFill>
              </a:rPr>
              <a:t> Roy’s Adaptation Model (RAM)</a:t>
            </a:r>
            <a:endParaRPr lang="en-US" sz="5400" dirty="0">
              <a:solidFill>
                <a:schemeClr val="accent1">
                  <a:lumMod val="10000"/>
                </a:schemeClr>
              </a:solidFill>
            </a:endParaRPr>
          </a:p>
        </p:txBody>
      </p:sp>
      <p:sp>
        <p:nvSpPr>
          <p:cNvPr id="3" name="Subtitle 2"/>
          <p:cNvSpPr>
            <a:spLocks noGrp="1"/>
          </p:cNvSpPr>
          <p:nvPr>
            <p:ph type="subTitle" idx="1"/>
          </p:nvPr>
        </p:nvSpPr>
        <p:spPr>
          <a:xfrm>
            <a:off x="457200" y="4648200"/>
            <a:ext cx="4724400" cy="1752600"/>
          </a:xfrm>
        </p:spPr>
        <p:txBody>
          <a:bodyPr/>
          <a:lstStyle/>
          <a:p>
            <a:r>
              <a:rPr lang="en-US" dirty="0" smtClean="0"/>
              <a:t>  </a:t>
            </a:r>
            <a:endParaRPr lang="en-US" dirty="0"/>
          </a:p>
        </p:txBody>
      </p:sp>
      <p:sp>
        <p:nvSpPr>
          <p:cNvPr id="4" name="Rectangle 3"/>
          <p:cNvSpPr/>
          <p:nvPr/>
        </p:nvSpPr>
        <p:spPr>
          <a:xfrm>
            <a:off x="-25498" y="6027003"/>
            <a:ext cx="9169498" cy="830997"/>
          </a:xfrm>
          <a:prstGeom prst="rect">
            <a:avLst/>
          </a:prstGeom>
          <a:noFill/>
        </p:spPr>
        <p:txBody>
          <a:bodyPr wrap="none" lIns="91440" tIns="45720" rIns="91440" bIns="45720">
            <a:spAutoFit/>
          </a:bodyPr>
          <a:lstStyle/>
          <a:p>
            <a:pPr algn="ctr"/>
            <a:r>
              <a:rPr lang="en-US" sz="4800" b="1" cap="none" spc="0"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Daimecia,Erica</a:t>
            </a:r>
            <a:r>
              <a:rPr lang="en-US" sz="4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,Holly, Kirsten  </a:t>
            </a:r>
            <a:endParaRPr lang="en-US" sz="48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en-US" sz="8000" spc="600" dirty="0" smtClean="0"/>
              <a:t>Introduction </a:t>
            </a:r>
            <a:endParaRPr lang="en-US" sz="8000" spc="600" dirty="0"/>
          </a:p>
        </p:txBody>
      </p:sp>
      <p:sp>
        <p:nvSpPr>
          <p:cNvPr id="3" name="Text Placeholder 2"/>
          <p:cNvSpPr>
            <a:spLocks noGrp="1"/>
          </p:cNvSpPr>
          <p:nvPr>
            <p:ph type="body" idx="1"/>
          </p:nvPr>
        </p:nvSpPr>
        <p:spPr>
          <a:xfrm>
            <a:off x="0" y="1981200"/>
            <a:ext cx="4724400" cy="2286000"/>
          </a:xfrm>
        </p:spPr>
        <p:style>
          <a:lnRef idx="1">
            <a:schemeClr val="accent3"/>
          </a:lnRef>
          <a:fillRef idx="2">
            <a:schemeClr val="accent3"/>
          </a:fillRef>
          <a:effectRef idx="1">
            <a:schemeClr val="accent3"/>
          </a:effectRef>
          <a:fontRef idx="minor">
            <a:schemeClr val="dk1"/>
          </a:fontRef>
        </p:style>
        <p:txBody>
          <a:bodyPr>
            <a:noAutofit/>
          </a:bodyPr>
          <a:lstStyle/>
          <a:p>
            <a:pPr>
              <a:buClrTx/>
              <a:buFont typeface="Wingdings" pitchFamily="2" charset="2"/>
              <a:buChar char="Ø"/>
            </a:pPr>
            <a:r>
              <a:rPr lang="en-US" sz="2800" dirty="0" smtClean="0">
                <a:solidFill>
                  <a:srgbClr val="00B050"/>
                </a:solidFill>
              </a:rPr>
              <a:t>Human body is an open system</a:t>
            </a:r>
          </a:p>
          <a:p>
            <a:pPr>
              <a:buClrTx/>
              <a:buFont typeface="Wingdings" pitchFamily="2" charset="2"/>
              <a:buChar char="Ø"/>
            </a:pPr>
            <a:r>
              <a:rPr lang="en-US" sz="2800" dirty="0" smtClean="0">
                <a:solidFill>
                  <a:srgbClr val="00B050"/>
                </a:solidFill>
              </a:rPr>
              <a:t>Responds to environmental stimuli</a:t>
            </a:r>
            <a:endParaRPr lang="en-US" sz="2800" dirty="0">
              <a:solidFill>
                <a:srgbClr val="00B050"/>
              </a:solidFill>
            </a:endParaRPr>
          </a:p>
        </p:txBody>
      </p:sp>
      <p:pic>
        <p:nvPicPr>
          <p:cNvPr id="2050" name="Picture 2" descr="Image Detail"/>
          <p:cNvPicPr>
            <a:picLocks noChangeAspect="1" noChangeArrowheads="1"/>
          </p:cNvPicPr>
          <p:nvPr/>
        </p:nvPicPr>
        <p:blipFill>
          <a:blip r:embed="rId3" cstate="print"/>
          <a:srcRect/>
          <a:stretch>
            <a:fillRect/>
          </a:stretch>
        </p:blipFill>
        <p:spPr bwMode="auto">
          <a:xfrm rot="457942">
            <a:off x="5638800" y="2590800"/>
            <a:ext cx="2830830" cy="3505200"/>
          </a:xfrm>
          <a:prstGeom prst="rect">
            <a:avLst/>
          </a:prstGeom>
          <a:noFill/>
        </p:spPr>
      </p:pic>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1000" fill="hold"/>
                                        <p:tgtEl>
                                          <p:spTgt spid="2050"/>
                                        </p:tgtEl>
                                        <p:attrNameLst>
                                          <p:attrName>ppt_x</p:attrName>
                                        </p:attrNameLst>
                                      </p:cBhvr>
                                      <p:tavLst>
                                        <p:tav tm="0">
                                          <p:val>
                                            <p:strVal val="1+#ppt_w/2"/>
                                          </p:val>
                                        </p:tav>
                                        <p:tav tm="100000">
                                          <p:val>
                                            <p:strVal val="#ppt_x"/>
                                          </p:val>
                                        </p:tav>
                                      </p:tavLst>
                                    </p:anim>
                                    <p:anim calcmode="lin" valueType="num">
                                      <p:cBhvr additive="base">
                                        <p:cTn id="8" dur="10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05929">
            <a:off x="426773" y="590160"/>
            <a:ext cx="8229600" cy="1399032"/>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6600" b="1" dirty="0" smtClean="0">
                <a:ln w="12700">
                  <a:solidFill>
                    <a:schemeClr val="tx2">
                      <a:satMod val="155000"/>
                    </a:schemeClr>
                  </a:solidFill>
                  <a:prstDash val="solid"/>
                </a:ln>
                <a:solidFill>
                  <a:srgbClr val="0FE90F"/>
                </a:solidFill>
                <a:effectLst>
                  <a:outerShdw blurRad="41275" dist="20320" dir="1800000" algn="tl" rotWithShape="0">
                    <a:srgbClr val="000000">
                      <a:alpha val="40000"/>
                    </a:srgbClr>
                  </a:outerShdw>
                </a:effectLst>
              </a:rPr>
              <a:t>Statement of Theory </a:t>
            </a:r>
            <a:endParaRPr lang="en-US" sz="6600" b="1" dirty="0">
              <a:ln w="12700">
                <a:solidFill>
                  <a:schemeClr val="tx2">
                    <a:satMod val="155000"/>
                  </a:schemeClr>
                </a:solidFill>
                <a:prstDash val="solid"/>
              </a:ln>
              <a:solidFill>
                <a:srgbClr val="0FE90F"/>
              </a:solidFill>
              <a:effectLst>
                <a:outerShdw blurRad="41275" dist="20320" dir="1800000" algn="tl" rotWithShape="0">
                  <a:srgbClr val="000000">
                    <a:alpha val="40000"/>
                  </a:srgbClr>
                </a:outerShdw>
              </a:effectLst>
            </a:endParaRPr>
          </a:p>
        </p:txBody>
      </p:sp>
      <p:sp>
        <p:nvSpPr>
          <p:cNvPr id="3" name="Content Placeholder 2"/>
          <p:cNvSpPr>
            <a:spLocks noGrp="1"/>
          </p:cNvSpPr>
          <p:nvPr>
            <p:ph idx="1"/>
          </p:nvPr>
        </p:nvSpPr>
        <p:spPr>
          <a:xfrm>
            <a:off x="457200" y="2286000"/>
            <a:ext cx="8229600" cy="4572000"/>
          </a:xfrm>
        </p:spPr>
        <p:txBody>
          <a:bodyPr>
            <a:normAutofit/>
          </a:bodyPr>
          <a:lstStyle/>
          <a:p>
            <a:pPr>
              <a:buNone/>
            </a:pPr>
            <a:r>
              <a:rPr lang="en-US" sz="4000" dirty="0" smtClean="0"/>
              <a:t>“The goal of nursing is to promote adaptation for individuals and groups in each of the four adaptive modes, thus contributing to health quality of life, and dignity with dying”( Roy 1999, P.)</a:t>
            </a:r>
            <a:endParaRPr lang="en-US" sz="4000" dirty="0"/>
          </a:p>
        </p:txBody>
      </p:sp>
    </p:spTree>
  </p:cSld>
  <p:clrMapOvr>
    <a:masterClrMapping/>
  </p:clrMapOvr>
  <p:transition spd="slow">
    <p:diamon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46626">
            <a:off x="381000" y="304800"/>
            <a:ext cx="8229600" cy="1399032"/>
          </a:xfrm>
        </p:spPr>
        <p:style>
          <a:lnRef idx="1">
            <a:schemeClr val="accent4"/>
          </a:lnRef>
          <a:fillRef idx="2">
            <a:schemeClr val="accent4"/>
          </a:fillRef>
          <a:effectRef idx="1">
            <a:schemeClr val="accent4"/>
          </a:effectRef>
          <a:fontRef idx="minor">
            <a:schemeClr val="dk1"/>
          </a:fontRef>
        </p:style>
        <p:txBody>
          <a:bodyPr/>
          <a:lstStyle/>
          <a:p>
            <a:pPr algn="ctr"/>
            <a:r>
              <a:rPr lang="en-US" sz="8000" b="1" spc="-300" dirty="0" smtClean="0">
                <a:ln w="12700">
                  <a:solidFill>
                    <a:schemeClr val="tx2">
                      <a:satMod val="155000"/>
                    </a:schemeClr>
                  </a:solidFill>
                  <a:prstDash val="solid"/>
                </a:ln>
                <a:solidFill>
                  <a:srgbClr val="0FE90F"/>
                </a:solidFill>
                <a:effectLst>
                  <a:outerShdw blurRad="41275" dist="20320" dir="1800000" algn="tl" rotWithShape="0">
                    <a:srgbClr val="000000">
                      <a:alpha val="40000"/>
                    </a:srgbClr>
                  </a:outerShdw>
                </a:effectLst>
              </a:rPr>
              <a:t>Background</a:t>
            </a:r>
            <a:r>
              <a:rPr lang="en-US" dirty="0" smtClean="0">
                <a:solidFill>
                  <a:srgbClr val="00B050"/>
                </a:solidFill>
              </a:rPr>
              <a:t> </a:t>
            </a:r>
            <a:endParaRPr lang="en-US" dirty="0">
              <a:solidFill>
                <a:srgbClr val="00B050"/>
              </a:solidFill>
            </a:endParaRPr>
          </a:p>
        </p:txBody>
      </p:sp>
      <p:sp>
        <p:nvSpPr>
          <p:cNvPr id="3" name="Content Placeholder 2"/>
          <p:cNvSpPr>
            <a:spLocks noGrp="1"/>
          </p:cNvSpPr>
          <p:nvPr>
            <p:ph idx="1"/>
          </p:nvPr>
        </p:nvSpPr>
        <p:spPr/>
        <p:txBody>
          <a:bodyPr/>
          <a:lstStyle/>
          <a:p>
            <a:pPr>
              <a:buFont typeface="Wingdings" pitchFamily="2" charset="2"/>
              <a:buChar char="q"/>
            </a:pPr>
            <a:r>
              <a:rPr lang="en-US" dirty="0" smtClean="0"/>
              <a:t>Born in Los Angeles, Ca</a:t>
            </a:r>
          </a:p>
          <a:p>
            <a:pPr>
              <a:buFont typeface="Wingdings" pitchFamily="2" charset="2"/>
              <a:buChar char="q"/>
            </a:pPr>
            <a:r>
              <a:rPr lang="en-US" dirty="0" smtClean="0"/>
              <a:t>Second child of Mr. and Mrs. Fabien Roy</a:t>
            </a:r>
          </a:p>
          <a:p>
            <a:pPr>
              <a:buFont typeface="Wingdings" pitchFamily="2" charset="2"/>
              <a:buChar char="q"/>
            </a:pPr>
            <a:r>
              <a:rPr lang="en-US" dirty="0" smtClean="0"/>
              <a:t>Family of seven boys and seven girls</a:t>
            </a:r>
          </a:p>
          <a:p>
            <a:pPr>
              <a:buFont typeface="Wingdings" pitchFamily="2" charset="2"/>
              <a:buChar char="q"/>
            </a:pPr>
            <a:r>
              <a:rPr lang="en-US" dirty="0" smtClean="0"/>
              <a:t>Named after Saint </a:t>
            </a:r>
            <a:r>
              <a:rPr lang="en-US" dirty="0" err="1" smtClean="0"/>
              <a:t>Callistus</a:t>
            </a:r>
            <a:r>
              <a:rPr lang="en-US" dirty="0" smtClean="0"/>
              <a:t> of the Roman calendar</a:t>
            </a:r>
          </a:p>
          <a:p>
            <a:pPr>
              <a:buFont typeface="Wingdings" pitchFamily="2" charset="2"/>
              <a:buChar char="q"/>
            </a:pPr>
            <a:r>
              <a:rPr lang="en-US" dirty="0" smtClean="0"/>
              <a:t>Mother was a licensed vocational nurse</a:t>
            </a:r>
            <a:endParaRPr lang="en-US" dirty="0"/>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359045">
            <a:off x="431504" y="653766"/>
            <a:ext cx="8229600" cy="1399032"/>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sz="9600" spc="-300" dirty="0" smtClean="0">
                <a:solidFill>
                  <a:srgbClr val="0FE90F"/>
                </a:solidFill>
                <a:effectLst>
                  <a:outerShdw blurRad="38100" dist="38100" dir="2700000" algn="tl">
                    <a:srgbClr val="000000">
                      <a:alpha val="43137"/>
                    </a:srgbClr>
                  </a:outerShdw>
                </a:effectLst>
              </a:rPr>
              <a:t>Education</a:t>
            </a:r>
            <a:r>
              <a:rPr lang="en-US" dirty="0" smtClean="0"/>
              <a:t> </a:t>
            </a:r>
            <a:endParaRPr lang="en-US" dirty="0"/>
          </a:p>
        </p:txBody>
      </p:sp>
      <p:sp>
        <p:nvSpPr>
          <p:cNvPr id="3" name="Content Placeholder 2"/>
          <p:cNvSpPr>
            <a:spLocks noGrp="1"/>
          </p:cNvSpPr>
          <p:nvPr>
            <p:ph idx="1"/>
          </p:nvPr>
        </p:nvSpPr>
        <p:spPr>
          <a:xfrm>
            <a:off x="457200" y="2057400"/>
            <a:ext cx="8229600" cy="4572000"/>
          </a:xfrm>
        </p:spPr>
        <p:txBody>
          <a:bodyPr/>
          <a:lstStyle/>
          <a:p>
            <a:pPr>
              <a:buFont typeface="Wingdings" pitchFamily="2" charset="2"/>
              <a:buChar char="q"/>
            </a:pPr>
            <a:r>
              <a:rPr lang="en-US" dirty="0" smtClean="0"/>
              <a:t> Mount Saint Mary’s </a:t>
            </a:r>
          </a:p>
          <a:p>
            <a:pPr lvl="1">
              <a:buFont typeface="Wingdings" pitchFamily="2" charset="2"/>
              <a:buChar char="ü"/>
            </a:pPr>
            <a:r>
              <a:rPr lang="en-US" dirty="0" smtClean="0"/>
              <a:t>BSN </a:t>
            </a:r>
          </a:p>
          <a:p>
            <a:pPr>
              <a:buFont typeface="Wingdings" pitchFamily="2" charset="2"/>
              <a:buChar char="q"/>
            </a:pPr>
            <a:r>
              <a:rPr lang="en-US" dirty="0" smtClean="0"/>
              <a:t>UCLA</a:t>
            </a:r>
          </a:p>
          <a:p>
            <a:pPr lvl="1">
              <a:buFont typeface="Wingdings" pitchFamily="2" charset="2"/>
              <a:buChar char="ü"/>
            </a:pPr>
            <a:r>
              <a:rPr lang="en-US" dirty="0" smtClean="0"/>
              <a:t>Masters  and Doctorates in Sociology</a:t>
            </a:r>
          </a:p>
          <a:p>
            <a:pPr lvl="1">
              <a:buFont typeface="Wingdings" pitchFamily="2" charset="2"/>
              <a:buChar char="ü"/>
            </a:pPr>
            <a:r>
              <a:rPr lang="en-US" dirty="0" smtClean="0"/>
              <a:t>Masters in nursing  </a:t>
            </a:r>
          </a:p>
          <a:p>
            <a:endParaRPr lang="en-US" dirty="0"/>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04800" y="457200"/>
            <a:ext cx="4191000" cy="1323439"/>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4000" spc="-300" dirty="0" smtClean="0"/>
              <a:t>Modes  of Adaptation  </a:t>
            </a:r>
            <a:endParaRPr lang="en-US" sz="4000" spc="-300" dirty="0"/>
          </a:p>
        </p:txBody>
      </p:sp>
      <p:sp>
        <p:nvSpPr>
          <p:cNvPr id="14" name="TextBox 13"/>
          <p:cNvSpPr txBox="1"/>
          <p:nvPr/>
        </p:nvSpPr>
        <p:spPr>
          <a:xfrm>
            <a:off x="838200" y="2362200"/>
            <a:ext cx="3733800" cy="369332"/>
          </a:xfrm>
          <a:prstGeom prst="rect">
            <a:avLst/>
          </a:prstGeom>
          <a:noFill/>
        </p:spPr>
        <p:txBody>
          <a:bodyPr wrap="square" rtlCol="0">
            <a:spAutoFit/>
          </a:bodyPr>
          <a:lstStyle/>
          <a:p>
            <a:endParaRPr lang="en-US" dirty="0"/>
          </a:p>
        </p:txBody>
      </p:sp>
      <p:sp>
        <p:nvSpPr>
          <p:cNvPr id="15" name="TextBox 14"/>
          <p:cNvSpPr txBox="1"/>
          <p:nvPr/>
        </p:nvSpPr>
        <p:spPr>
          <a:xfrm rot="21263651">
            <a:off x="381000" y="2286000"/>
            <a:ext cx="4800600" cy="2862322"/>
          </a:xfrm>
          <a:prstGeom prst="rect">
            <a:avLst/>
          </a:prstGeom>
          <a:noFill/>
        </p:spPr>
        <p:txBody>
          <a:bodyPr wrap="square" rtlCol="0">
            <a:spAutoFit/>
          </a:bodyPr>
          <a:lstStyle/>
          <a:p>
            <a:pPr marL="514350" indent="-514350">
              <a:buClr>
                <a:schemeClr val="tx2">
                  <a:lumMod val="60000"/>
                  <a:lumOff val="40000"/>
                </a:schemeClr>
              </a:buClr>
              <a:buFont typeface="Wingdings" pitchFamily="2" charset="2"/>
              <a:buChar char="q"/>
            </a:pPr>
            <a:r>
              <a:rPr lang="en-US" sz="3600" dirty="0" smtClean="0"/>
              <a:t>Physiological needs </a:t>
            </a:r>
          </a:p>
          <a:p>
            <a:pPr marL="514350" indent="-514350">
              <a:buClr>
                <a:schemeClr val="tx2">
                  <a:lumMod val="60000"/>
                  <a:lumOff val="40000"/>
                </a:schemeClr>
              </a:buClr>
              <a:buFont typeface="Wingdings" pitchFamily="2" charset="2"/>
              <a:buChar char="q"/>
            </a:pPr>
            <a:r>
              <a:rPr lang="en-US" sz="3600" dirty="0" smtClean="0"/>
              <a:t>Self concept</a:t>
            </a:r>
          </a:p>
          <a:p>
            <a:pPr marL="514350" indent="-514350">
              <a:buClr>
                <a:schemeClr val="tx2">
                  <a:lumMod val="60000"/>
                  <a:lumOff val="40000"/>
                </a:schemeClr>
              </a:buClr>
              <a:buFont typeface="Wingdings" pitchFamily="2" charset="2"/>
              <a:buChar char="q"/>
            </a:pPr>
            <a:r>
              <a:rPr lang="en-US" sz="3600" dirty="0" smtClean="0"/>
              <a:t>Role function</a:t>
            </a:r>
          </a:p>
          <a:p>
            <a:pPr marL="514350" indent="-514350">
              <a:buClr>
                <a:schemeClr val="tx2">
                  <a:lumMod val="60000"/>
                  <a:lumOff val="40000"/>
                </a:schemeClr>
              </a:buClr>
              <a:buFont typeface="Wingdings" pitchFamily="2" charset="2"/>
              <a:buChar char="q"/>
            </a:pPr>
            <a:r>
              <a:rPr lang="en-US" sz="3600" dirty="0" smtClean="0"/>
              <a:t>Interdependence </a:t>
            </a:r>
            <a:r>
              <a:rPr lang="en-US" dirty="0" smtClean="0"/>
              <a:t> </a:t>
            </a:r>
          </a:p>
        </p:txBody>
      </p:sp>
      <p:sp>
        <p:nvSpPr>
          <p:cNvPr id="16" name="TextBox 15"/>
          <p:cNvSpPr txBox="1"/>
          <p:nvPr/>
        </p:nvSpPr>
        <p:spPr>
          <a:xfrm>
            <a:off x="4800600" y="381000"/>
            <a:ext cx="4114800" cy="144655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4400" spc="-300" dirty="0" smtClean="0"/>
              <a:t>Major     Concepts </a:t>
            </a:r>
            <a:endParaRPr lang="en-US" sz="4400" spc="-300" dirty="0"/>
          </a:p>
        </p:txBody>
      </p:sp>
      <p:sp>
        <p:nvSpPr>
          <p:cNvPr id="17" name="TextBox 16"/>
          <p:cNvSpPr txBox="1"/>
          <p:nvPr/>
        </p:nvSpPr>
        <p:spPr>
          <a:xfrm rot="277584">
            <a:off x="5029200" y="2362200"/>
            <a:ext cx="3962400" cy="3139321"/>
          </a:xfrm>
          <a:prstGeom prst="rect">
            <a:avLst/>
          </a:prstGeom>
          <a:noFill/>
        </p:spPr>
        <p:txBody>
          <a:bodyPr wrap="square" rtlCol="0">
            <a:spAutoFit/>
          </a:bodyPr>
          <a:lstStyle/>
          <a:p>
            <a:pPr>
              <a:buClr>
                <a:schemeClr val="tx2">
                  <a:lumMod val="60000"/>
                  <a:lumOff val="40000"/>
                </a:schemeClr>
              </a:buClr>
              <a:buFont typeface="Wingdings" pitchFamily="2" charset="2"/>
              <a:buChar char="q"/>
            </a:pPr>
            <a:r>
              <a:rPr lang="en-US" sz="3600" dirty="0" smtClean="0"/>
              <a:t>Adaptation</a:t>
            </a:r>
          </a:p>
          <a:p>
            <a:pPr>
              <a:buClr>
                <a:schemeClr val="tx2">
                  <a:lumMod val="60000"/>
                  <a:lumOff val="40000"/>
                </a:schemeClr>
              </a:buClr>
              <a:buFont typeface="Wingdings" pitchFamily="2" charset="2"/>
              <a:buChar char="q"/>
            </a:pPr>
            <a:r>
              <a:rPr lang="en-US" sz="3600" dirty="0" smtClean="0"/>
              <a:t>Person </a:t>
            </a:r>
          </a:p>
          <a:p>
            <a:pPr>
              <a:buClr>
                <a:schemeClr val="tx2">
                  <a:lumMod val="60000"/>
                  <a:lumOff val="40000"/>
                </a:schemeClr>
              </a:buClr>
              <a:buFont typeface="Wingdings" pitchFamily="2" charset="2"/>
              <a:buChar char="q"/>
            </a:pPr>
            <a:r>
              <a:rPr lang="en-US" sz="3600" dirty="0" smtClean="0"/>
              <a:t>Environment </a:t>
            </a:r>
          </a:p>
          <a:p>
            <a:pPr>
              <a:buClr>
                <a:schemeClr val="tx2">
                  <a:lumMod val="60000"/>
                  <a:lumOff val="40000"/>
                </a:schemeClr>
              </a:buClr>
              <a:buFont typeface="Wingdings" pitchFamily="2" charset="2"/>
              <a:buChar char="q"/>
            </a:pPr>
            <a:r>
              <a:rPr lang="en-US" sz="3600" dirty="0" smtClean="0"/>
              <a:t>Health </a:t>
            </a:r>
          </a:p>
          <a:p>
            <a:pPr>
              <a:buClr>
                <a:schemeClr val="tx2">
                  <a:lumMod val="60000"/>
                  <a:lumOff val="40000"/>
                </a:schemeClr>
              </a:buClr>
              <a:buFont typeface="Wingdings" pitchFamily="2" charset="2"/>
              <a:buChar char="q"/>
            </a:pPr>
            <a:r>
              <a:rPr lang="en-US" sz="3600" dirty="0" smtClean="0"/>
              <a:t>Nursing  </a:t>
            </a:r>
          </a:p>
          <a:p>
            <a:pPr>
              <a:buClr>
                <a:schemeClr val="tx2">
                  <a:lumMod val="60000"/>
                  <a:lumOff val="40000"/>
                </a:schemeClr>
              </a:buClr>
              <a:buFont typeface="Wingdings" pitchFamily="2" charset="2"/>
              <a:buChar char="q"/>
            </a:pPr>
            <a:endParaRPr lang="en-US" dirty="0"/>
          </a:p>
        </p:txBody>
      </p:sp>
    </p:spTree>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19737">
            <a:off x="424298" y="561365"/>
            <a:ext cx="8229600" cy="1399032"/>
          </a:xfrm>
        </p:spPr>
        <p:style>
          <a:lnRef idx="1">
            <a:schemeClr val="accent4"/>
          </a:lnRef>
          <a:fillRef idx="2">
            <a:schemeClr val="accent4"/>
          </a:fillRef>
          <a:effectRef idx="1">
            <a:schemeClr val="accent4"/>
          </a:effectRef>
          <a:fontRef idx="minor">
            <a:schemeClr val="dk1"/>
          </a:fontRef>
        </p:style>
        <p:txBody>
          <a:bodyPr>
            <a:normAutofit/>
          </a:bodyPr>
          <a:lstStyle/>
          <a:p>
            <a:r>
              <a:rPr lang="en-US" sz="8000" spc="-300" dirty="0" smtClean="0">
                <a:solidFill>
                  <a:srgbClr val="0FE90F"/>
                </a:solidFill>
              </a:rPr>
              <a:t>Ten Assumptions</a:t>
            </a:r>
            <a:endParaRPr lang="en-US" sz="8000" spc="-300" dirty="0">
              <a:solidFill>
                <a:srgbClr val="0FE90F"/>
              </a:solidFill>
            </a:endParaRPr>
          </a:p>
        </p:txBody>
      </p:sp>
      <p:sp>
        <p:nvSpPr>
          <p:cNvPr id="3" name="Content Placeholder 2"/>
          <p:cNvSpPr>
            <a:spLocks noGrp="1"/>
          </p:cNvSpPr>
          <p:nvPr>
            <p:ph idx="1"/>
          </p:nvPr>
        </p:nvSpPr>
        <p:spPr>
          <a:xfrm>
            <a:off x="457200" y="2286000"/>
            <a:ext cx="8229600" cy="4572000"/>
          </a:xfrm>
        </p:spPr>
        <p:txBody>
          <a:bodyPr/>
          <a:lstStyle/>
          <a:p>
            <a:pPr>
              <a:buFont typeface="Wingdings" pitchFamily="2" charset="2"/>
              <a:buChar char="q"/>
            </a:pPr>
            <a:r>
              <a:rPr lang="en-US" dirty="0" smtClean="0"/>
              <a:t>Bio-psycho-social being</a:t>
            </a:r>
          </a:p>
          <a:p>
            <a:pPr>
              <a:buFont typeface="Wingdings" pitchFamily="2" charset="2"/>
              <a:buChar char="q"/>
            </a:pPr>
            <a:r>
              <a:rPr lang="en-US" dirty="0" smtClean="0"/>
              <a:t>Constant interaction with changing environment</a:t>
            </a:r>
          </a:p>
          <a:p>
            <a:pPr>
              <a:buFont typeface="Wingdings" pitchFamily="2" charset="2"/>
              <a:buChar char="q"/>
            </a:pPr>
            <a:r>
              <a:rPr lang="en-US" dirty="0" smtClean="0"/>
              <a:t>Acquired coping mechanisms</a:t>
            </a:r>
          </a:p>
          <a:p>
            <a:pPr>
              <a:buFont typeface="Wingdings" pitchFamily="2" charset="2"/>
              <a:buChar char="q"/>
            </a:pPr>
            <a:r>
              <a:rPr lang="en-US" dirty="0" smtClean="0"/>
              <a:t>Health and illness are unavoidable</a:t>
            </a:r>
          </a:p>
          <a:p>
            <a:pPr>
              <a:buFont typeface="Wingdings" pitchFamily="2" charset="2"/>
              <a:buChar char="q"/>
            </a:pPr>
            <a:r>
              <a:rPr lang="en-US" dirty="0" smtClean="0"/>
              <a:t>To respond positively a person must adapt </a:t>
            </a:r>
          </a:p>
          <a:p>
            <a:pPr>
              <a:buFont typeface="Wingdings" pitchFamily="2" charset="2"/>
              <a:buChar char="q"/>
            </a:pPr>
            <a:r>
              <a:rPr lang="en-US" dirty="0" smtClean="0"/>
              <a:t>Adaptation level depends on stimulus  </a:t>
            </a:r>
          </a:p>
          <a:p>
            <a:pPr>
              <a:buFont typeface="Wingdings" pitchFamily="2" charset="2"/>
              <a:buChar char="q"/>
            </a:pPr>
            <a:endParaRPr lang="en-US" dirty="0"/>
          </a:p>
        </p:txBody>
      </p:sp>
    </p:spTree>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77104">
            <a:off x="362007" y="791111"/>
            <a:ext cx="8229600" cy="1399032"/>
          </a:xfrm>
        </p:spPr>
        <p:style>
          <a:lnRef idx="1">
            <a:schemeClr val="accent4"/>
          </a:lnRef>
          <a:fillRef idx="2">
            <a:schemeClr val="accent4"/>
          </a:fillRef>
          <a:effectRef idx="1">
            <a:schemeClr val="accent4"/>
          </a:effectRef>
          <a:fontRef idx="minor">
            <a:schemeClr val="dk1"/>
          </a:fontRef>
        </p:style>
        <p:txBody>
          <a:bodyPr>
            <a:normAutofit/>
          </a:bodyPr>
          <a:lstStyle/>
          <a:p>
            <a:r>
              <a:rPr lang="en-US" sz="8000" spc="-300" dirty="0" smtClean="0">
                <a:solidFill>
                  <a:srgbClr val="0FE90F"/>
                </a:solidFill>
              </a:rPr>
              <a:t>Ten Assumptions</a:t>
            </a:r>
            <a:endParaRPr lang="en-US" sz="8000" spc="-300" dirty="0">
              <a:solidFill>
                <a:srgbClr val="0FE90F"/>
              </a:solidFill>
            </a:endParaRPr>
          </a:p>
        </p:txBody>
      </p:sp>
      <p:sp>
        <p:nvSpPr>
          <p:cNvPr id="3" name="Content Placeholder 2"/>
          <p:cNvSpPr>
            <a:spLocks noGrp="1"/>
          </p:cNvSpPr>
          <p:nvPr>
            <p:ph idx="1"/>
          </p:nvPr>
        </p:nvSpPr>
        <p:spPr>
          <a:xfrm>
            <a:off x="381000" y="2971800"/>
            <a:ext cx="8229600" cy="2514600"/>
          </a:xfrm>
        </p:spPr>
        <p:txBody>
          <a:bodyPr/>
          <a:lstStyle/>
          <a:p>
            <a:pPr>
              <a:buFont typeface="Wingdings" pitchFamily="2" charset="2"/>
              <a:buChar char="q"/>
            </a:pPr>
            <a:r>
              <a:rPr lang="en-US" dirty="0" smtClean="0"/>
              <a:t>Valuing others opinions and perspectives </a:t>
            </a:r>
          </a:p>
          <a:p>
            <a:pPr>
              <a:buFont typeface="Wingdings" pitchFamily="2" charset="2"/>
              <a:buChar char="q"/>
            </a:pPr>
            <a:r>
              <a:rPr lang="en-US" dirty="0" smtClean="0"/>
              <a:t>Ultimate goal is to achieve dignity and integrity</a:t>
            </a:r>
          </a:p>
          <a:p>
            <a:pPr>
              <a:buNone/>
            </a:pPr>
            <a:endParaRPr lang="en-US" dirty="0"/>
          </a:p>
        </p:txBody>
      </p:sp>
    </p:spTree>
  </p:cSld>
  <p:clrMapOvr>
    <a:masterClrMapping/>
  </p:clrMapOvr>
  <p:transition spd="slow">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ustom 2">
      <a:dk1>
        <a:srgbClr val="666666"/>
      </a:dk1>
      <a:lt1>
        <a:srgbClr val="FFFF99"/>
      </a:lt1>
      <a:dk2>
        <a:srgbClr val="FF70A6"/>
      </a:dk2>
      <a:lt2>
        <a:srgbClr val="AB00D2"/>
      </a:lt2>
      <a:accent1>
        <a:srgbClr val="EEA3FF"/>
      </a:accent1>
      <a:accent2>
        <a:srgbClr val="DD4BFF"/>
      </a:accent2>
      <a:accent3>
        <a:srgbClr val="FF3381"/>
      </a:accent3>
      <a:accent4>
        <a:srgbClr val="0192CD"/>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TotalTime>
  <Words>442</Words>
  <Application>Microsoft Office PowerPoint</Application>
  <PresentationFormat>On-screen Show (4:3)</PresentationFormat>
  <Paragraphs>53</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Verve</vt:lpstr>
      <vt:lpstr>Callista Roy’s Adaptation Model (RAM)</vt:lpstr>
      <vt:lpstr>Introduction </vt:lpstr>
      <vt:lpstr>Statement of Theory </vt:lpstr>
      <vt:lpstr>Background </vt:lpstr>
      <vt:lpstr>Education </vt:lpstr>
      <vt:lpstr>Slide 6</vt:lpstr>
      <vt:lpstr>Ten Assumptions</vt:lpstr>
      <vt:lpstr>Ten Assumptions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Flowers</dc:creator>
  <cp:lastModifiedBy>Flowers</cp:lastModifiedBy>
  <cp:revision>21</cp:revision>
  <dcterms:created xsi:type="dcterms:W3CDTF">2012-04-09T22:02:54Z</dcterms:created>
  <dcterms:modified xsi:type="dcterms:W3CDTF">2012-04-14T17:24:30Z</dcterms:modified>
</cp:coreProperties>
</file>