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5"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7077075" cy="9385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686" autoAdjust="0"/>
  </p:normalViewPr>
  <p:slideViewPr>
    <p:cSldViewPr snapToGrid="0" snapToObjects="1">
      <p:cViewPr>
        <p:scale>
          <a:sx n="76" d="100"/>
          <a:sy n="76" d="100"/>
        </p:scale>
        <p:origin x="-1122" y="7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a:defRPr sz="1200"/>
            </a:lvl1pPr>
          </a:lstStyle>
          <a:p>
            <a:endParaRPr lang="en-US" dirty="0"/>
          </a:p>
        </p:txBody>
      </p:sp>
      <p:sp>
        <p:nvSpPr>
          <p:cNvPr id="3" name="Date Placeholder 2"/>
          <p:cNvSpPr>
            <a:spLocks noGrp="1"/>
          </p:cNvSpPr>
          <p:nvPr>
            <p:ph type="dt" idx="1"/>
          </p:nvPr>
        </p:nvSpPr>
        <p:spPr>
          <a:xfrm>
            <a:off x="4008705" y="0"/>
            <a:ext cx="3066733" cy="469265"/>
          </a:xfrm>
          <a:prstGeom prst="rect">
            <a:avLst/>
          </a:prstGeom>
        </p:spPr>
        <p:txBody>
          <a:bodyPr vert="horz" lIns="94064" tIns="47032" rIns="94064" bIns="47032" rtlCol="0"/>
          <a:lstStyle>
            <a:lvl1pPr algn="r">
              <a:defRPr sz="1200"/>
            </a:lvl1pPr>
          </a:lstStyle>
          <a:p>
            <a:fld id="{4BB37F7C-E902-4720-910D-A032FF831B5B}" type="datetimeFigureOut">
              <a:rPr lang="en-US" smtClean="0"/>
              <a:t>7/22/2012</a:t>
            </a:fld>
            <a:endParaRPr lang="en-US" dirty="0"/>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64" tIns="47032" rIns="94064" bIns="47032" rtlCol="0" anchor="ctr"/>
          <a:lstStyle/>
          <a:p>
            <a:endParaRPr lang="en-US" dirty="0"/>
          </a:p>
        </p:txBody>
      </p:sp>
      <p:sp>
        <p:nvSpPr>
          <p:cNvPr id="5" name="Notes Placeholder 4"/>
          <p:cNvSpPr>
            <a:spLocks noGrp="1"/>
          </p:cNvSpPr>
          <p:nvPr>
            <p:ph type="body" sz="quarter" idx="3"/>
          </p:nvPr>
        </p:nvSpPr>
        <p:spPr>
          <a:xfrm>
            <a:off x="707708" y="4458018"/>
            <a:ext cx="5661660" cy="4223385"/>
          </a:xfrm>
          <a:prstGeom prst="rect">
            <a:avLst/>
          </a:prstGeom>
        </p:spPr>
        <p:txBody>
          <a:bodyPr vert="horz" lIns="94064" tIns="47032" rIns="94064" bIns="4703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4406"/>
            <a:ext cx="3066733" cy="469265"/>
          </a:xfrm>
          <a:prstGeom prst="rect">
            <a:avLst/>
          </a:prstGeom>
        </p:spPr>
        <p:txBody>
          <a:bodyPr vert="horz" lIns="94064" tIns="47032" rIns="94064" bIns="47032"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914406"/>
            <a:ext cx="3066733" cy="469265"/>
          </a:xfrm>
          <a:prstGeom prst="rect">
            <a:avLst/>
          </a:prstGeom>
        </p:spPr>
        <p:txBody>
          <a:bodyPr vert="horz" lIns="94064" tIns="47032" rIns="94064" bIns="47032" rtlCol="0" anchor="b"/>
          <a:lstStyle>
            <a:lvl1pPr algn="r">
              <a:defRPr sz="1200"/>
            </a:lvl1pPr>
          </a:lstStyle>
          <a:p>
            <a:fld id="{EDE7EDA8-D651-4A09-9E55-AE68AB95D9A8}" type="slidenum">
              <a:rPr lang="en-US" smtClean="0"/>
              <a:t>‹#›</a:t>
            </a:fld>
            <a:endParaRPr lang="en-US" dirty="0"/>
          </a:p>
        </p:txBody>
      </p:sp>
    </p:spTree>
    <p:extLst>
      <p:ext uri="{BB962C8B-B14F-4D97-AF65-F5344CB8AC3E}">
        <p14:creationId xmlns:p14="http://schemas.microsoft.com/office/powerpoint/2010/main" val="2702792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a:t>
            </a:fld>
            <a:endParaRPr lang="en-US" dirty="0"/>
          </a:p>
        </p:txBody>
      </p:sp>
    </p:spTree>
    <p:extLst>
      <p:ext uri="{BB962C8B-B14F-4D97-AF65-F5344CB8AC3E}">
        <p14:creationId xmlns:p14="http://schemas.microsoft.com/office/powerpoint/2010/main" val="736502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data collection approach consisted</a:t>
            </a:r>
            <a:r>
              <a:rPr lang="en-US" baseline="0" dirty="0" smtClean="0"/>
              <a:t> of mailing questionnaires to 1,002 registered nurses.  In the questionnaire, the main points that were covered were socio-demographic variables, psychosocial work environment, social support, and effort/reward balance (</a:t>
            </a:r>
            <a:r>
              <a:rPr lang="en-US" dirty="0" smtClean="0"/>
              <a:t>Lavoie-Tremblay et al., 2008).  This method of data collection is appropriate because it allowed for many people</a:t>
            </a:r>
            <a:r>
              <a:rPr lang="en-US" baseline="0" dirty="0" smtClean="0"/>
              <a:t> to participate and did not require anything too strenuous for them to do.  The questionnaire was adequately described, and the study could be repeated.  Reliability and validity were not addressed.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10</a:t>
            </a:fld>
            <a:endParaRPr lang="en-US" dirty="0"/>
          </a:p>
        </p:txBody>
      </p:sp>
    </p:spTree>
    <p:extLst>
      <p:ext uri="{BB962C8B-B14F-4D97-AF65-F5344CB8AC3E}">
        <p14:creationId xmlns:p14="http://schemas.microsoft.com/office/powerpoint/2010/main" val="3741579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a:latin typeface="+mn-lt"/>
                <a:cs typeface="Lucida Grande" charset="0"/>
                <a:sym typeface="Lucida Grande" charset="0"/>
              </a:rPr>
              <a:t>The Statistical Package for Social Sciences (SPSS) is analytic software commonly used for statistical </a:t>
            </a:r>
            <a:r>
              <a:rPr lang="en-US" dirty="0" smtClean="0">
                <a:latin typeface="+mn-lt"/>
                <a:cs typeface="Lucida Grande" charset="0"/>
                <a:sym typeface="Lucida Grande" charset="0"/>
              </a:rPr>
              <a:t>evaluations</a:t>
            </a:r>
            <a:r>
              <a:rPr lang="en-US" baseline="0" dirty="0" smtClean="0">
                <a:latin typeface="+mn-lt"/>
                <a:cs typeface="Lucida Grande" charset="0"/>
                <a:sym typeface="Lucida Grande" charset="0"/>
              </a:rPr>
              <a:t> (IBM Corporation, 2012)</a:t>
            </a:r>
            <a:r>
              <a:rPr lang="en-US" dirty="0" smtClean="0">
                <a:latin typeface="+mn-lt"/>
                <a:cs typeface="Lucida Grande" charset="0"/>
                <a:sym typeface="Lucida Grande" charset="0"/>
              </a:rPr>
              <a:t>.  </a:t>
            </a:r>
            <a:r>
              <a:rPr lang="en-US" dirty="0">
                <a:latin typeface="+mn-lt"/>
                <a:cs typeface="Lucida Grande" charset="0"/>
                <a:sym typeface="Lucida Grande" charset="0"/>
              </a:rPr>
              <a:t>Chi-Squared </a:t>
            </a:r>
            <a:r>
              <a:rPr lang="en-US" dirty="0" smtClean="0">
                <a:latin typeface="+mn-lt"/>
                <a:cs typeface="Lucida Grande" charset="0"/>
                <a:sym typeface="Lucida Grande" charset="0"/>
              </a:rPr>
              <a:t>tests, </a:t>
            </a:r>
            <a:r>
              <a:rPr lang="en-US" dirty="0">
                <a:latin typeface="+mn-lt"/>
                <a:cs typeface="Lucida Grande" charset="0"/>
                <a:sym typeface="Lucida Grande" charset="0"/>
              </a:rPr>
              <a:t>with a significance level of 5%, were used to correlate the variables with the intent to </a:t>
            </a:r>
            <a:r>
              <a:rPr lang="en-US" dirty="0" smtClean="0">
                <a:latin typeface="+mn-lt"/>
                <a:cs typeface="Lucida Grande" charset="0"/>
                <a:sym typeface="Lucida Grande" charset="0"/>
              </a:rPr>
              <a:t>quit </a:t>
            </a:r>
            <a:r>
              <a:rPr lang="en-US" dirty="0">
                <a:latin typeface="+mn-lt"/>
                <a:cs typeface="Lucida Grande" charset="0"/>
                <a:sym typeface="Lucida Grande" charset="0"/>
              </a:rPr>
              <a:t>current positions or the nursing career.  The researchers did not provide a description of the purpose for the SPSS </a:t>
            </a:r>
            <a:r>
              <a:rPr lang="en-US" dirty="0" smtClean="0">
                <a:latin typeface="+mn-lt"/>
                <a:cs typeface="Lucida Grande" charset="0"/>
                <a:sym typeface="Lucida Grande" charset="0"/>
              </a:rPr>
              <a:t>software</a:t>
            </a:r>
            <a:r>
              <a:rPr lang="en-US" baseline="0" dirty="0" smtClean="0">
                <a:latin typeface="+mn-lt"/>
                <a:cs typeface="Lucida Grande" charset="0"/>
                <a:sym typeface="Lucida Grande" charset="0"/>
              </a:rPr>
              <a:t> and t</a:t>
            </a:r>
            <a:r>
              <a:rPr lang="en-US" dirty="0" smtClean="0">
                <a:latin typeface="+mn-lt"/>
                <a:cs typeface="Lucida Grande" charset="0"/>
                <a:sym typeface="Lucida Grande" charset="0"/>
              </a:rPr>
              <a:t>he article could </a:t>
            </a:r>
            <a:r>
              <a:rPr lang="en-US" dirty="0">
                <a:latin typeface="+mn-lt"/>
                <a:cs typeface="Lucida Grande" charset="0"/>
                <a:sym typeface="Lucida Grande" charset="0"/>
              </a:rPr>
              <a:t>have benefited from </a:t>
            </a:r>
            <a:r>
              <a:rPr lang="en-US" dirty="0" smtClean="0">
                <a:latin typeface="+mn-lt"/>
                <a:cs typeface="Lucida Grande" charset="0"/>
                <a:sym typeface="Lucida Grande" charset="0"/>
              </a:rPr>
              <a:t>this</a:t>
            </a:r>
            <a:r>
              <a:rPr lang="en-US" baseline="0" dirty="0" smtClean="0">
                <a:latin typeface="+mn-lt"/>
                <a:cs typeface="Lucida Grande" charset="0"/>
                <a:sym typeface="Lucida Grande" charset="0"/>
              </a:rPr>
              <a:t>.  For example, the authors could have included </a:t>
            </a:r>
            <a:r>
              <a:rPr lang="en-US" dirty="0" smtClean="0">
                <a:latin typeface="+mn-lt"/>
                <a:cs typeface="Lucida Grande" charset="0"/>
                <a:sym typeface="Lucida Grande" charset="0"/>
              </a:rPr>
              <a:t>what </a:t>
            </a:r>
            <a:r>
              <a:rPr lang="en-US" dirty="0">
                <a:latin typeface="+mn-lt"/>
                <a:cs typeface="Lucida Grande" charset="0"/>
                <a:sym typeface="Lucida Grande" charset="0"/>
              </a:rPr>
              <a:t>services this tool </a:t>
            </a:r>
            <a:r>
              <a:rPr lang="en-US" dirty="0" smtClean="0">
                <a:latin typeface="+mn-lt"/>
                <a:cs typeface="Lucida Grande" charset="0"/>
                <a:sym typeface="Lucida Grande" charset="0"/>
              </a:rPr>
              <a:t>provided </a:t>
            </a:r>
            <a:r>
              <a:rPr lang="en-US" dirty="0">
                <a:latin typeface="+mn-lt"/>
                <a:cs typeface="Lucida Grande" charset="0"/>
                <a:sym typeface="Lucida Grande" charset="0"/>
              </a:rPr>
              <a:t>and the relevance of using this software in the study.  The tables reflect each variable and the sub-categories adequately and reflect their influence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11</a:t>
            </a:fld>
            <a:endParaRPr lang="en-US" dirty="0"/>
          </a:p>
        </p:txBody>
      </p:sp>
    </p:spTree>
    <p:extLst>
      <p:ext uri="{BB962C8B-B14F-4D97-AF65-F5344CB8AC3E}">
        <p14:creationId xmlns:p14="http://schemas.microsoft.com/office/powerpoint/2010/main" val="3960496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nurses who were planning on quitting their job perceived a significant effort/reward imbalance in addition to lack of social support.  The nurses who were planning on quitting also had high psychosocial demands and elevated job strain (Lavoie-Tremblay et al., 2008).  The participation rate was appropriate according to the method they used which was mail.  The sample size and data are significant to conclude common themes and connections.  The results can only be generalized to a specific population as the sample consisted of mainly female nurses who spoke French and lived in Quebec.  The implications for nursing suggested that from the data collected nursing managers need to create a meaningful and supportive environment.  It is important to make sure that the nurses feel that they are supported and valued (Lavoie-Tremblay et al., 2008).  </a:t>
            </a:r>
            <a:r>
              <a:rPr lang="en-US" dirty="0" smtClean="0"/>
              <a:t>Further </a:t>
            </a:r>
            <a:r>
              <a:rPr lang="en-US" dirty="0"/>
              <a:t>research should be conducted in other states and countries to validate the common themes found in this study. </a:t>
            </a:r>
            <a:endParaRPr lang="en-US" noProof="0" dirty="0"/>
          </a:p>
        </p:txBody>
      </p:sp>
      <p:sp>
        <p:nvSpPr>
          <p:cNvPr id="4" name="Slide Number Placeholder 3"/>
          <p:cNvSpPr>
            <a:spLocks noGrp="1"/>
          </p:cNvSpPr>
          <p:nvPr>
            <p:ph type="sldNum" sz="quarter" idx="10"/>
          </p:nvPr>
        </p:nvSpPr>
        <p:spPr/>
        <p:txBody>
          <a:bodyPr/>
          <a:lstStyle/>
          <a:p>
            <a:fld id="{EDE7EDA8-D651-4A09-9E55-AE68AB95D9A8}" type="slidenum">
              <a:rPr lang="en-US" smtClean="0"/>
              <a:t>12</a:t>
            </a:fld>
            <a:endParaRPr lang="en-US" dirty="0"/>
          </a:p>
        </p:txBody>
      </p:sp>
    </p:spTree>
    <p:extLst>
      <p:ext uri="{BB962C8B-B14F-4D97-AF65-F5344CB8AC3E}">
        <p14:creationId xmlns:p14="http://schemas.microsoft.com/office/powerpoint/2010/main" val="18499388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problems </a:t>
            </a:r>
            <a:r>
              <a:rPr lang="en-US" dirty="0" smtClean="0"/>
              <a:t>were scattered </a:t>
            </a:r>
            <a:r>
              <a:rPr lang="en-US" dirty="0"/>
              <a:t>throughout the introduction making it difficult to identify the exact problems.  The problems must be inferred by reading the entire introduction and summarizing the main points. </a:t>
            </a:r>
            <a:r>
              <a:rPr lang="en-US" dirty="0" smtClean="0"/>
              <a:t> The </a:t>
            </a:r>
            <a:r>
              <a:rPr lang="en-US" dirty="0"/>
              <a:t>literature review includes several studies on nursing turnover and the characteristics of Generation Nexters.  The study also </a:t>
            </a:r>
            <a:r>
              <a:rPr lang="en-US" dirty="0" smtClean="0"/>
              <a:t>showed </a:t>
            </a:r>
            <a:r>
              <a:rPr lang="en-US" dirty="0"/>
              <a:t>a lack of research specific to the turnover rate of new nurses who are part of the Nexter generation.  This study </a:t>
            </a:r>
            <a:r>
              <a:rPr lang="en-US" dirty="0" smtClean="0"/>
              <a:t>met the research </a:t>
            </a:r>
            <a:r>
              <a:rPr lang="en-US" dirty="0"/>
              <a:t>gap.  The framework for this study was psychosocial work environment, which is based on the Karasek’s Job Strain model and the Siegrist’s Effort-Reward </a:t>
            </a:r>
            <a:r>
              <a:rPr lang="en-US" dirty="0" smtClean="0"/>
              <a:t>Imbalance </a:t>
            </a:r>
            <a:r>
              <a:rPr lang="en-US" dirty="0"/>
              <a:t>model.  The authors describe these two models in detail and how they are useful together as the framework for this study.  The sample size </a:t>
            </a:r>
            <a:r>
              <a:rPr lang="en-US" dirty="0" smtClean="0"/>
              <a:t>was </a:t>
            </a:r>
            <a:r>
              <a:rPr lang="en-US" dirty="0"/>
              <a:t>large with 309 participants; however, it is limited to French-speaking nurses who practice in Quebec.  This limits the ability to generalize the results to other nursing populations.  The Chi-Square </a:t>
            </a:r>
            <a:r>
              <a:rPr lang="en-US" dirty="0" smtClean="0"/>
              <a:t>tests </a:t>
            </a:r>
            <a:r>
              <a:rPr lang="en-US" dirty="0"/>
              <a:t>provided answers to the research questions by displaying the relationships between the work environment and nurses’ desire to quit their job or </a:t>
            </a:r>
            <a:r>
              <a:rPr lang="en-US" dirty="0" smtClean="0"/>
              <a:t>profession.</a:t>
            </a:r>
            <a:r>
              <a:rPr lang="en-US" baseline="0" dirty="0" smtClean="0"/>
              <a:t>  </a:t>
            </a:r>
            <a:r>
              <a:rPr lang="en-US" dirty="0" smtClean="0"/>
              <a:t>Further </a:t>
            </a:r>
            <a:r>
              <a:rPr lang="en-US" dirty="0"/>
              <a:t>research should be conducted across Canada and in other countries to determine the validity of the results.  Not only did the authors identify the main reasons for turnover, but they also provided recommendations for retaining new nurses.  They suggest that the workplace be improved by decreasing workloads, improving scheduling, and minimizing safety hazards in order to retain </a:t>
            </a:r>
            <a:r>
              <a:rPr lang="en-US" dirty="0" smtClean="0"/>
              <a:t>nurses (Lavoie-Tremblay</a:t>
            </a:r>
            <a:r>
              <a:rPr lang="en-US" baseline="0" dirty="0" smtClean="0"/>
              <a:t> et al., 2008)</a:t>
            </a:r>
            <a:r>
              <a:rPr lang="en-US" dirty="0" smtClean="0"/>
              <a:t>.  </a:t>
            </a:r>
            <a:r>
              <a:rPr lang="en-US" dirty="0"/>
              <a:t>Overall, this study provided insight for health care management in Quebec on how the psychosocial work environment affects new nurses’ desire to quit their jobs or </a:t>
            </a:r>
            <a:r>
              <a:rPr lang="en-US" dirty="0" smtClean="0"/>
              <a:t>the profession</a:t>
            </a:r>
            <a:r>
              <a:rPr lang="en-US" dirty="0"/>
              <a:t>.  </a:t>
            </a:r>
          </a:p>
        </p:txBody>
      </p:sp>
      <p:sp>
        <p:nvSpPr>
          <p:cNvPr id="4" name="Slide Number Placeholder 3"/>
          <p:cNvSpPr>
            <a:spLocks noGrp="1"/>
          </p:cNvSpPr>
          <p:nvPr>
            <p:ph type="sldNum" sz="quarter" idx="10"/>
          </p:nvPr>
        </p:nvSpPr>
        <p:spPr/>
        <p:txBody>
          <a:bodyPr/>
          <a:lstStyle/>
          <a:p>
            <a:fld id="{EDE7EDA8-D651-4A09-9E55-AE68AB95D9A8}" type="slidenum">
              <a:rPr lang="en-US" smtClean="0"/>
              <a:t>13</a:t>
            </a:fld>
            <a:endParaRPr lang="en-US" dirty="0"/>
          </a:p>
        </p:txBody>
      </p:sp>
    </p:spTree>
    <p:extLst>
      <p:ext uri="{BB962C8B-B14F-4D97-AF65-F5344CB8AC3E}">
        <p14:creationId xmlns:p14="http://schemas.microsoft.com/office/powerpoint/2010/main" val="319201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14</a:t>
            </a:fld>
            <a:endParaRPr lang="en-US" dirty="0"/>
          </a:p>
        </p:txBody>
      </p:sp>
    </p:spTree>
    <p:extLst>
      <p:ext uri="{BB962C8B-B14F-4D97-AF65-F5344CB8AC3E}">
        <p14:creationId xmlns:p14="http://schemas.microsoft.com/office/powerpoint/2010/main" val="1155679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17580" defTabSz="940643">
              <a:defRPr/>
            </a:pPr>
            <a:r>
              <a:rPr lang="en-US" baseline="0" dirty="0" smtClean="0"/>
              <a:t>Past studies have examined the reasons for nursing turnover and the common characteristics of Generation Nexters (born 1980-2000), but there is little research specifically focused on nurses of the Nexter generation. </a:t>
            </a:r>
            <a:r>
              <a:rPr lang="en-US" dirty="0" smtClean="0"/>
              <a:t>The purpose of this study</a:t>
            </a:r>
            <a:r>
              <a:rPr lang="en-US" baseline="0" dirty="0" smtClean="0"/>
              <a:t> was to examine the relationship between the psychosocial work environment and a new nurse’s desire to quit.  Since there is a growing nursing shortage and a new generation of workers, “it is essential that we know the factors that influence turnover so that we can create working environments that will retain nurses” (Lavoie-Tremblay, O’Brien-Pallas, Gelinas, Desforges, &amp; Marchionni, 2008, p. 725). The study focused on two main research questions 1) </a:t>
            </a:r>
            <a:r>
              <a:rPr lang="en-US" dirty="0" smtClean="0"/>
              <a:t>Do nurses who intend to quit their job and those who do not have different perceptions of their psychosocial work environment? and</a:t>
            </a:r>
            <a:r>
              <a:rPr lang="en-US" baseline="0" dirty="0" smtClean="0"/>
              <a:t> 2) Do nurses who intend to quit the profession and those who do not have different perceptions of their work environment?  The study was based on the theoretical framework psychosocial work environment, which includes the Karasek’s Job Strain model and the Siegrist’s Effort-Reward Imbalance model (Kristensen, 1999).  The authors used a correlational descriptive design.  The convenience sample consisted of 309 newly graduated nurses that were recruited through mail.  The major concepts included socio-demographic variables, psychosocial work environment, social support, and effort/reward imbalance.  Descriptive statistics and Chi-Square tests were used for data analysis.  Results showed that 62% of participants intended to quit their current position.  There was a correlation between nurses who planned to quit their job, an imbalance of effort and reward, and a lack of support.  The authors concluded that a high level of effort with minimal reward contributes to a new nurse’s desire to quit their job or leave the profession.</a:t>
            </a:r>
            <a:endParaRPr lang="en-US" dirty="0" smtClean="0"/>
          </a:p>
        </p:txBody>
      </p:sp>
      <p:sp>
        <p:nvSpPr>
          <p:cNvPr id="4" name="Slide Number Placeholder 3"/>
          <p:cNvSpPr>
            <a:spLocks noGrp="1"/>
          </p:cNvSpPr>
          <p:nvPr>
            <p:ph type="sldNum" sz="quarter" idx="10"/>
          </p:nvPr>
        </p:nvSpPr>
        <p:spPr/>
        <p:txBody>
          <a:bodyPr/>
          <a:lstStyle/>
          <a:p>
            <a:fld id="{EDE7EDA8-D651-4A09-9E55-AE68AB95D9A8}" type="slidenum">
              <a:rPr lang="en-US" smtClean="0"/>
              <a:t>2</a:t>
            </a:fld>
            <a:endParaRPr lang="en-US" dirty="0"/>
          </a:p>
        </p:txBody>
      </p:sp>
    </p:spTree>
    <p:extLst>
      <p:ext uri="{BB962C8B-B14F-4D97-AF65-F5344CB8AC3E}">
        <p14:creationId xmlns:p14="http://schemas.microsoft.com/office/powerpoint/2010/main" val="2617959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a nursing shortage throughout the world.</a:t>
            </a:r>
            <a:r>
              <a:rPr lang="en-US" baseline="0" dirty="0" smtClean="0"/>
              <a:t>  </a:t>
            </a:r>
            <a:r>
              <a:rPr lang="en-US" dirty="0" smtClean="0"/>
              <a:t>In</a:t>
            </a:r>
            <a:r>
              <a:rPr lang="en-US" baseline="0" dirty="0" smtClean="0"/>
              <a:t> 2020, it is projected that the nursing shortage will be over 800,000 in the United States </a:t>
            </a:r>
            <a:r>
              <a:rPr lang="en-US" dirty="0" smtClean="0"/>
              <a:t>(Lavoie-Tremblay et al.,</a:t>
            </a:r>
            <a:r>
              <a:rPr lang="en-US" baseline="0" dirty="0" smtClean="0"/>
              <a:t> 2008)</a:t>
            </a:r>
            <a:r>
              <a:rPr lang="en-US" dirty="0" smtClean="0"/>
              <a:t>.</a:t>
            </a:r>
            <a:r>
              <a:rPr lang="en-US" baseline="0" dirty="0" smtClean="0"/>
              <a:t>  Also, new nursing graduates are not staying with their jobs and they often leave their first job within two years of graduating.  Generation Nexters are now entering the work force and there is little information on how their work environment affects their intent to quit.  These problems were not clearly stated as they were displayed throughout the introduction and must be inferred by the reader.  The problems were supported by past research.  They are significant to nursing and are interrelated to one another.  Since there is a nursing shortage that is predicted to grow, it is imperative that we discover why new graduates are leaving their jobs and how their work environment affects them.  It is also important to look at the characteristics of Generation Nexters to see how health care institutions can meet their needs.  These problems can be investigated by going directly to the new nurses who are from Generation Nexters, which is what the authors did.  The purpose of this paper was to explore the relationship between the psychosocial work environment and the desire to quit among the new generation of nurses.  The purpose was clearly stated in the abstract and introduction.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3</a:t>
            </a:fld>
            <a:endParaRPr lang="en-US" dirty="0"/>
          </a:p>
        </p:txBody>
      </p:sp>
    </p:spTree>
    <p:extLst>
      <p:ext uri="{BB962C8B-B14F-4D97-AF65-F5344CB8AC3E}">
        <p14:creationId xmlns:p14="http://schemas.microsoft.com/office/powerpoint/2010/main" val="2672961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a:latin typeface="+mn-lt"/>
                <a:cs typeface="Lucida Grande" charset="0"/>
                <a:sym typeface="Lucida Grande" charset="0"/>
              </a:rPr>
              <a:t>The framework is a combination of Karasek</a:t>
            </a:r>
            <a:r>
              <a:rPr lang="ja-JP" altLang="en-US" dirty="0">
                <a:latin typeface="+mn-lt"/>
                <a:cs typeface="Lucida Grande" charset="0"/>
                <a:sym typeface="Lucida Grande" charset="0"/>
              </a:rPr>
              <a:t>’</a:t>
            </a:r>
            <a:r>
              <a:rPr lang="en-US" dirty="0">
                <a:latin typeface="+mn-lt"/>
                <a:cs typeface="Lucida Grande" charset="0"/>
                <a:sym typeface="Lucida Grande" charset="0"/>
              </a:rPr>
              <a:t>s Job Strain model and Siegrist</a:t>
            </a:r>
            <a:r>
              <a:rPr lang="ja-JP" altLang="en-US" dirty="0">
                <a:latin typeface="+mn-lt"/>
                <a:cs typeface="Lucida Grande" charset="0"/>
                <a:sym typeface="Lucida Grande" charset="0"/>
              </a:rPr>
              <a:t>’</a:t>
            </a:r>
            <a:r>
              <a:rPr lang="en-US" dirty="0">
                <a:latin typeface="+mn-lt"/>
                <a:cs typeface="Lucida Grande" charset="0"/>
                <a:sym typeface="Lucida Grande" charset="0"/>
              </a:rPr>
              <a:t>s Effort-Reward Imbalance model (Kristensen, 1999).  Karasek</a:t>
            </a:r>
            <a:r>
              <a:rPr lang="ja-JP" altLang="en-US" dirty="0">
                <a:latin typeface="+mn-lt"/>
                <a:cs typeface="Lucida Grande" charset="0"/>
                <a:sym typeface="Lucida Grande" charset="0"/>
              </a:rPr>
              <a:t>’</a:t>
            </a:r>
            <a:r>
              <a:rPr lang="en-US" dirty="0">
                <a:latin typeface="+mn-lt"/>
                <a:cs typeface="Lucida Grande" charset="0"/>
                <a:sym typeface="Lucida Grande" charset="0"/>
              </a:rPr>
              <a:t>s model exposes the psychological demands and decision latitude, while Siegrist</a:t>
            </a:r>
            <a:r>
              <a:rPr lang="ja-JP" altLang="en-US" dirty="0">
                <a:latin typeface="+mn-lt"/>
                <a:cs typeface="Lucida Grande" charset="0"/>
                <a:sym typeface="Lucida Grande" charset="0"/>
              </a:rPr>
              <a:t>’</a:t>
            </a:r>
            <a:r>
              <a:rPr lang="en-US" dirty="0">
                <a:latin typeface="+mn-lt"/>
                <a:cs typeface="Lucida Grande" charset="0"/>
                <a:sym typeface="Lucida Grande" charset="0"/>
              </a:rPr>
              <a:t>s model identifies the existing balance of the amount of effort to the amount of reward.  Utilizing these two </a:t>
            </a:r>
            <a:r>
              <a:rPr lang="en-US" dirty="0" smtClean="0">
                <a:latin typeface="+mn-lt"/>
                <a:cs typeface="Lucida Grande" charset="0"/>
                <a:sym typeface="Lucida Grande" charset="0"/>
              </a:rPr>
              <a:t>models allows </a:t>
            </a:r>
            <a:r>
              <a:rPr lang="en-US" dirty="0">
                <a:latin typeface="+mn-lt"/>
                <a:cs typeface="Lucida Grande" charset="0"/>
                <a:sym typeface="Lucida Grande" charset="0"/>
              </a:rPr>
              <a:t>the researchers to identify the ratio of variables that equates to the greatest retention.  According to Lavoie-Tremblay et al. (2008), </a:t>
            </a:r>
            <a:r>
              <a:rPr lang="ja-JP" altLang="en-US" dirty="0">
                <a:latin typeface="+mn-lt"/>
                <a:cs typeface="Lucida Grande" charset="0"/>
                <a:sym typeface="Lucida Grande" charset="0"/>
              </a:rPr>
              <a:t>“</a:t>
            </a:r>
            <a:r>
              <a:rPr lang="en-US" dirty="0">
                <a:latin typeface="+mn-lt"/>
                <a:cs typeface="Lucida Grande" charset="0"/>
                <a:sym typeface="Lucida Grande" charset="0"/>
              </a:rPr>
              <a:t>the framework includes factors related to the work environment that are believed to contribute to turnover among nurses</a:t>
            </a:r>
            <a:r>
              <a:rPr lang="ja-JP" altLang="en-US" dirty="0">
                <a:latin typeface="+mn-lt"/>
                <a:cs typeface="Lucida Grande" charset="0"/>
                <a:sym typeface="Lucida Grande" charset="0"/>
              </a:rPr>
              <a:t>”</a:t>
            </a:r>
            <a:r>
              <a:rPr lang="en-US" dirty="0">
                <a:latin typeface="+mn-lt"/>
                <a:cs typeface="Lucida Grande" charset="0"/>
                <a:sym typeface="Lucida Grande" charset="0"/>
              </a:rPr>
              <a:t> (p. 726).  Lavoie-Tremblay et al. thoroughly describes the rationale behind their choice for deciding to utilize this specific framework, and what specific parts of the framework reflect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4</a:t>
            </a:fld>
            <a:endParaRPr lang="en-US" dirty="0"/>
          </a:p>
        </p:txBody>
      </p:sp>
    </p:spTree>
    <p:extLst>
      <p:ext uri="{BB962C8B-B14F-4D97-AF65-F5344CB8AC3E}">
        <p14:creationId xmlns:p14="http://schemas.microsoft.com/office/powerpoint/2010/main" val="1727542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baseline="0" dirty="0" smtClean="0"/>
              <a:t>The researchers included studies that showed that job dissatisfaction and poor work conditions were among the reasons why nurses quit their job (Lavoie-Tremblay, 2008).  Past studies concluded that nurses cared about satisfaction more than economic or personal oppositions.  Past research also found that organizational characteristics associated with workloads, management style, empowerment and autonomy, promotional opportunities and work schedules are believed to contribute turnover.  Research studies included past and current work with studies as early as 1985 and recent as 2006.  </a:t>
            </a:r>
            <a:r>
              <a:rPr lang="en-US" dirty="0" smtClean="0"/>
              <a:t>The </a:t>
            </a:r>
            <a:r>
              <a:rPr lang="en-US" dirty="0"/>
              <a:t>literature was thorough and well organized.  It was </a:t>
            </a:r>
            <a:r>
              <a:rPr lang="en-US" dirty="0" smtClean="0"/>
              <a:t>easy </a:t>
            </a:r>
            <a:r>
              <a:rPr lang="en-US" dirty="0"/>
              <a:t>to understand and worked well </a:t>
            </a:r>
            <a:r>
              <a:rPr lang="en-US" dirty="0" smtClean="0"/>
              <a:t>with </a:t>
            </a:r>
            <a:r>
              <a:rPr lang="en-US" dirty="0"/>
              <a:t>the research that was conducted. The literature was well critiqued </a:t>
            </a:r>
            <a:r>
              <a:rPr lang="en-US" dirty="0" smtClean="0"/>
              <a:t>because</a:t>
            </a:r>
            <a:r>
              <a:rPr lang="en-US" baseline="0" dirty="0" smtClean="0"/>
              <a:t> it thoroughly described the results of past research and provided a framework for areas that still need to be studied.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5</a:t>
            </a:fld>
            <a:endParaRPr lang="en-US" dirty="0"/>
          </a:p>
        </p:txBody>
      </p:sp>
    </p:spTree>
    <p:extLst>
      <p:ext uri="{BB962C8B-B14F-4D97-AF65-F5344CB8AC3E}">
        <p14:creationId xmlns:p14="http://schemas.microsoft.com/office/powerpoint/2010/main" val="3873047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smtClean="0"/>
              <a:t>The aim of this study was to distribute questionnaires</a:t>
            </a:r>
            <a:r>
              <a:rPr lang="en-US" baseline="0" dirty="0" smtClean="0"/>
              <a:t> to new nurses to get their feedback on their job and identify factors that caused them to want to quit.  The exact questions were “Do nurses who intend to quit their current nursing position have different perceptions of the psychosocial work environment from nurses who do not intend to quit? and Do nurses who intend to quit the nursing profession have different perceptions of the psychosocial work environment from those who do not intend to quit?” (Lavoie-Tremblay et al., 2008, p.727).  The problem was very closely related to the question and this connection continued throughout the whole article.  Past literature was used to support the research questions and helped shed light on the problem.  </a:t>
            </a:r>
            <a:endParaRPr lang="en-US" dirty="0" smtClean="0"/>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6</a:t>
            </a:fld>
            <a:endParaRPr lang="en-US" dirty="0"/>
          </a:p>
        </p:txBody>
      </p:sp>
    </p:spTree>
    <p:extLst>
      <p:ext uri="{BB962C8B-B14F-4D97-AF65-F5344CB8AC3E}">
        <p14:creationId xmlns:p14="http://schemas.microsoft.com/office/powerpoint/2010/main" val="1498548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a:latin typeface="+mn-lt"/>
                <a:cs typeface="Lucida Grande" charset="0"/>
                <a:sym typeface="Lucida Grande" charset="0"/>
              </a:rPr>
              <a:t>The variables are clearly defined and defined operationally.  The four variables studied are labeled as socio-demographic, psychosocial work environment, social support, and effort/reward imbalance.  The questionnaire that was utilized by the researchers allowed for a detailed measurement of these specific variables, which restricted the occurrence of any other variables that may alter or distort the data gathered.</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7</a:t>
            </a:fld>
            <a:endParaRPr lang="en-US" dirty="0"/>
          </a:p>
        </p:txBody>
      </p:sp>
    </p:spTree>
    <p:extLst>
      <p:ext uri="{BB962C8B-B14F-4D97-AF65-F5344CB8AC3E}">
        <p14:creationId xmlns:p14="http://schemas.microsoft.com/office/powerpoint/2010/main" val="1707599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this article, the researchers stated the type of design.  However, it was easy to infer that this was a correlational descriptive design because the </a:t>
            </a:r>
            <a:r>
              <a:rPr lang="en-US" dirty="0"/>
              <a:t>researchers looked at how different variables interacted and created relationships.  According to Rebar, Gersch, Macnee and McCabe (2011) a descriptive design </a:t>
            </a:r>
            <a:r>
              <a:rPr lang="en-US" dirty="0" smtClean="0"/>
              <a:t>is</a:t>
            </a:r>
            <a:r>
              <a:rPr lang="en-US" baseline="0" dirty="0" smtClean="0"/>
              <a:t> “</a:t>
            </a:r>
            <a:r>
              <a:rPr lang="en-US" dirty="0" smtClean="0"/>
              <a:t>used </a:t>
            </a:r>
            <a:r>
              <a:rPr lang="en-US" dirty="0"/>
              <a:t>to answer research questions that seek to link or connect” (p. 189).  </a:t>
            </a:r>
            <a:r>
              <a:rPr lang="en-US" dirty="0" smtClean="0"/>
              <a:t>The design was appropriate because the goal</a:t>
            </a:r>
            <a:r>
              <a:rPr lang="en-US" baseline="0" dirty="0" smtClean="0"/>
              <a:t> of the study was to see how the different psychological and social aspects of a work environment affected new nurses and if it played a role in their plan to depart from their job at the beginning of their career.  Validity in the article was mentioned about an original version of the scale used for psychological demands and how it has been well documented on.  As far as the validity of their own article it was not mentioned.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8</a:t>
            </a:fld>
            <a:endParaRPr lang="en-US" dirty="0"/>
          </a:p>
        </p:txBody>
      </p:sp>
    </p:spTree>
    <p:extLst>
      <p:ext uri="{BB962C8B-B14F-4D97-AF65-F5344CB8AC3E}">
        <p14:creationId xmlns:p14="http://schemas.microsoft.com/office/powerpoint/2010/main" val="28198255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sample</a:t>
            </a:r>
            <a:r>
              <a:rPr lang="en-US" baseline="0" dirty="0" smtClean="0"/>
              <a:t> consisted of 309 participants with a majority of them being female.  For this study, the size was adequate because a general idea was conveyed through the analysis of the data.  However, </a:t>
            </a:r>
            <a:r>
              <a:rPr lang="en-US" dirty="0" smtClean="0"/>
              <a:t>Lavoie-Tremblay et al.</a:t>
            </a:r>
            <a:r>
              <a:rPr lang="en-US" baseline="0" dirty="0" smtClean="0"/>
              <a:t> </a:t>
            </a:r>
            <a:r>
              <a:rPr lang="en-US" dirty="0" smtClean="0"/>
              <a:t>(2008) believe</a:t>
            </a:r>
            <a:r>
              <a:rPr lang="en-US" baseline="0" dirty="0" smtClean="0"/>
              <a:t> further investigation is needed with a bigger sample size and that the results cannot be generalized to all nursing populations.  The sampling method is appropriate because it gave equal opportunity for all participants to take part in this study.  Yet it was restrictive because it was limited to new French-speaking nurses who were between 20 and 25.  This was a convenience sample.  As far as protection of the subjects, participants allowed the Quebec Order of nurses to distribute their contact information for research purposes.  This study was also approved by the IRB at McGill University in Quebec, Canada (Lavoie-Tremblay et al., 2008).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9</a:t>
            </a:fld>
            <a:endParaRPr lang="en-US" dirty="0"/>
          </a:p>
        </p:txBody>
      </p:sp>
    </p:spTree>
    <p:extLst>
      <p:ext uri="{BB962C8B-B14F-4D97-AF65-F5344CB8AC3E}">
        <p14:creationId xmlns:p14="http://schemas.microsoft.com/office/powerpoint/2010/main" val="4141203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DCBFB1B-E9EE-DA40-9E91-C43C426768EF}" type="datetimeFigureOut">
              <a:rPr lang="en-US" smtClean="0"/>
              <a:t>7/22/2012</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A84A37A-AFC2-4A01-80A1-FC20F2C0D5B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CBFB1B-E9EE-DA40-9E91-C43C426768EF}" type="datetimeFigureOut">
              <a:rPr lang="en-US" smtClean="0"/>
              <a:t>7/22/2012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CBFB1B-E9EE-DA40-9E91-C43C426768EF}" type="datetimeFigureOut">
              <a:rPr lang="en-US" smtClean="0"/>
              <a:t>7/22/2012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CBFB1B-E9EE-DA40-9E91-C43C426768EF}" type="datetimeFigureOut">
              <a:rPr lang="en-US" smtClean="0"/>
              <a:t>7/22/2012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CBFB1B-E9EE-DA40-9E91-C43C426768EF}" type="datetimeFigureOut">
              <a:rPr lang="en-US" smtClean="0"/>
              <a:t>7/22/2012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BFB1B-E9EE-DA40-9E91-C43C426768EF}" type="datetimeFigureOut">
              <a:rPr lang="en-US" smtClean="0"/>
              <a:t>7/22/2012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0DCBFB1B-E9EE-DA40-9E91-C43C426768EF}" type="datetimeFigureOut">
              <a:rPr lang="en-US" smtClean="0"/>
              <a:t>7/22/2012</a:t>
            </a:fld>
            <a:endParaRPr lang="en-US" dirty="0"/>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CBFB1B-E9EE-DA40-9E91-C43C426768EF}" type="datetimeFigureOut">
              <a:rPr lang="en-US" smtClean="0"/>
              <a:t>7/22/2012</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DCBFB1B-E9EE-DA40-9E91-C43C426768EF}" type="datetimeFigureOut">
              <a:rPr lang="en-US" smtClean="0"/>
              <a:t>7/22/2012</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0F23162-5FDF-3B49-8FCB-C0CB4A91559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322906"/>
            <a:ext cx="3309803" cy="1888404"/>
          </a:xfrm>
        </p:spPr>
        <p:txBody>
          <a:bodyPr>
            <a:noAutofit/>
          </a:bodyPr>
          <a:lstStyle/>
          <a:p>
            <a:pPr algn="ctr"/>
            <a:r>
              <a:rPr lang="en-US" sz="2400" dirty="0" smtClean="0"/>
              <a:t>Addressing </a:t>
            </a:r>
            <a:r>
              <a:rPr lang="en-US" sz="2400" dirty="0" smtClean="0"/>
              <a:t>the </a:t>
            </a:r>
            <a:r>
              <a:rPr lang="en-US" sz="2400" dirty="0"/>
              <a:t>T</a:t>
            </a:r>
            <a:r>
              <a:rPr lang="en-US" sz="2400" dirty="0" smtClean="0"/>
              <a:t>urnover </a:t>
            </a:r>
            <a:r>
              <a:rPr lang="en-US" sz="2400" dirty="0"/>
              <a:t>I</a:t>
            </a:r>
            <a:r>
              <a:rPr lang="en-US" sz="2400" dirty="0" smtClean="0"/>
              <a:t>ssue </a:t>
            </a:r>
            <a:r>
              <a:rPr lang="en-US" sz="2400" dirty="0"/>
              <a:t>A</a:t>
            </a:r>
            <a:r>
              <a:rPr lang="en-US" sz="2400" dirty="0" smtClean="0"/>
              <a:t>mong </a:t>
            </a:r>
            <a:r>
              <a:rPr lang="en-US" sz="2400" dirty="0"/>
              <a:t>N</a:t>
            </a:r>
            <a:r>
              <a:rPr lang="en-US" sz="2400" dirty="0" smtClean="0"/>
              <a:t>ew </a:t>
            </a:r>
            <a:r>
              <a:rPr lang="en-US" sz="2400" dirty="0"/>
              <a:t>N</a:t>
            </a:r>
            <a:r>
              <a:rPr lang="en-US" sz="2400" dirty="0" smtClean="0"/>
              <a:t>urses </a:t>
            </a:r>
            <a:r>
              <a:rPr lang="en-US" sz="2400" dirty="0" smtClean="0"/>
              <a:t>from </a:t>
            </a:r>
            <a:r>
              <a:rPr lang="en-US" sz="2400" dirty="0" smtClean="0"/>
              <a:t>a Generational </a:t>
            </a:r>
            <a:r>
              <a:rPr lang="en-US" sz="2400" dirty="0"/>
              <a:t>V</a:t>
            </a:r>
            <a:r>
              <a:rPr lang="en-US" sz="2400" dirty="0" smtClean="0"/>
              <a:t>iewpoint</a:t>
            </a:r>
            <a:endParaRPr lang="en-US" sz="2400" dirty="0"/>
          </a:p>
        </p:txBody>
      </p:sp>
      <p:sp>
        <p:nvSpPr>
          <p:cNvPr id="3" name="Subtitle 2"/>
          <p:cNvSpPr>
            <a:spLocks noGrp="1"/>
          </p:cNvSpPr>
          <p:nvPr>
            <p:ph type="subTitle" idx="1"/>
          </p:nvPr>
        </p:nvSpPr>
        <p:spPr>
          <a:xfrm>
            <a:off x="4578266" y="4211310"/>
            <a:ext cx="3592435" cy="1804846"/>
          </a:xfrm>
        </p:spPr>
        <p:txBody>
          <a:bodyPr/>
          <a:lstStyle/>
          <a:p>
            <a:pPr algn="ctr"/>
            <a:r>
              <a:rPr lang="en-US" dirty="0" smtClean="0"/>
              <a:t>By: Ashley Adams, Stacey Johansen, Benjamin Martin, and Anna </a:t>
            </a:r>
            <a:r>
              <a:rPr lang="en-US" dirty="0" err="1" smtClean="0"/>
              <a:t>Odarczenko</a:t>
            </a:r>
            <a:r>
              <a:rPr lang="en-US" dirty="0" smtClean="0"/>
              <a:t> </a:t>
            </a:r>
          </a:p>
          <a:p>
            <a:pPr algn="ctr"/>
            <a:r>
              <a:rPr lang="en-US" dirty="0" smtClean="0"/>
              <a:t>N302 - Nursing Research </a:t>
            </a:r>
          </a:p>
          <a:p>
            <a:pPr algn="ctr"/>
            <a:r>
              <a:rPr lang="en-US" dirty="0" smtClean="0"/>
              <a:t>July 22, 2012 </a:t>
            </a:r>
            <a:endParaRPr lang="en-US" dirty="0"/>
          </a:p>
        </p:txBody>
      </p:sp>
    </p:spTree>
    <p:extLst>
      <p:ext uri="{BB962C8B-B14F-4D97-AF65-F5344CB8AC3E}">
        <p14:creationId xmlns:p14="http://schemas.microsoft.com/office/powerpoint/2010/main" val="20735560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Collection Methods</a:t>
            </a:r>
            <a:br>
              <a:rPr lang="en-US" dirty="0" smtClean="0"/>
            </a:br>
            <a:endParaRPr lang="en-US" dirty="0"/>
          </a:p>
        </p:txBody>
      </p:sp>
      <p:sp>
        <p:nvSpPr>
          <p:cNvPr id="5" name="Content Placeholder 2"/>
          <p:cNvSpPr>
            <a:spLocks noGrp="1"/>
          </p:cNvSpPr>
          <p:nvPr>
            <p:ph idx="1"/>
          </p:nvPr>
        </p:nvSpPr>
        <p:spPr>
          <a:xfrm>
            <a:off x="737419" y="1755058"/>
            <a:ext cx="7683910" cy="4542503"/>
          </a:xfrm>
        </p:spPr>
        <p:txBody>
          <a:bodyPr/>
          <a:lstStyle/>
          <a:p>
            <a:pPr lvl="0"/>
            <a:r>
              <a:rPr lang="en-US" dirty="0"/>
              <a:t>The method the researchers used to collect their data was adequate and appropriate for this study</a:t>
            </a:r>
            <a:r>
              <a:rPr lang="en-US" dirty="0" smtClean="0"/>
              <a:t>.</a:t>
            </a:r>
          </a:p>
          <a:p>
            <a:pPr lvl="0"/>
            <a:endParaRPr lang="en-US" dirty="0"/>
          </a:p>
          <a:p>
            <a:pPr lvl="0"/>
            <a:r>
              <a:rPr lang="en-US" dirty="0"/>
              <a:t>Tools used to help gather the data were adequately described and the study could be duplicated if needed. </a:t>
            </a:r>
            <a:endParaRPr lang="en-US" dirty="0" smtClean="0"/>
          </a:p>
          <a:p>
            <a:pPr lvl="0"/>
            <a:endParaRPr lang="en-US" dirty="0"/>
          </a:p>
          <a:p>
            <a:pPr lvl="0"/>
            <a:r>
              <a:rPr lang="en-US" dirty="0"/>
              <a:t>Reliability and validity were not addressed in this article. </a:t>
            </a:r>
          </a:p>
        </p:txBody>
      </p:sp>
    </p:spTree>
    <p:extLst>
      <p:ext uri="{BB962C8B-B14F-4D97-AF65-F5344CB8AC3E}">
        <p14:creationId xmlns:p14="http://schemas.microsoft.com/office/powerpoint/2010/main" val="24610780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Analysis</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fontScale="92500" lnSpcReduction="20000"/>
          </a:bodyPr>
          <a:lstStyle/>
          <a:p>
            <a:pPr lvl="0"/>
            <a:r>
              <a:rPr lang="en-US" dirty="0"/>
              <a:t>The data was analyzed using SPSS 14 and Chi-Squared </a:t>
            </a:r>
            <a:r>
              <a:rPr lang="en-US" dirty="0" smtClean="0"/>
              <a:t>tests.   </a:t>
            </a:r>
            <a:r>
              <a:rPr lang="en-US" dirty="0"/>
              <a:t>Details were not given about SPSS 14</a:t>
            </a:r>
            <a:r>
              <a:rPr lang="en-US" dirty="0" smtClean="0"/>
              <a:t>.</a:t>
            </a:r>
          </a:p>
          <a:p>
            <a:pPr lvl="0"/>
            <a:endParaRPr lang="en-US" dirty="0"/>
          </a:p>
          <a:p>
            <a:pPr lvl="0"/>
            <a:r>
              <a:rPr lang="en-US" dirty="0"/>
              <a:t>The results were clearly written and percentages were provided, while direct table references were assigned to each category covered.  This provides easier comprehension of the correlation addressed in the research questions. </a:t>
            </a:r>
            <a:endParaRPr lang="en-US" dirty="0" smtClean="0"/>
          </a:p>
          <a:p>
            <a:pPr lvl="0"/>
            <a:endParaRPr lang="en-US" dirty="0"/>
          </a:p>
          <a:p>
            <a:pPr lvl="0"/>
            <a:r>
              <a:rPr lang="en-US" dirty="0"/>
              <a:t>There are too many subcategories to keep the results direct if any graphs were used.  Any extra visual aids besides the table would have only cluttered and made the study confusing. </a:t>
            </a:r>
          </a:p>
        </p:txBody>
      </p:sp>
    </p:spTree>
    <p:extLst>
      <p:ext uri="{BB962C8B-B14F-4D97-AF65-F5344CB8AC3E}">
        <p14:creationId xmlns:p14="http://schemas.microsoft.com/office/powerpoint/2010/main" val="28678336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t>Results, Conclusion, Discussion of Findings</a:t>
            </a:r>
            <a:endParaRPr lang="en-US" sz="3600" dirty="0"/>
          </a:p>
        </p:txBody>
      </p:sp>
      <p:sp>
        <p:nvSpPr>
          <p:cNvPr id="4" name="Content Placeholder 2"/>
          <p:cNvSpPr>
            <a:spLocks noGrp="1"/>
          </p:cNvSpPr>
          <p:nvPr>
            <p:ph idx="1"/>
          </p:nvPr>
        </p:nvSpPr>
        <p:spPr>
          <a:xfrm>
            <a:off x="737419" y="2292263"/>
            <a:ext cx="7683910" cy="4005298"/>
          </a:xfrm>
        </p:spPr>
        <p:txBody>
          <a:bodyPr>
            <a:normAutofit fontScale="92500"/>
          </a:bodyPr>
          <a:lstStyle/>
          <a:p>
            <a:pPr lvl="0"/>
            <a:r>
              <a:rPr lang="en-US" dirty="0"/>
              <a:t>The findings and interpretations are differentiated. </a:t>
            </a:r>
            <a:endParaRPr lang="en-US" dirty="0" smtClean="0"/>
          </a:p>
          <a:p>
            <a:pPr lvl="0"/>
            <a:endParaRPr lang="en-US" dirty="0"/>
          </a:p>
          <a:p>
            <a:pPr lvl="0"/>
            <a:r>
              <a:rPr lang="en-US" dirty="0"/>
              <a:t>The research </a:t>
            </a:r>
            <a:r>
              <a:rPr lang="en-US" dirty="0" smtClean="0"/>
              <a:t>questions were answered.</a:t>
            </a:r>
          </a:p>
          <a:p>
            <a:pPr lvl="0"/>
            <a:endParaRPr lang="en-US" dirty="0"/>
          </a:p>
          <a:p>
            <a:pPr lvl="0"/>
            <a:r>
              <a:rPr lang="en-US" dirty="0"/>
              <a:t>Limitations of the study were identified</a:t>
            </a:r>
            <a:r>
              <a:rPr lang="en-US" dirty="0" smtClean="0"/>
              <a:t>.</a:t>
            </a:r>
          </a:p>
          <a:p>
            <a:pPr lvl="0"/>
            <a:endParaRPr lang="en-US" dirty="0"/>
          </a:p>
          <a:p>
            <a:pPr lvl="0"/>
            <a:r>
              <a:rPr lang="en-US" dirty="0"/>
              <a:t>Implications for nursing </a:t>
            </a:r>
            <a:r>
              <a:rPr lang="en-US" dirty="0" smtClean="0"/>
              <a:t>were addressed.</a:t>
            </a:r>
          </a:p>
          <a:p>
            <a:pPr lvl="0"/>
            <a:endParaRPr lang="en-US" dirty="0"/>
          </a:p>
          <a:p>
            <a:pPr lvl="0"/>
            <a:r>
              <a:rPr lang="en-US" dirty="0"/>
              <a:t>The research is not generalizable to a larger population.</a:t>
            </a:r>
          </a:p>
        </p:txBody>
      </p:sp>
    </p:spTree>
    <p:extLst>
      <p:ext uri="{BB962C8B-B14F-4D97-AF65-F5344CB8AC3E}">
        <p14:creationId xmlns:p14="http://schemas.microsoft.com/office/powerpoint/2010/main" val="2646095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Overall Evaluation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fontScale="92500" lnSpcReduction="10000"/>
          </a:bodyPr>
          <a:lstStyle/>
          <a:p>
            <a:pPr marL="342900" lvl="1"/>
            <a:r>
              <a:rPr lang="en-US" dirty="0"/>
              <a:t>P</a:t>
            </a:r>
            <a:r>
              <a:rPr lang="en-US" dirty="0" smtClean="0"/>
              <a:t>roblems were scattered throughout the introduction</a:t>
            </a:r>
          </a:p>
          <a:p>
            <a:pPr marL="342900" lvl="1"/>
            <a:endParaRPr lang="en-US" dirty="0" smtClean="0"/>
          </a:p>
          <a:p>
            <a:pPr marL="342900" lvl="1"/>
            <a:r>
              <a:rPr lang="en-US" dirty="0" smtClean="0"/>
              <a:t>Literature review displayed a lack of research specific to turnover of new nurses of the Nexter generation</a:t>
            </a:r>
          </a:p>
          <a:p>
            <a:pPr marL="342900" lvl="1"/>
            <a:endParaRPr lang="en-US" dirty="0" smtClean="0"/>
          </a:p>
          <a:p>
            <a:pPr marL="342900" lvl="1"/>
            <a:r>
              <a:rPr lang="en-US" dirty="0" smtClean="0"/>
              <a:t>Psychosocial work environment framework was described in detail</a:t>
            </a:r>
          </a:p>
          <a:p>
            <a:pPr marL="342900" lvl="1"/>
            <a:endParaRPr lang="en-US" dirty="0" smtClean="0"/>
          </a:p>
          <a:p>
            <a:pPr marL="342900" lvl="1"/>
            <a:r>
              <a:rPr lang="en-US" dirty="0" smtClean="0"/>
              <a:t>Sample size was adequate but limited to Quebec</a:t>
            </a:r>
          </a:p>
          <a:p>
            <a:pPr marL="342900" lvl="1"/>
            <a:endParaRPr lang="en-US" dirty="0" smtClean="0"/>
          </a:p>
          <a:p>
            <a:pPr marL="342900" lvl="1"/>
            <a:r>
              <a:rPr lang="en-US" dirty="0" smtClean="0"/>
              <a:t>Chi-Square tests were appropriate for research questions</a:t>
            </a:r>
          </a:p>
          <a:p>
            <a:pPr marL="342900" lvl="1"/>
            <a:endParaRPr lang="en-US" dirty="0" smtClean="0"/>
          </a:p>
          <a:p>
            <a:pPr marL="342900" lvl="1"/>
            <a:r>
              <a:rPr lang="en-US" dirty="0" smtClean="0"/>
              <a:t>Provided recommendations for retention</a:t>
            </a:r>
          </a:p>
          <a:p>
            <a:pPr marL="342900" lvl="1"/>
            <a:endParaRPr lang="en-US" dirty="0"/>
          </a:p>
        </p:txBody>
      </p:sp>
    </p:spTree>
    <p:extLst>
      <p:ext uri="{BB962C8B-B14F-4D97-AF65-F5344CB8AC3E}">
        <p14:creationId xmlns:p14="http://schemas.microsoft.com/office/powerpoint/2010/main" val="4187721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Resources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fontScale="92500" lnSpcReduction="20000"/>
          </a:bodyPr>
          <a:lstStyle/>
          <a:p>
            <a:pPr marL="68580" lvl="1" indent="0">
              <a:buNone/>
            </a:pPr>
            <a:r>
              <a:rPr lang="en-US" dirty="0"/>
              <a:t>IBM Corporation. (2012). </a:t>
            </a:r>
            <a:r>
              <a:rPr lang="en-US" i="1" dirty="0"/>
              <a:t>SPSS software: Predictive </a:t>
            </a:r>
            <a:r>
              <a:rPr lang="en-US" i="1" dirty="0" smtClean="0"/>
              <a:t>analytics</a:t>
            </a:r>
            <a:br>
              <a:rPr lang="en-US" i="1" dirty="0" smtClean="0"/>
            </a:br>
            <a:r>
              <a:rPr lang="en-US" i="1" dirty="0" smtClean="0"/>
              <a:t>	software </a:t>
            </a:r>
            <a:r>
              <a:rPr lang="en-US" i="1" dirty="0"/>
              <a:t>and solutions. </a:t>
            </a:r>
            <a:r>
              <a:rPr lang="en-US" dirty="0"/>
              <a:t>Retrieved from http://</a:t>
            </a:r>
            <a:r>
              <a:rPr lang="en-US" dirty="0" smtClean="0"/>
              <a:t>www</a:t>
            </a:r>
            <a:br>
              <a:rPr lang="en-US" dirty="0" smtClean="0"/>
            </a:br>
            <a:r>
              <a:rPr lang="en-US" dirty="0" smtClean="0"/>
              <a:t>	01.ibm.com/software/analytics/spss</a:t>
            </a:r>
            <a:r>
              <a:rPr lang="en-US" dirty="0"/>
              <a:t>/</a:t>
            </a:r>
          </a:p>
          <a:p>
            <a:pPr marL="68580" lvl="1" indent="0">
              <a:buNone/>
            </a:pPr>
            <a:r>
              <a:rPr lang="en-US" dirty="0" smtClean="0"/>
              <a:t>Kristensen, T. (1999). Challenges for research and prevention</a:t>
            </a:r>
            <a:br>
              <a:rPr lang="en-US" dirty="0" smtClean="0"/>
            </a:br>
            <a:r>
              <a:rPr lang="en-US" dirty="0" smtClean="0"/>
              <a:t>	in relation to work and cardiovascular diseases.</a:t>
            </a:r>
            <a:br>
              <a:rPr lang="en-US" dirty="0" smtClean="0"/>
            </a:br>
            <a:r>
              <a:rPr lang="en-US" dirty="0" smtClean="0"/>
              <a:t>	S</a:t>
            </a:r>
            <a:r>
              <a:rPr lang="en-US" i="1" dirty="0" smtClean="0"/>
              <a:t>candinavian Journal of Work Environment Health,</a:t>
            </a:r>
            <a:br>
              <a:rPr lang="en-US" i="1" dirty="0" smtClean="0"/>
            </a:br>
            <a:r>
              <a:rPr lang="en-US" i="1" dirty="0" smtClean="0"/>
              <a:t>	25</a:t>
            </a:r>
            <a:r>
              <a:rPr lang="en-US" dirty="0" smtClean="0"/>
              <a:t>, 550-557.</a:t>
            </a:r>
            <a:endParaRPr lang="en-US" dirty="0"/>
          </a:p>
          <a:p>
            <a:pPr marL="68580" lvl="1" indent="0">
              <a:buNone/>
            </a:pPr>
            <a:r>
              <a:rPr lang="en-US" dirty="0" smtClean="0"/>
              <a:t>Lavoie-Tremblay, M., O’Brien-Pallas, L., Gelinas, C.,</a:t>
            </a:r>
            <a:br>
              <a:rPr lang="en-US" dirty="0" smtClean="0"/>
            </a:br>
            <a:r>
              <a:rPr lang="en-US" dirty="0" smtClean="0"/>
              <a:t>	Desforges, N., &amp; Marchionni, C. (2008). Addressing</a:t>
            </a:r>
            <a:br>
              <a:rPr lang="en-US" dirty="0" smtClean="0"/>
            </a:br>
            <a:r>
              <a:rPr lang="en-US" dirty="0" smtClean="0"/>
              <a:t>	the turnover issue among new nurses from a</a:t>
            </a:r>
            <a:br>
              <a:rPr lang="en-US" dirty="0" smtClean="0"/>
            </a:br>
            <a:r>
              <a:rPr lang="en-US" dirty="0" smtClean="0"/>
              <a:t>	generational viewpoint. </a:t>
            </a:r>
            <a:r>
              <a:rPr lang="en-US" i="1" dirty="0" smtClean="0"/>
              <a:t>Journal of Nursing</a:t>
            </a:r>
            <a:br>
              <a:rPr lang="en-US" i="1" dirty="0" smtClean="0"/>
            </a:br>
            <a:r>
              <a:rPr lang="en-US" i="1" dirty="0" smtClean="0"/>
              <a:t>	Management, 16, </a:t>
            </a:r>
            <a:r>
              <a:rPr lang="en-US" dirty="0" smtClean="0"/>
              <a:t>724-733.</a:t>
            </a:r>
          </a:p>
          <a:p>
            <a:pPr marL="68580" lvl="1" indent="0">
              <a:buNone/>
            </a:pPr>
            <a:r>
              <a:rPr lang="en-US" dirty="0"/>
              <a:t>Rebar, C. R., Gersch, C. J., Macnee, C. L., &amp; </a:t>
            </a:r>
            <a:r>
              <a:rPr lang="en-US" dirty="0" smtClean="0"/>
              <a:t>McCabe, S.</a:t>
            </a:r>
            <a:br>
              <a:rPr lang="en-US" dirty="0" smtClean="0"/>
            </a:br>
            <a:r>
              <a:rPr lang="en-US" dirty="0" smtClean="0"/>
              <a:t>	(</a:t>
            </a:r>
            <a:r>
              <a:rPr lang="en-US" dirty="0"/>
              <a:t>2011). </a:t>
            </a:r>
            <a:r>
              <a:rPr lang="en-US" i="1" dirty="0"/>
              <a:t>Understanding nursing </a:t>
            </a:r>
            <a:r>
              <a:rPr lang="en-US" i="1" dirty="0" smtClean="0"/>
              <a:t>research</a:t>
            </a:r>
            <a:r>
              <a:rPr lang="en-US" i="1" dirty="0"/>
              <a:t>: </a:t>
            </a:r>
            <a:r>
              <a:rPr lang="en-US" i="1" dirty="0" smtClean="0"/>
              <a:t>Using</a:t>
            </a:r>
            <a:br>
              <a:rPr lang="en-US" i="1" dirty="0" smtClean="0"/>
            </a:br>
            <a:r>
              <a:rPr lang="en-US" i="1" dirty="0" smtClean="0"/>
              <a:t>	research </a:t>
            </a:r>
            <a:r>
              <a:rPr lang="en-US" i="1" dirty="0"/>
              <a:t>in evidence-based practice </a:t>
            </a:r>
            <a:r>
              <a:rPr lang="en-US" dirty="0"/>
              <a:t>(3</a:t>
            </a:r>
            <a:r>
              <a:rPr lang="en-US" baseline="30000" dirty="0"/>
              <a:t>rd</a:t>
            </a:r>
            <a:r>
              <a:rPr lang="en-US" dirty="0"/>
              <a:t> </a:t>
            </a:r>
            <a:r>
              <a:rPr lang="en-US" dirty="0" smtClean="0"/>
              <a:t>ed.).</a:t>
            </a:r>
            <a:br>
              <a:rPr lang="en-US" dirty="0" smtClean="0"/>
            </a:br>
            <a:r>
              <a:rPr lang="en-US" dirty="0" smtClean="0"/>
              <a:t>	Philadelphia</a:t>
            </a:r>
            <a:r>
              <a:rPr lang="en-US" dirty="0"/>
              <a:t>: Lippincott, </a:t>
            </a:r>
            <a:r>
              <a:rPr lang="en-US" dirty="0" smtClean="0"/>
              <a:t>Williams and Wilkins.</a:t>
            </a:r>
          </a:p>
          <a:p>
            <a:pPr marL="68580" lvl="1" indent="0">
              <a:buNone/>
            </a:pPr>
            <a:endParaRPr lang="en-US" dirty="0"/>
          </a:p>
        </p:txBody>
      </p:sp>
    </p:spTree>
    <p:extLst>
      <p:ext uri="{BB962C8B-B14F-4D97-AF65-F5344CB8AC3E}">
        <p14:creationId xmlns:p14="http://schemas.microsoft.com/office/powerpoint/2010/main" val="1058622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Summary </a:t>
            </a:r>
            <a:br>
              <a:rPr lang="en-US" dirty="0" smtClean="0"/>
            </a:br>
            <a:endParaRPr lang="en-US" dirty="0"/>
          </a:p>
        </p:txBody>
      </p:sp>
      <p:sp>
        <p:nvSpPr>
          <p:cNvPr id="3" name="Content Placeholder 2"/>
          <p:cNvSpPr>
            <a:spLocks noGrp="1"/>
          </p:cNvSpPr>
          <p:nvPr>
            <p:ph idx="1"/>
          </p:nvPr>
        </p:nvSpPr>
        <p:spPr>
          <a:xfrm>
            <a:off x="737419" y="1755058"/>
            <a:ext cx="7683910" cy="4542503"/>
          </a:xfrm>
        </p:spPr>
        <p:txBody>
          <a:bodyPr>
            <a:normAutofit fontScale="92500" lnSpcReduction="10000"/>
          </a:bodyPr>
          <a:lstStyle/>
          <a:p>
            <a:pPr marL="342900" lvl="1"/>
            <a:r>
              <a:rPr lang="en-US" dirty="0" smtClean="0"/>
              <a:t>The purpose was to explore </a:t>
            </a:r>
            <a:r>
              <a:rPr lang="en-US" dirty="0"/>
              <a:t>the relationship between the psychosocial work environment and a new nurses desire to </a:t>
            </a:r>
            <a:r>
              <a:rPr lang="en-US" dirty="0" smtClean="0"/>
              <a:t>quit.</a:t>
            </a:r>
          </a:p>
          <a:p>
            <a:pPr marL="342900" lvl="1"/>
            <a:endParaRPr lang="en-US" dirty="0" smtClean="0"/>
          </a:p>
          <a:p>
            <a:pPr marL="342900" lvl="1"/>
            <a:r>
              <a:rPr lang="en-US" dirty="0" smtClean="0"/>
              <a:t>Psychosocial work environment framework</a:t>
            </a:r>
          </a:p>
          <a:p>
            <a:pPr marL="342900" lvl="1"/>
            <a:endParaRPr lang="en-US" dirty="0" smtClean="0"/>
          </a:p>
          <a:p>
            <a:pPr marL="342900" lvl="1"/>
            <a:r>
              <a:rPr lang="en-US" dirty="0" smtClean="0"/>
              <a:t>Correlational descriptive design</a:t>
            </a:r>
          </a:p>
          <a:p>
            <a:pPr marL="342900" lvl="1"/>
            <a:endParaRPr lang="en-US" dirty="0" smtClean="0"/>
          </a:p>
          <a:p>
            <a:pPr marL="342900" lvl="1"/>
            <a:r>
              <a:rPr lang="en-US" dirty="0" smtClean="0"/>
              <a:t>Population included 309 newly graduated nurses</a:t>
            </a:r>
          </a:p>
          <a:p>
            <a:pPr marL="342900" lvl="1"/>
            <a:endParaRPr lang="en-US" dirty="0" smtClean="0"/>
          </a:p>
          <a:p>
            <a:pPr marL="342900" lvl="1"/>
            <a:r>
              <a:rPr lang="en-US" dirty="0" smtClean="0"/>
              <a:t>Data analysis included percentages and Chi-Square tests</a:t>
            </a:r>
          </a:p>
          <a:p>
            <a:pPr marL="342900" lvl="1"/>
            <a:endParaRPr lang="en-US" dirty="0" smtClean="0"/>
          </a:p>
          <a:p>
            <a:r>
              <a:rPr lang="en-US" sz="2200" dirty="0" smtClean="0"/>
              <a:t>A high level of effort with minimal reward contributes to new nurses quitting their job or leaving the profession.</a:t>
            </a:r>
            <a:endParaRPr lang="en-US" sz="2200" dirty="0"/>
          </a:p>
        </p:txBody>
      </p:sp>
    </p:spTree>
    <p:extLst>
      <p:ext uri="{BB962C8B-B14F-4D97-AF65-F5344CB8AC3E}">
        <p14:creationId xmlns:p14="http://schemas.microsoft.com/office/powerpoint/2010/main" val="23730978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Problem/Purpose</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r>
              <a:rPr lang="en-US" dirty="0" smtClean="0"/>
              <a:t>Problem</a:t>
            </a:r>
          </a:p>
          <a:p>
            <a:pPr lvl="1"/>
            <a:r>
              <a:rPr lang="en-US" dirty="0" smtClean="0"/>
              <a:t>Nursing shortage </a:t>
            </a:r>
          </a:p>
          <a:p>
            <a:pPr lvl="1"/>
            <a:r>
              <a:rPr lang="en-US" dirty="0" smtClean="0"/>
              <a:t>High turnover rate for new graduates</a:t>
            </a:r>
          </a:p>
          <a:p>
            <a:pPr lvl="1"/>
            <a:r>
              <a:rPr lang="en-US" dirty="0" smtClean="0"/>
              <a:t>Little information on how new nurses of Generation Nexters perceive their work environment</a:t>
            </a:r>
          </a:p>
          <a:p>
            <a:pPr lvl="1"/>
            <a:endParaRPr lang="en-US" dirty="0" smtClean="0"/>
          </a:p>
          <a:p>
            <a:r>
              <a:rPr lang="en-US" dirty="0" smtClean="0"/>
              <a:t>Purpose</a:t>
            </a:r>
          </a:p>
          <a:p>
            <a:pPr lvl="1"/>
            <a:r>
              <a:rPr lang="en-US" dirty="0" smtClean="0"/>
              <a:t>Explore the relationship between the psychosocial work environment and a new nurses desire to quit</a:t>
            </a:r>
            <a:endParaRPr lang="en-US" dirty="0"/>
          </a:p>
        </p:txBody>
      </p:sp>
    </p:spTree>
    <p:extLst>
      <p:ext uri="{BB962C8B-B14F-4D97-AF65-F5344CB8AC3E}">
        <p14:creationId xmlns:p14="http://schemas.microsoft.com/office/powerpoint/2010/main" val="42512272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Conceptual Framework</a:t>
            </a:r>
            <a:br>
              <a:rPr lang="en-US" dirty="0" smtClean="0"/>
            </a:br>
            <a:endParaRPr lang="en-US" dirty="0"/>
          </a:p>
        </p:txBody>
      </p:sp>
      <p:sp>
        <p:nvSpPr>
          <p:cNvPr id="7" name="Content Placeholder 2"/>
          <p:cNvSpPr>
            <a:spLocks noGrp="1"/>
          </p:cNvSpPr>
          <p:nvPr>
            <p:ph idx="1"/>
          </p:nvPr>
        </p:nvSpPr>
        <p:spPr>
          <a:xfrm>
            <a:off x="737419" y="1755058"/>
            <a:ext cx="7683910" cy="4542503"/>
          </a:xfrm>
        </p:spPr>
        <p:txBody>
          <a:bodyPr>
            <a:normAutofit fontScale="92500" lnSpcReduction="20000"/>
          </a:bodyPr>
          <a:lstStyle/>
          <a:p>
            <a:pPr lvl="0"/>
            <a:r>
              <a:rPr lang="en-US" dirty="0"/>
              <a:t>Based on the psychosocial work environment </a:t>
            </a:r>
            <a:r>
              <a:rPr lang="en-US" dirty="0" smtClean="0"/>
              <a:t>framework</a:t>
            </a:r>
          </a:p>
          <a:p>
            <a:pPr lvl="0"/>
            <a:endParaRPr lang="en-US" dirty="0"/>
          </a:p>
          <a:p>
            <a:pPr lvl="0"/>
            <a:r>
              <a:rPr lang="en-US" dirty="0" smtClean="0"/>
              <a:t>The framework </a:t>
            </a:r>
            <a:r>
              <a:rPr lang="en-US" dirty="0"/>
              <a:t>provides proper insight into the nurses’ perceptions of their work place, which associates directly with the research question. </a:t>
            </a:r>
            <a:endParaRPr lang="en-US" dirty="0" smtClean="0"/>
          </a:p>
          <a:p>
            <a:pPr lvl="0"/>
            <a:endParaRPr lang="en-US" dirty="0"/>
          </a:p>
          <a:p>
            <a:pPr lvl="0"/>
            <a:r>
              <a:rPr lang="en-US" dirty="0"/>
              <a:t>A reference ratio that achieves the greatest retention has been identified, and provides a control to compare the other ratios to. </a:t>
            </a:r>
            <a:endParaRPr lang="en-US" dirty="0" smtClean="0"/>
          </a:p>
          <a:p>
            <a:pPr lvl="0"/>
            <a:endParaRPr lang="en-US" dirty="0"/>
          </a:p>
          <a:p>
            <a:pPr lvl="0"/>
            <a:r>
              <a:rPr lang="en-US" dirty="0" smtClean="0"/>
              <a:t>The framework </a:t>
            </a:r>
            <a:r>
              <a:rPr lang="en-US" dirty="0"/>
              <a:t>fully supports the purpose of the research and focuses on key variables that can be used to answer the two research questions. </a:t>
            </a:r>
          </a:p>
        </p:txBody>
      </p:sp>
    </p:spTree>
    <p:extLst>
      <p:ext uri="{BB962C8B-B14F-4D97-AF65-F5344CB8AC3E}">
        <p14:creationId xmlns:p14="http://schemas.microsoft.com/office/powerpoint/2010/main" val="1159473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Review of the Literature</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fontScale="85000" lnSpcReduction="10000"/>
          </a:bodyPr>
          <a:lstStyle/>
          <a:p>
            <a:pPr lvl="0"/>
            <a:r>
              <a:rPr lang="en-US" dirty="0"/>
              <a:t>The literature review was not clearly labeled, </a:t>
            </a:r>
            <a:r>
              <a:rPr lang="en-US" dirty="0" smtClean="0"/>
              <a:t>but there </a:t>
            </a:r>
            <a:r>
              <a:rPr lang="en-US" dirty="0"/>
              <a:t>were references </a:t>
            </a:r>
            <a:r>
              <a:rPr lang="en-US" dirty="0" smtClean="0"/>
              <a:t>throughout the </a:t>
            </a:r>
            <a:r>
              <a:rPr lang="en-US" dirty="0"/>
              <a:t>article</a:t>
            </a:r>
            <a:r>
              <a:rPr lang="en-US" dirty="0" smtClean="0"/>
              <a:t>.</a:t>
            </a:r>
          </a:p>
          <a:p>
            <a:pPr lvl="0"/>
            <a:endParaRPr lang="en-US" dirty="0"/>
          </a:p>
          <a:p>
            <a:pPr lvl="0"/>
            <a:r>
              <a:rPr lang="en-US" dirty="0"/>
              <a:t>Current research was included in the study along with a wide range of data from other years. </a:t>
            </a:r>
            <a:endParaRPr lang="en-US" dirty="0" smtClean="0"/>
          </a:p>
          <a:p>
            <a:pPr lvl="0"/>
            <a:endParaRPr lang="en-US" dirty="0"/>
          </a:p>
          <a:p>
            <a:pPr lvl="0"/>
            <a:r>
              <a:rPr lang="en-US" dirty="0" smtClean="0"/>
              <a:t>The literature </a:t>
            </a:r>
            <a:r>
              <a:rPr lang="en-US" dirty="0"/>
              <a:t>review was </a:t>
            </a:r>
            <a:r>
              <a:rPr lang="en-US" dirty="0" smtClean="0"/>
              <a:t>well critiqued and </a:t>
            </a:r>
            <a:r>
              <a:rPr lang="en-US" dirty="0"/>
              <a:t>it was </a:t>
            </a:r>
            <a:r>
              <a:rPr lang="en-US" dirty="0" smtClean="0"/>
              <a:t>relevant </a:t>
            </a:r>
            <a:r>
              <a:rPr lang="en-US" dirty="0"/>
              <a:t>to the </a:t>
            </a:r>
            <a:r>
              <a:rPr lang="en-US" dirty="0" smtClean="0"/>
              <a:t>topic being </a:t>
            </a:r>
            <a:r>
              <a:rPr lang="en-US" dirty="0"/>
              <a:t>discussed</a:t>
            </a:r>
            <a:r>
              <a:rPr lang="en-US" dirty="0" smtClean="0"/>
              <a:t>.</a:t>
            </a:r>
          </a:p>
          <a:p>
            <a:pPr lvl="0"/>
            <a:endParaRPr lang="en-US" dirty="0"/>
          </a:p>
          <a:p>
            <a:pPr lvl="0"/>
            <a:r>
              <a:rPr lang="en-US" dirty="0"/>
              <a:t>The gap within the knowledge is that there is little research specifically focused on nurses of the Nexter generation</a:t>
            </a:r>
            <a:r>
              <a:rPr lang="en-US" dirty="0" smtClean="0"/>
              <a:t>.</a:t>
            </a:r>
          </a:p>
          <a:p>
            <a:pPr lvl="0"/>
            <a:endParaRPr lang="en-US" dirty="0"/>
          </a:p>
          <a:p>
            <a:pPr lvl="0"/>
            <a:r>
              <a:rPr lang="en-US" dirty="0" smtClean="0"/>
              <a:t>The </a:t>
            </a:r>
            <a:r>
              <a:rPr lang="en-US" dirty="0"/>
              <a:t>information presented flowed </a:t>
            </a:r>
            <a:r>
              <a:rPr lang="en-US" dirty="0" smtClean="0"/>
              <a:t>well </a:t>
            </a:r>
            <a:r>
              <a:rPr lang="en-US" dirty="0"/>
              <a:t>throughout the article.</a:t>
            </a:r>
          </a:p>
        </p:txBody>
      </p:sp>
    </p:spTree>
    <p:extLst>
      <p:ext uri="{BB962C8B-B14F-4D97-AF65-F5344CB8AC3E}">
        <p14:creationId xmlns:p14="http://schemas.microsoft.com/office/powerpoint/2010/main" val="3870786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Research Question</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pPr lvl="0"/>
            <a:r>
              <a:rPr lang="en-US" dirty="0"/>
              <a:t>The research questions were clearly stated</a:t>
            </a:r>
            <a:r>
              <a:rPr lang="en-US" dirty="0" smtClean="0"/>
              <a:t>.</a:t>
            </a:r>
          </a:p>
          <a:p>
            <a:pPr lvl="0"/>
            <a:endParaRPr lang="en-US" dirty="0"/>
          </a:p>
          <a:p>
            <a:pPr lvl="0"/>
            <a:r>
              <a:rPr lang="en-US" dirty="0"/>
              <a:t>The questions are researchable as </a:t>
            </a:r>
            <a:r>
              <a:rPr lang="en-US" dirty="0" smtClean="0"/>
              <a:t>stated.</a:t>
            </a:r>
          </a:p>
          <a:p>
            <a:pPr lvl="0"/>
            <a:endParaRPr lang="en-US" dirty="0"/>
          </a:p>
          <a:p>
            <a:pPr lvl="0"/>
            <a:r>
              <a:rPr lang="en-US" dirty="0"/>
              <a:t>The question relates logically to the problem that there is little known about the new nurses perception of their current work environment and the impact that it has on their intent to stay at their perspective jobs. </a:t>
            </a:r>
          </a:p>
        </p:txBody>
      </p:sp>
    </p:spTree>
    <p:extLst>
      <p:ext uri="{BB962C8B-B14F-4D97-AF65-F5344CB8AC3E}">
        <p14:creationId xmlns:p14="http://schemas.microsoft.com/office/powerpoint/2010/main" val="2371224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Variables</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lnSpcReduction="10000"/>
          </a:bodyPr>
          <a:lstStyle/>
          <a:p>
            <a:pPr lvl="0"/>
            <a:r>
              <a:rPr lang="en-US" dirty="0"/>
              <a:t>The researchers organized the variables such that the definitions are easy to understand and sub-categories of the variables are identified. </a:t>
            </a:r>
            <a:endParaRPr lang="en-US" dirty="0" smtClean="0"/>
          </a:p>
          <a:p>
            <a:pPr lvl="0"/>
            <a:endParaRPr lang="en-US" dirty="0"/>
          </a:p>
          <a:p>
            <a:pPr lvl="0"/>
            <a:r>
              <a:rPr lang="en-US" dirty="0"/>
              <a:t>Their organization allows for an in-depth understanding of the variables and the style of questioning involved in the gathering of the data. </a:t>
            </a:r>
            <a:endParaRPr lang="en-US" dirty="0" smtClean="0"/>
          </a:p>
          <a:p>
            <a:pPr lvl="0"/>
            <a:endParaRPr lang="en-US" dirty="0"/>
          </a:p>
          <a:p>
            <a:pPr lvl="0"/>
            <a:r>
              <a:rPr lang="en-US" dirty="0"/>
              <a:t>They also provide detail in how the framework addresses each </a:t>
            </a:r>
            <a:r>
              <a:rPr lang="en-US" dirty="0" smtClean="0"/>
              <a:t>variable </a:t>
            </a:r>
            <a:r>
              <a:rPr lang="en-US" dirty="0"/>
              <a:t>and how the variable addresses the two research questions. </a:t>
            </a:r>
          </a:p>
        </p:txBody>
      </p:sp>
    </p:spTree>
    <p:extLst>
      <p:ext uri="{BB962C8B-B14F-4D97-AF65-F5344CB8AC3E}">
        <p14:creationId xmlns:p14="http://schemas.microsoft.com/office/powerpoint/2010/main" val="3473456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Design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pPr lvl="0"/>
            <a:r>
              <a:rPr lang="en-US" dirty="0"/>
              <a:t>The design utilized was a correlational descriptive design</a:t>
            </a:r>
            <a:r>
              <a:rPr lang="en-US" dirty="0" smtClean="0"/>
              <a:t>.</a:t>
            </a:r>
          </a:p>
          <a:p>
            <a:pPr lvl="0"/>
            <a:endParaRPr lang="en-US" dirty="0"/>
          </a:p>
          <a:p>
            <a:pPr lvl="0"/>
            <a:r>
              <a:rPr lang="en-US" dirty="0"/>
              <a:t>The design was appropriate for this study because it wanted to compare variables that may or may not have an </a:t>
            </a:r>
            <a:r>
              <a:rPr lang="en-US" dirty="0" smtClean="0"/>
              <a:t>effect </a:t>
            </a:r>
            <a:r>
              <a:rPr lang="en-US" dirty="0"/>
              <a:t>on the nursing turnover. </a:t>
            </a:r>
            <a:endParaRPr lang="en-US" dirty="0" smtClean="0"/>
          </a:p>
          <a:p>
            <a:pPr lvl="0"/>
            <a:endParaRPr lang="en-US" dirty="0"/>
          </a:p>
          <a:p>
            <a:pPr lvl="0"/>
            <a:r>
              <a:rPr lang="en-US" dirty="0"/>
              <a:t>Validity is vaguely addressed in the article. </a:t>
            </a:r>
          </a:p>
        </p:txBody>
      </p:sp>
    </p:spTree>
    <p:extLst>
      <p:ext uri="{BB962C8B-B14F-4D97-AF65-F5344CB8AC3E}">
        <p14:creationId xmlns:p14="http://schemas.microsoft.com/office/powerpoint/2010/main" val="2361856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Sample</a:t>
            </a:r>
            <a:br>
              <a:rPr lang="en-US" dirty="0" smtClean="0"/>
            </a:br>
            <a:endParaRPr lang="en-US" dirty="0"/>
          </a:p>
        </p:txBody>
      </p:sp>
      <p:sp>
        <p:nvSpPr>
          <p:cNvPr id="5" name="Content Placeholder 2"/>
          <p:cNvSpPr>
            <a:spLocks noGrp="1"/>
          </p:cNvSpPr>
          <p:nvPr>
            <p:ph idx="1"/>
          </p:nvPr>
        </p:nvSpPr>
        <p:spPr>
          <a:xfrm>
            <a:off x="737419" y="1755058"/>
            <a:ext cx="7683910" cy="4542503"/>
          </a:xfrm>
        </p:spPr>
        <p:txBody>
          <a:bodyPr/>
          <a:lstStyle/>
          <a:p>
            <a:pPr lvl="0"/>
            <a:r>
              <a:rPr lang="en-US" dirty="0"/>
              <a:t>The sample is very well described and is representative of the population studied</a:t>
            </a:r>
            <a:r>
              <a:rPr lang="en-US" dirty="0" smtClean="0"/>
              <a:t>.</a:t>
            </a:r>
          </a:p>
          <a:p>
            <a:pPr lvl="0"/>
            <a:endParaRPr lang="en-US" dirty="0"/>
          </a:p>
          <a:p>
            <a:pPr lvl="0"/>
            <a:r>
              <a:rPr lang="en-US" dirty="0"/>
              <a:t>The sample method of mailing </a:t>
            </a:r>
            <a:r>
              <a:rPr lang="en-US" dirty="0" smtClean="0"/>
              <a:t>questionnaires was appropriate.  </a:t>
            </a:r>
          </a:p>
          <a:p>
            <a:pPr lvl="0"/>
            <a:endParaRPr lang="en-US" dirty="0" smtClean="0"/>
          </a:p>
          <a:p>
            <a:pPr lvl="0"/>
            <a:r>
              <a:rPr lang="en-US" dirty="0" smtClean="0"/>
              <a:t>The sample size was large.</a:t>
            </a:r>
          </a:p>
          <a:p>
            <a:pPr lvl="0"/>
            <a:endParaRPr lang="en-US" dirty="0"/>
          </a:p>
          <a:p>
            <a:pPr lvl="0"/>
            <a:r>
              <a:rPr lang="en-US" dirty="0"/>
              <a:t>Subject protection is discussed and addressed in this article. </a:t>
            </a:r>
          </a:p>
        </p:txBody>
      </p:sp>
    </p:spTree>
    <p:extLst>
      <p:ext uri="{BB962C8B-B14F-4D97-AF65-F5344CB8AC3E}">
        <p14:creationId xmlns:p14="http://schemas.microsoft.com/office/powerpoint/2010/main" val="27718497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3008</TotalTime>
  <Words>2776</Words>
  <Application>Microsoft Office PowerPoint</Application>
  <PresentationFormat>On-screen Show (4:3)</PresentationFormat>
  <Paragraphs>133</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Addressing the Turnover Issue Among New Nurses from a Generational Viewpoint</vt:lpstr>
      <vt:lpstr>Summary  </vt:lpstr>
      <vt:lpstr>Problem/Purpose </vt:lpstr>
      <vt:lpstr>Conceptual Framework </vt:lpstr>
      <vt:lpstr>Review of the Literature </vt:lpstr>
      <vt:lpstr>Research Question </vt:lpstr>
      <vt:lpstr>Variables </vt:lpstr>
      <vt:lpstr>Design  </vt:lpstr>
      <vt:lpstr>Sample </vt:lpstr>
      <vt:lpstr>Data Collection Methods </vt:lpstr>
      <vt:lpstr>Data Analysis </vt:lpstr>
      <vt:lpstr>Results, Conclusion, Discussion of Findings</vt:lpstr>
      <vt:lpstr>Overall Evaluation  </vt:lpstr>
      <vt:lpstr>Resources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Ashley Adams</dc:creator>
  <cp:lastModifiedBy>user</cp:lastModifiedBy>
  <cp:revision>94</cp:revision>
  <cp:lastPrinted>2012-07-19T15:42:23Z</cp:lastPrinted>
  <dcterms:created xsi:type="dcterms:W3CDTF">2012-06-28T00:31:56Z</dcterms:created>
  <dcterms:modified xsi:type="dcterms:W3CDTF">2012-07-22T15:18:17Z</dcterms:modified>
</cp:coreProperties>
</file>