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5"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863" autoAdjust="0"/>
  </p:normalViewPr>
  <p:slideViewPr>
    <p:cSldViewPr snapToGrid="0" snapToObjects="1">
      <p:cViewPr>
        <p:scale>
          <a:sx n="76" d="100"/>
          <a:sy n="76" d="100"/>
        </p:scale>
        <p:origin x="-200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B37F7C-E902-4720-910D-A032FF831B5B}" type="datetimeFigureOut">
              <a:rPr lang="en-US" smtClean="0"/>
              <a:t>7/15/12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E7EDA8-D651-4A09-9E55-AE68AB95D9A8}" type="slidenum">
              <a:rPr lang="en-US" smtClean="0"/>
              <a:t>‹#›</a:t>
            </a:fld>
            <a:endParaRPr lang="en-US"/>
          </a:p>
        </p:txBody>
      </p:sp>
    </p:spTree>
    <p:extLst>
      <p:ext uri="{BB962C8B-B14F-4D97-AF65-F5344CB8AC3E}">
        <p14:creationId xmlns:p14="http://schemas.microsoft.com/office/powerpoint/2010/main" val="2702792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114300" algn="l" defTabSz="914400" rtl="0" eaLnBrk="1" fontAlgn="auto" latinLnBrk="0" hangingPunct="1">
              <a:lnSpc>
                <a:spcPct val="100000"/>
              </a:lnSpc>
              <a:spcBef>
                <a:spcPts val="0"/>
              </a:spcBef>
              <a:spcAft>
                <a:spcPts val="0"/>
              </a:spcAft>
              <a:buClrTx/>
              <a:buSzTx/>
              <a:buFontTx/>
              <a:buNone/>
              <a:tabLst/>
              <a:defRPr/>
            </a:pPr>
            <a:r>
              <a:rPr lang="en-US" baseline="0" dirty="0" smtClean="0"/>
              <a:t>Past studies have examined the reasons for nursing turnover and the common characteristics of Generation </a:t>
            </a:r>
            <a:r>
              <a:rPr lang="en-US" baseline="0" dirty="0" err="1" smtClean="0"/>
              <a:t>Nexters</a:t>
            </a:r>
            <a:r>
              <a:rPr lang="en-US" baseline="0" dirty="0" smtClean="0"/>
              <a:t> (born 1980-2000), but there is little research specifically focused on nurses of the </a:t>
            </a:r>
            <a:r>
              <a:rPr lang="en-US" baseline="0" dirty="0" err="1" smtClean="0"/>
              <a:t>Nexter</a:t>
            </a:r>
            <a:r>
              <a:rPr lang="en-US" baseline="0" dirty="0" smtClean="0"/>
              <a:t> generation. </a:t>
            </a:r>
            <a:r>
              <a:rPr lang="en-US" dirty="0" smtClean="0"/>
              <a:t>The purpose of this study</a:t>
            </a:r>
            <a:r>
              <a:rPr lang="en-US" baseline="0" dirty="0" smtClean="0"/>
              <a:t> was to examine the relationship between the psychosocial work environment and a nurse’s desire to quit from this new working generation.  Since there is a growing nursing shortage and a new generation of workers, “it is essential that we know the factors that influence turnover so that we can create working environments that will retain nurses” (Lavoie-Tremblay, O’Brien-Pallas, </a:t>
            </a:r>
            <a:r>
              <a:rPr lang="en-US" baseline="0" dirty="0" err="1" smtClean="0"/>
              <a:t>Gelinas</a:t>
            </a:r>
            <a:r>
              <a:rPr lang="en-US" baseline="0" dirty="0" smtClean="0"/>
              <a:t>, </a:t>
            </a:r>
            <a:r>
              <a:rPr lang="en-US" baseline="0" dirty="0" err="1" smtClean="0"/>
              <a:t>Desforges</a:t>
            </a:r>
            <a:r>
              <a:rPr lang="en-US" baseline="0" dirty="0" smtClean="0"/>
              <a:t>, &amp; </a:t>
            </a:r>
            <a:r>
              <a:rPr lang="en-US" baseline="0" dirty="0" err="1" smtClean="0"/>
              <a:t>Marchionni</a:t>
            </a:r>
            <a:r>
              <a:rPr lang="en-US" baseline="0" dirty="0" smtClean="0"/>
              <a:t>, 2008, p. 725). The study focused on two main research questions 1) </a:t>
            </a:r>
            <a:r>
              <a:rPr lang="en-US" dirty="0" smtClean="0"/>
              <a:t>Do nurses who intend to quit their job and those who do not have different perceptions of their psychosocial work environment? and</a:t>
            </a:r>
            <a:r>
              <a:rPr lang="en-US" baseline="0" dirty="0" smtClean="0"/>
              <a:t> 2) Do nurses who intend to quit the progression and those who do no not have different perceptions of their work environment?  The study is based on the theoretical framework psychosocial work environment, which encompasses the </a:t>
            </a:r>
            <a:r>
              <a:rPr lang="en-US" baseline="0" dirty="0" err="1" smtClean="0"/>
              <a:t>Karasek’s</a:t>
            </a:r>
            <a:r>
              <a:rPr lang="en-US" baseline="0" dirty="0" smtClean="0"/>
              <a:t> Job Strain model and the </a:t>
            </a:r>
            <a:r>
              <a:rPr lang="en-US" baseline="0" dirty="0" err="1" smtClean="0"/>
              <a:t>Siegrist’s</a:t>
            </a:r>
            <a:r>
              <a:rPr lang="en-US" baseline="0" dirty="0" smtClean="0"/>
              <a:t> Effort-Reward Imbalance model (</a:t>
            </a:r>
            <a:r>
              <a:rPr lang="en-US" baseline="0" dirty="0" err="1" smtClean="0"/>
              <a:t>Kristensen</a:t>
            </a:r>
            <a:r>
              <a:rPr lang="en-US" baseline="0" dirty="0" smtClean="0"/>
              <a:t>, 1999).  The authors used a correlational descriptive design and recruited participants through a mailed survey.  The convenience sample consisted of 309 respondents who were newly graduated nurses and between the ages of 20 and 25.  The major concepts included socio-demographic variables (i.e., age, gender, type of degree, and location), psychosocial work environment, social support, and effort/reward imbalance.  Descriptive statistics (i.e., total numbers and percentages) were used for the frequency of psychosocial work environments, reasons for quitting job, and reasons for quitting profession.  Chi-Square tests were conducted to determine relationships between the variables.  Results showed that 62% of participants intended to quit their current position and 59% felt that there was an imbalance between effort and reward.  There was a correlation between nurses who planned to quit their job, an imbalance of effort and reward, and a lack of support.  Also, nurses who planned to quit the profession were associated with high psychological demands and job strain.  The authors concluded that a high level of effort with minimal reward contributes to new </a:t>
            </a:r>
            <a:r>
              <a:rPr lang="en-US" baseline="0" dirty="0" err="1" smtClean="0"/>
              <a:t>Nexter</a:t>
            </a:r>
            <a:r>
              <a:rPr lang="en-US" baseline="0" dirty="0" smtClean="0"/>
              <a:t> nurses desire to quit their job or leave the profession.  It is important to improve working conditions and apply retention strategies for all generations of nurses.    </a:t>
            </a:r>
            <a:endParaRPr lang="en-US" dirty="0" smtClean="0"/>
          </a:p>
        </p:txBody>
      </p:sp>
      <p:sp>
        <p:nvSpPr>
          <p:cNvPr id="4" name="Slide Number Placeholder 3"/>
          <p:cNvSpPr>
            <a:spLocks noGrp="1"/>
          </p:cNvSpPr>
          <p:nvPr>
            <p:ph type="sldNum" sz="quarter" idx="10"/>
          </p:nvPr>
        </p:nvSpPr>
        <p:spPr/>
        <p:txBody>
          <a:bodyPr/>
          <a:lstStyle/>
          <a:p>
            <a:fld id="{EDE7EDA8-D651-4A09-9E55-AE68AB95D9A8}" type="slidenum">
              <a:rPr lang="en-US" smtClean="0"/>
              <a:t>2</a:t>
            </a:fld>
            <a:endParaRPr lang="en-US"/>
          </a:p>
        </p:txBody>
      </p:sp>
    </p:spTree>
    <p:extLst>
      <p:ext uri="{BB962C8B-B14F-4D97-AF65-F5344CB8AC3E}">
        <p14:creationId xmlns:p14="http://schemas.microsoft.com/office/powerpoint/2010/main" val="2617959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Lucida Grande" charset="0"/>
                <a:cs typeface="Lucida Grande" charset="0"/>
                <a:sym typeface="Lucida Grande" charset="0"/>
              </a:rPr>
              <a:t>The Statistical Package for Social Sciences (SPSS) is analytic software commonly used for statistical evaluations. Chi-Squared test, with a significance level of 5%, were used to correlate the variables with the intent to quite current positions or the nursing career. The researchers did not provide a description of the purpose for the SPSS software, just that is used for data analysis. The study would have benefited from a small amount of detail in the description of SPSS, like what services this tool provided, and the relevance of using this software in the study. The tables reflect each variable and the sub-categories adequately and reflect their influence on the research questions.</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11</a:t>
            </a:fld>
            <a:endParaRPr lang="en-US"/>
          </a:p>
        </p:txBody>
      </p:sp>
    </p:spTree>
    <p:extLst>
      <p:ext uri="{BB962C8B-B14F-4D97-AF65-F5344CB8AC3E}">
        <p14:creationId xmlns:p14="http://schemas.microsoft.com/office/powerpoint/2010/main" val="39604963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smtClean="0"/>
              <a:t>The</a:t>
            </a:r>
            <a:r>
              <a:rPr lang="en-US" baseline="0" dirty="0" smtClean="0"/>
              <a:t> nurses who were planning on quitting their job perceived a significant effort/reward imbalance in addition to lack of social support.  The nurses who were planning on quitting also had high psychosocial demands and elevated job strain (Lavoie-Tremblay et al., 2008). </a:t>
            </a:r>
          </a:p>
          <a:p>
            <a:pPr marL="171450" indent="-171450">
              <a:buFont typeface="Arial"/>
              <a:buChar char="•"/>
            </a:pPr>
            <a:r>
              <a:rPr lang="en-US" baseline="0" dirty="0" smtClean="0"/>
              <a:t>The participation rate was appropriate according to the method they used (which was mail).  However the sample size and data although significant to conclude common themes and connections cannot be made into a generalized statement. </a:t>
            </a:r>
          </a:p>
          <a:p>
            <a:pPr marL="171450" indent="-171450">
              <a:buFont typeface="Arial"/>
              <a:buChar char="•"/>
            </a:pPr>
            <a:r>
              <a:rPr lang="en-US" baseline="0" dirty="0" smtClean="0"/>
              <a:t>The implications for nursing suggested that from the data collected nursing managers need to create a meaningful and supportive environment.  It is important to make sure that the nurses feel that they are supported and feel like they are valued (Lavoie-Tremblay et al., 2008). </a:t>
            </a:r>
          </a:p>
          <a:p>
            <a:pPr marL="171450" indent="-171450">
              <a:buFont typeface="Arial"/>
              <a:buChar char="•"/>
            </a:pPr>
            <a:r>
              <a:rPr lang="en-US" baseline="0" dirty="0" smtClean="0"/>
              <a:t>There needs to be more studies don</a:t>
            </a:r>
            <a:r>
              <a:rPr lang="fr-FR" baseline="0" dirty="0" smtClean="0"/>
              <a:t>e to </a:t>
            </a:r>
            <a:r>
              <a:rPr lang="fr-FR" baseline="0" dirty="0" err="1" smtClean="0"/>
              <a:t>make</a:t>
            </a:r>
            <a:r>
              <a:rPr lang="fr-FR" baseline="0" dirty="0" smtClean="0"/>
              <a:t> </a:t>
            </a:r>
            <a:r>
              <a:rPr lang="fr-FR" baseline="0" dirty="0" err="1" smtClean="0"/>
              <a:t>this</a:t>
            </a:r>
            <a:r>
              <a:rPr lang="fr-FR" baseline="0" dirty="0" smtClean="0"/>
              <a:t> possible.  </a:t>
            </a:r>
            <a:r>
              <a:rPr lang="fr-FR" baseline="0" dirty="0" err="1" smtClean="0"/>
              <a:t>However</a:t>
            </a:r>
            <a:r>
              <a:rPr lang="fr-FR" baseline="0" dirty="0" smtClean="0"/>
              <a:t> in the data </a:t>
            </a:r>
            <a:r>
              <a:rPr lang="fr-FR" baseline="0" dirty="0" err="1" smtClean="0"/>
              <a:t>found</a:t>
            </a:r>
            <a:r>
              <a:rPr lang="fr-FR" baseline="0" dirty="0" smtClean="0"/>
              <a:t> </a:t>
            </a:r>
            <a:r>
              <a:rPr lang="fr-FR" baseline="0" dirty="0" err="1" smtClean="0"/>
              <a:t>there</a:t>
            </a:r>
            <a:r>
              <a:rPr lang="fr-FR" baseline="0" dirty="0" smtClean="0"/>
              <a:t> </a:t>
            </a:r>
            <a:r>
              <a:rPr lang="fr-FR" baseline="0" dirty="0" err="1" smtClean="0"/>
              <a:t>were</a:t>
            </a:r>
            <a:r>
              <a:rPr lang="fr-FR" baseline="0" dirty="0" smtClean="0"/>
              <a:t> </a:t>
            </a:r>
            <a:r>
              <a:rPr lang="fr-FR" baseline="0" dirty="0" err="1" smtClean="0"/>
              <a:t>significant</a:t>
            </a:r>
            <a:r>
              <a:rPr lang="fr-FR" baseline="0" dirty="0" smtClean="0"/>
              <a:t> connections and </a:t>
            </a:r>
            <a:r>
              <a:rPr lang="fr-FR" baseline="0" dirty="0" err="1" smtClean="0"/>
              <a:t>themes</a:t>
            </a:r>
            <a:r>
              <a:rPr lang="fr-FR" baseline="0" dirty="0" smtClean="0"/>
              <a:t> </a:t>
            </a:r>
            <a:r>
              <a:rPr lang="fr-FR" baseline="0" dirty="0" err="1" smtClean="0"/>
              <a:t>that</a:t>
            </a:r>
            <a:r>
              <a:rPr lang="fr-FR" baseline="0" dirty="0" smtClean="0"/>
              <a:t> </a:t>
            </a:r>
            <a:r>
              <a:rPr lang="fr-FR" baseline="0" dirty="0" err="1" smtClean="0"/>
              <a:t>emerged</a:t>
            </a:r>
            <a:r>
              <a:rPr lang="fr-FR" baseline="0" dirty="0" smtClean="0"/>
              <a:t>.</a:t>
            </a:r>
          </a:p>
          <a:p>
            <a:pPr marL="171450" indent="-171450">
              <a:buFont typeface="Arial"/>
              <a:buChar char="•"/>
            </a:pPr>
            <a:r>
              <a:rPr lang="fr-FR" baseline="0" dirty="0" err="1" smtClean="0"/>
              <a:t>Further</a:t>
            </a:r>
            <a:r>
              <a:rPr lang="fr-FR" baseline="0" dirty="0" smtClean="0"/>
              <a:t> </a:t>
            </a:r>
            <a:r>
              <a:rPr lang="fr-FR" baseline="0" dirty="0" err="1" smtClean="0"/>
              <a:t>research</a:t>
            </a:r>
            <a:r>
              <a:rPr lang="fr-FR" baseline="0" dirty="0" smtClean="0"/>
              <a:t> </a:t>
            </a:r>
            <a:r>
              <a:rPr lang="fr-FR" baseline="0" dirty="0" err="1" smtClean="0"/>
              <a:t>should</a:t>
            </a:r>
            <a:r>
              <a:rPr lang="fr-FR" baseline="0" dirty="0" smtClean="0"/>
              <a:t> </a:t>
            </a:r>
            <a:r>
              <a:rPr lang="fr-FR" baseline="0" dirty="0" err="1" smtClean="0"/>
              <a:t>be</a:t>
            </a:r>
            <a:r>
              <a:rPr lang="fr-FR" baseline="0" dirty="0" smtClean="0"/>
              <a:t> </a:t>
            </a:r>
            <a:r>
              <a:rPr lang="fr-FR" baseline="0" dirty="0" err="1" smtClean="0"/>
              <a:t>done</a:t>
            </a:r>
            <a:r>
              <a:rPr lang="fr-FR" baseline="0" dirty="0" smtClean="0"/>
              <a:t> in </a:t>
            </a:r>
            <a:r>
              <a:rPr lang="fr-FR" baseline="0" dirty="0" err="1" smtClean="0"/>
              <a:t>different</a:t>
            </a:r>
            <a:r>
              <a:rPr lang="fr-FR" baseline="0" dirty="0" smtClean="0"/>
              <a:t> states and countries to </a:t>
            </a:r>
            <a:r>
              <a:rPr lang="fr-FR" baseline="0" dirty="0" err="1" smtClean="0"/>
              <a:t>get</a:t>
            </a:r>
            <a:r>
              <a:rPr lang="fr-FR" baseline="0" dirty="0" smtClean="0"/>
              <a:t> more data </a:t>
            </a:r>
            <a:r>
              <a:rPr lang="fr-FR" baseline="0" dirty="0" err="1" smtClean="0"/>
              <a:t>collected</a:t>
            </a:r>
            <a:r>
              <a:rPr lang="fr-FR" baseline="0" dirty="0" smtClean="0"/>
              <a:t> and to </a:t>
            </a:r>
            <a:r>
              <a:rPr lang="fr-FR" baseline="0" dirty="0" err="1" smtClean="0"/>
              <a:t>see</a:t>
            </a:r>
            <a:r>
              <a:rPr lang="fr-FR" baseline="0" dirty="0" smtClean="0"/>
              <a:t> if the </a:t>
            </a:r>
            <a:r>
              <a:rPr lang="fr-FR" baseline="0" dirty="0" err="1" smtClean="0"/>
              <a:t>themes</a:t>
            </a:r>
            <a:r>
              <a:rPr lang="fr-FR" baseline="0" dirty="0" smtClean="0"/>
              <a:t> </a:t>
            </a:r>
            <a:r>
              <a:rPr lang="fr-FR" baseline="0" dirty="0" err="1" smtClean="0"/>
              <a:t>they</a:t>
            </a:r>
            <a:r>
              <a:rPr lang="fr-FR" baseline="0" dirty="0" smtClean="0"/>
              <a:t> </a:t>
            </a:r>
            <a:r>
              <a:rPr lang="fr-FR" baseline="0" dirty="0" err="1" smtClean="0"/>
              <a:t>found</a:t>
            </a:r>
            <a:r>
              <a:rPr lang="fr-FR" baseline="0" dirty="0" smtClean="0"/>
              <a:t> in </a:t>
            </a:r>
            <a:r>
              <a:rPr lang="fr-FR" baseline="0" dirty="0" err="1" smtClean="0"/>
              <a:t>this</a:t>
            </a:r>
            <a:r>
              <a:rPr lang="fr-FR" baseline="0" dirty="0" smtClean="0"/>
              <a:t> </a:t>
            </a:r>
            <a:r>
              <a:rPr lang="fr-FR" baseline="0" dirty="0" err="1" smtClean="0"/>
              <a:t>study</a:t>
            </a:r>
            <a:r>
              <a:rPr lang="fr-FR" baseline="0" dirty="0" smtClean="0"/>
              <a:t> continue, </a:t>
            </a:r>
            <a:r>
              <a:rPr lang="fr-FR" baseline="0" dirty="0" err="1" smtClean="0"/>
              <a:t>so</a:t>
            </a:r>
            <a:r>
              <a:rPr lang="fr-FR" baseline="0" dirty="0" smtClean="0"/>
              <a:t> </a:t>
            </a:r>
            <a:r>
              <a:rPr lang="fr-FR" baseline="0" dirty="0" err="1" smtClean="0"/>
              <a:t>that</a:t>
            </a:r>
            <a:r>
              <a:rPr lang="fr-FR" baseline="0" dirty="0" smtClean="0"/>
              <a:t> </a:t>
            </a:r>
            <a:r>
              <a:rPr lang="fr-FR" baseline="0" dirty="0" err="1" smtClean="0"/>
              <a:t>they</a:t>
            </a:r>
            <a:r>
              <a:rPr lang="fr-FR" baseline="0" dirty="0" smtClean="0"/>
              <a:t> </a:t>
            </a:r>
            <a:r>
              <a:rPr lang="fr-FR" baseline="0" dirty="0" err="1" smtClean="0"/>
              <a:t>can</a:t>
            </a:r>
            <a:r>
              <a:rPr lang="fr-FR" baseline="0" dirty="0" smtClean="0"/>
              <a:t> </a:t>
            </a:r>
            <a:r>
              <a:rPr lang="fr-FR" baseline="0" dirty="0" err="1" smtClean="0"/>
              <a:t>generalize</a:t>
            </a:r>
            <a:r>
              <a:rPr lang="fr-FR" baseline="0" dirty="0" smtClean="0"/>
              <a:t> </a:t>
            </a:r>
            <a:r>
              <a:rPr lang="fr-FR" baseline="0" dirty="0" err="1" smtClean="0"/>
              <a:t>it</a:t>
            </a:r>
            <a:r>
              <a:rPr lang="fr-FR" baseline="0" dirty="0" smtClean="0"/>
              <a:t> to one population. </a:t>
            </a:r>
            <a:endParaRPr lang="en-US" baseline="0" dirty="0" smtClean="0"/>
          </a:p>
          <a:p>
            <a:endParaRPr lang="en-US" noProof="0" dirty="0"/>
          </a:p>
        </p:txBody>
      </p:sp>
      <p:sp>
        <p:nvSpPr>
          <p:cNvPr id="4" name="Slide Number Placeholder 3"/>
          <p:cNvSpPr>
            <a:spLocks noGrp="1"/>
          </p:cNvSpPr>
          <p:nvPr>
            <p:ph type="sldNum" sz="quarter" idx="10"/>
          </p:nvPr>
        </p:nvSpPr>
        <p:spPr/>
        <p:txBody>
          <a:bodyPr/>
          <a:lstStyle/>
          <a:p>
            <a:fld id="{EDE7EDA8-D651-4A09-9E55-AE68AB95D9A8}" type="slidenum">
              <a:rPr lang="en-US" smtClean="0"/>
              <a:t>12</a:t>
            </a:fld>
            <a:endParaRPr lang="en-US"/>
          </a:p>
        </p:txBody>
      </p:sp>
    </p:spTree>
    <p:extLst>
      <p:ext uri="{BB962C8B-B14F-4D97-AF65-F5344CB8AC3E}">
        <p14:creationId xmlns:p14="http://schemas.microsoft.com/office/powerpoint/2010/main" val="1849938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a:t>
            </a:r>
            <a:r>
              <a:rPr lang="en-US" sz="1200" kern="1200" baseline="0" dirty="0" smtClean="0">
                <a:solidFill>
                  <a:schemeClr val="tx1"/>
                </a:solidFill>
                <a:effectLst/>
                <a:latin typeface="+mn-lt"/>
                <a:ea typeface="+mn-ea"/>
                <a:cs typeface="+mn-cs"/>
              </a:rPr>
              <a:t> problems are scattered throughout the introduction making it difficult to identify the exact problems.  The problems must be inferred by reading the entire introduction and summarizing the main points.  The purpose is easy to identify as it is clearly stated in the abstract and introduction.  The literature review includes several studies on nursing turnover and the characteristics of Generation </a:t>
            </a:r>
            <a:r>
              <a:rPr lang="en-US" sz="1200" kern="1200" baseline="0" dirty="0" err="1" smtClean="0">
                <a:solidFill>
                  <a:schemeClr val="tx1"/>
                </a:solidFill>
                <a:effectLst/>
                <a:latin typeface="+mn-lt"/>
                <a:ea typeface="+mn-ea"/>
                <a:cs typeface="+mn-cs"/>
              </a:rPr>
              <a:t>Nexters</a:t>
            </a:r>
            <a:r>
              <a:rPr lang="en-US" sz="1200" kern="1200" baseline="0" dirty="0" smtClean="0">
                <a:solidFill>
                  <a:schemeClr val="tx1"/>
                </a:solidFill>
                <a:effectLst/>
                <a:latin typeface="+mn-lt"/>
                <a:ea typeface="+mn-ea"/>
                <a:cs typeface="+mn-cs"/>
              </a:rPr>
              <a:t>.  The study also shows a lack of research specific to the turnover rate of new nurses who are part of the </a:t>
            </a:r>
            <a:r>
              <a:rPr lang="en-US" sz="1200" kern="1200" baseline="0" dirty="0" err="1" smtClean="0">
                <a:solidFill>
                  <a:schemeClr val="tx1"/>
                </a:solidFill>
                <a:effectLst/>
                <a:latin typeface="+mn-lt"/>
                <a:ea typeface="+mn-ea"/>
                <a:cs typeface="+mn-cs"/>
              </a:rPr>
              <a:t>Nexter</a:t>
            </a:r>
            <a:r>
              <a:rPr lang="en-US" sz="1200" kern="1200" baseline="0" dirty="0" smtClean="0">
                <a:solidFill>
                  <a:schemeClr val="tx1"/>
                </a:solidFill>
                <a:effectLst/>
                <a:latin typeface="+mn-lt"/>
                <a:ea typeface="+mn-ea"/>
                <a:cs typeface="+mn-cs"/>
              </a:rPr>
              <a:t> generation.  This study meets this research gap.  The framework for this study was psychosocial work environment, which is based on the </a:t>
            </a:r>
            <a:r>
              <a:rPr lang="en-US" sz="1200" kern="1200" baseline="0" dirty="0" err="1" smtClean="0">
                <a:solidFill>
                  <a:schemeClr val="tx1"/>
                </a:solidFill>
                <a:effectLst/>
                <a:latin typeface="+mn-lt"/>
                <a:ea typeface="+mn-ea"/>
                <a:cs typeface="+mn-cs"/>
              </a:rPr>
              <a:t>Karasek’s</a:t>
            </a:r>
            <a:r>
              <a:rPr lang="en-US" sz="1200" kern="1200" baseline="0" dirty="0" smtClean="0">
                <a:solidFill>
                  <a:schemeClr val="tx1"/>
                </a:solidFill>
                <a:effectLst/>
                <a:latin typeface="+mn-lt"/>
                <a:ea typeface="+mn-ea"/>
                <a:cs typeface="+mn-cs"/>
              </a:rPr>
              <a:t> Job Strain model and the </a:t>
            </a:r>
            <a:r>
              <a:rPr lang="en-US" sz="1200" kern="1200" baseline="0" dirty="0" err="1" smtClean="0">
                <a:solidFill>
                  <a:schemeClr val="tx1"/>
                </a:solidFill>
                <a:effectLst/>
                <a:latin typeface="+mn-lt"/>
                <a:ea typeface="+mn-ea"/>
                <a:cs typeface="+mn-cs"/>
              </a:rPr>
              <a:t>Siegrist’s</a:t>
            </a:r>
            <a:r>
              <a:rPr lang="en-US" sz="1200" kern="1200" baseline="0" dirty="0" smtClean="0">
                <a:solidFill>
                  <a:schemeClr val="tx1"/>
                </a:solidFill>
                <a:effectLst/>
                <a:latin typeface="+mn-lt"/>
                <a:ea typeface="+mn-ea"/>
                <a:cs typeface="+mn-cs"/>
              </a:rPr>
              <a:t> Effort-Reward </a:t>
            </a:r>
            <a:r>
              <a:rPr lang="en-US" sz="1200" kern="1200" baseline="0" dirty="0" err="1" smtClean="0">
                <a:solidFill>
                  <a:schemeClr val="tx1"/>
                </a:solidFill>
                <a:effectLst/>
                <a:latin typeface="+mn-lt"/>
                <a:ea typeface="+mn-ea"/>
                <a:cs typeface="+mn-cs"/>
              </a:rPr>
              <a:t>Imblance</a:t>
            </a:r>
            <a:r>
              <a:rPr lang="en-US" sz="1200" kern="1200" baseline="0" dirty="0" smtClean="0">
                <a:solidFill>
                  <a:schemeClr val="tx1"/>
                </a:solidFill>
                <a:effectLst/>
                <a:latin typeface="+mn-lt"/>
                <a:ea typeface="+mn-ea"/>
                <a:cs typeface="+mn-cs"/>
              </a:rPr>
              <a:t> model.  The authors describe these two models in detail and how they are useful together as the framework for this study.  The sample size is large with 309 participants; however, it is limited to French-speaking nurses who practice in Quebec.  This limits the ability to generalize the results to other nursing populations.  The Chi-Square test provided answers to the research questions by displaying the relationships between the work environment and a nurse’s desire to quit their job or profession.  Nurses who planned to quit their current job or the profession were linked to an imbalance of effort and reward.  Nurses who planned to quit the profession were also linked to high psychological demands and job strain.  Further research should be conducted across Canada and in other countries to determine the validity of the results.  Not only did the authors identify the main reasons for turnover, but they also provided recommendations for retaining new nurses.  They suggest that the workplace be improved by decreasing workloads, improving scheduling, and minimizing safety hazards in order to retain nurses.  </a:t>
            </a:r>
            <a:r>
              <a:rPr lang="en-US" sz="1200" kern="1200" dirty="0" smtClean="0">
                <a:solidFill>
                  <a:schemeClr val="tx1"/>
                </a:solidFill>
                <a:effectLst/>
                <a:latin typeface="+mn-lt"/>
                <a:ea typeface="+mn-ea"/>
                <a:cs typeface="+mn-cs"/>
              </a:rPr>
              <a:t>Overall, this study provided insight for health care management in Quebec on how the psychosocial work</a:t>
            </a:r>
            <a:r>
              <a:rPr lang="en-US" sz="1200" kern="1200" baseline="0" dirty="0" smtClean="0">
                <a:solidFill>
                  <a:schemeClr val="tx1"/>
                </a:solidFill>
                <a:effectLst/>
                <a:latin typeface="+mn-lt"/>
                <a:ea typeface="+mn-ea"/>
                <a:cs typeface="+mn-cs"/>
              </a:rPr>
              <a:t> environment affects new nurses’ desire to quit their jobs or profession.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13</a:t>
            </a:fld>
            <a:endParaRPr lang="en-US"/>
          </a:p>
        </p:txBody>
      </p:sp>
    </p:spTree>
    <p:extLst>
      <p:ext uri="{BB962C8B-B14F-4D97-AF65-F5344CB8AC3E}">
        <p14:creationId xmlns:p14="http://schemas.microsoft.com/office/powerpoint/2010/main" val="319201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is a nursing shortage throughout the world (</a:t>
            </a:r>
            <a:r>
              <a:rPr lang="en-US" dirty="0" err="1" smtClean="0"/>
              <a:t>Lavoire</a:t>
            </a:r>
            <a:r>
              <a:rPr lang="en-US" dirty="0" smtClean="0"/>
              <a:t>-Tremblay et al.,</a:t>
            </a:r>
            <a:r>
              <a:rPr lang="en-US" baseline="0" dirty="0" smtClean="0"/>
              <a:t> 2008)</a:t>
            </a:r>
            <a:r>
              <a:rPr lang="en-US" dirty="0" smtClean="0"/>
              <a:t>.  In</a:t>
            </a:r>
            <a:r>
              <a:rPr lang="en-US" baseline="0" dirty="0" smtClean="0"/>
              <a:t> 2020, it is projected that the nursing shortage will be over 800,000 in the United States.  Also, new nursing graduates are not staying with their jobs.  They often leave their first job within two years of graduating.  Generation </a:t>
            </a:r>
            <a:r>
              <a:rPr lang="en-US" baseline="0" dirty="0" err="1" smtClean="0"/>
              <a:t>Nexters</a:t>
            </a:r>
            <a:r>
              <a:rPr lang="en-US" baseline="0" dirty="0" smtClean="0"/>
              <a:t> are now entering the work force and there is little information on how their work environment affects their intent to quit.  These problems are not clearly stated as they are displayed throughout the introduction and must be inferred by the reader.  The problems are supported by past research.  They are significant to nursing and are interrelated to one another.  Since there is a nursing shortage that is predicted to grow, it is imperative that we discover why new graduates are leaving their jobs and how their work environment affects them.  It is also important to look at the characteristics of Generation </a:t>
            </a:r>
            <a:r>
              <a:rPr lang="en-US" baseline="0" dirty="0" err="1" smtClean="0"/>
              <a:t>Nexters</a:t>
            </a:r>
            <a:r>
              <a:rPr lang="en-US" baseline="0" dirty="0" smtClean="0"/>
              <a:t> to see how health care institutions can meet their needs.  These problems can be investigated by going directly to the new nurses who are from Generation </a:t>
            </a:r>
            <a:r>
              <a:rPr lang="en-US" baseline="0" dirty="0" err="1" smtClean="0"/>
              <a:t>Nexters</a:t>
            </a:r>
            <a:r>
              <a:rPr lang="en-US" baseline="0" dirty="0" smtClean="0"/>
              <a:t>, which is what the authors tried to do.  The purpose of this paper is to explore the relationship between the psychosocial work environment and the desire to quit among the new generation of nurses.  The purpose is clearly stated in the abstract and introduction.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3</a:t>
            </a:fld>
            <a:endParaRPr lang="en-US"/>
          </a:p>
        </p:txBody>
      </p:sp>
    </p:spTree>
    <p:extLst>
      <p:ext uri="{BB962C8B-B14F-4D97-AF65-F5344CB8AC3E}">
        <p14:creationId xmlns:p14="http://schemas.microsoft.com/office/powerpoint/2010/main" val="2672961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Lucida Grande" charset="0"/>
                <a:cs typeface="Lucida Grande" charset="0"/>
                <a:sym typeface="Lucida Grande" charset="0"/>
              </a:rPr>
              <a:t>The framework is a combination of </a:t>
            </a:r>
            <a:r>
              <a:rPr lang="en-US" sz="1200" dirty="0" err="1" smtClean="0">
                <a:latin typeface="Lucida Grande" charset="0"/>
                <a:cs typeface="Lucida Grande" charset="0"/>
                <a:sym typeface="Lucida Grande" charset="0"/>
              </a:rPr>
              <a:t>Karasek</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s Job Strain model, and </a:t>
            </a:r>
            <a:r>
              <a:rPr lang="en-US" sz="1200" dirty="0" err="1" smtClean="0">
                <a:latin typeface="Lucida Grande" charset="0"/>
                <a:cs typeface="Lucida Grande" charset="0"/>
                <a:sym typeface="Lucida Grande" charset="0"/>
              </a:rPr>
              <a:t>Siegrist</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s Effort-Reward Imbalance model. </a:t>
            </a:r>
            <a:r>
              <a:rPr lang="en-US" sz="1200" dirty="0" err="1" smtClean="0">
                <a:latin typeface="Lucida Grande" charset="0"/>
                <a:cs typeface="Lucida Grande" charset="0"/>
                <a:sym typeface="Lucida Grande" charset="0"/>
              </a:rPr>
              <a:t>Karasek</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s model exposes the psychological demands and decision latitude, while </a:t>
            </a:r>
            <a:r>
              <a:rPr lang="en-US" sz="1200" dirty="0" err="1" smtClean="0">
                <a:latin typeface="Lucida Grande" charset="0"/>
                <a:cs typeface="Lucida Grande" charset="0"/>
                <a:sym typeface="Lucida Grande" charset="0"/>
              </a:rPr>
              <a:t>Siegrist</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s identifies the existing balance of the amount of effort to the amount of reward. Utilizing these two allows the researchers to identify the ratio of variables that equates to the greatest retention. According to Lavoie-Tremblay, O</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Brien-Pallas, </a:t>
            </a:r>
            <a:r>
              <a:rPr lang="en-US" sz="1200" dirty="0" err="1" smtClean="0">
                <a:latin typeface="Lucida Grande" charset="0"/>
                <a:cs typeface="Lucida Grande" charset="0"/>
                <a:sym typeface="Lucida Grande" charset="0"/>
              </a:rPr>
              <a:t>Gelinas</a:t>
            </a:r>
            <a:r>
              <a:rPr lang="en-US" sz="1200" dirty="0" smtClean="0">
                <a:latin typeface="Lucida Grande" charset="0"/>
                <a:cs typeface="Lucida Grande" charset="0"/>
                <a:sym typeface="Lucida Grande" charset="0"/>
              </a:rPr>
              <a:t>, </a:t>
            </a:r>
            <a:r>
              <a:rPr lang="en-US" sz="1200" dirty="0" err="1" smtClean="0">
                <a:latin typeface="Lucida Grande" charset="0"/>
                <a:cs typeface="Lucida Grande" charset="0"/>
                <a:sym typeface="Lucida Grande" charset="0"/>
              </a:rPr>
              <a:t>Desforges</a:t>
            </a:r>
            <a:r>
              <a:rPr lang="en-US" sz="1200" dirty="0" smtClean="0">
                <a:latin typeface="Lucida Grande" charset="0"/>
                <a:cs typeface="Lucida Grande" charset="0"/>
                <a:sym typeface="Lucida Grande" charset="0"/>
              </a:rPr>
              <a:t>, and </a:t>
            </a:r>
            <a:r>
              <a:rPr lang="en-US" sz="1200" dirty="0" err="1" smtClean="0">
                <a:latin typeface="Lucida Grande" charset="0"/>
                <a:cs typeface="Lucida Grande" charset="0"/>
                <a:sym typeface="Lucida Grande" charset="0"/>
              </a:rPr>
              <a:t>Marchionni</a:t>
            </a:r>
            <a:r>
              <a:rPr lang="en-US" sz="1200" dirty="0" smtClean="0">
                <a:latin typeface="Lucida Grande" charset="0"/>
                <a:cs typeface="Lucida Grande" charset="0"/>
                <a:sym typeface="Lucida Grande" charset="0"/>
              </a:rPr>
              <a:t> (2008), </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the framework includes factors related to the work environment that are believed to contribute to turnover among nurses</a:t>
            </a:r>
            <a:r>
              <a:rPr lang="ja-JP" altLang="en-US" sz="1200" dirty="0" smtClean="0">
                <a:latin typeface="Arial"/>
                <a:cs typeface="Lucida Grande" charset="0"/>
                <a:sym typeface="Lucida Grande" charset="0"/>
              </a:rPr>
              <a:t>”</a:t>
            </a:r>
            <a:r>
              <a:rPr lang="en-US" sz="1200" dirty="0" smtClean="0">
                <a:latin typeface="Lucida Grande" charset="0"/>
                <a:cs typeface="Lucida Grande" charset="0"/>
                <a:sym typeface="Lucida Grande" charset="0"/>
              </a:rPr>
              <a:t> (p. 726). Lavoie-Tremblay et al. (2008) thoroughly describe the rationale behind their choice for deciding to utilize this specific framework, and what specific parts of the framework reflect on the research questions.</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4</a:t>
            </a:fld>
            <a:endParaRPr lang="en-US"/>
          </a:p>
        </p:txBody>
      </p:sp>
    </p:spTree>
    <p:extLst>
      <p:ext uri="{BB962C8B-B14F-4D97-AF65-F5344CB8AC3E}">
        <p14:creationId xmlns:p14="http://schemas.microsoft.com/office/powerpoint/2010/main" val="17275422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Articles</a:t>
            </a:r>
            <a:r>
              <a:rPr lang="en-US" baseline="0" dirty="0" smtClean="0"/>
              <a:t> as recent as 2006 were used, this was recent since the article came out in 2008.  They talked about how studies showed that job dissatisfaction and poor work conditions were among the reasons why nurses quit their job.  The studies that have been done before concluded that nurses cared about satisfaction more than economic or personal oppositions.  According to Hayes et al., (2006), organizational characteristics associated with workloads, management style, empowerment and autonomy, promotional opportunities and work schedules are believed to contribute turnover</a:t>
            </a:r>
            <a:endParaRPr lang="en-US" dirty="0" smtClean="0"/>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5</a:t>
            </a:fld>
            <a:endParaRPr lang="en-US"/>
          </a:p>
        </p:txBody>
      </p:sp>
    </p:spTree>
    <p:extLst>
      <p:ext uri="{BB962C8B-B14F-4D97-AF65-F5344CB8AC3E}">
        <p14:creationId xmlns:p14="http://schemas.microsoft.com/office/powerpoint/2010/main" val="38730472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aim of this study was to conduct questionnaires</a:t>
            </a:r>
            <a:r>
              <a:rPr lang="en-US" baseline="0" dirty="0" smtClean="0"/>
              <a:t> to new nurses to get their feedback on their job and what different factors caused them to want to quit or not.  The exact questions were, “Do nurses who intend to quit their current nursing position have different perceptions of the psychosocial work environment from nurses who do not intend to quit?” (Lavoie-Tremblay et al., 2008).The second question was “Do nurses who intend to quit the nursing profession have different perceptions of the psychosocial work environment from those who do not intend to quit?” (Lavoie-Tremblay et al., 2008). The problem was very closely related to the question and this connection continued throughout the whole article.  They used other literature to back up their findings and help shed light on the problem. </a:t>
            </a:r>
            <a:endParaRPr lang="en-US" dirty="0" smtClean="0"/>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6</a:t>
            </a:fld>
            <a:endParaRPr lang="en-US"/>
          </a:p>
        </p:txBody>
      </p:sp>
    </p:spTree>
    <p:extLst>
      <p:ext uri="{BB962C8B-B14F-4D97-AF65-F5344CB8AC3E}">
        <p14:creationId xmlns:p14="http://schemas.microsoft.com/office/powerpoint/2010/main" val="1498548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Lucida Grande" charset="0"/>
                <a:cs typeface="Lucida Grande" charset="0"/>
                <a:sym typeface="Lucida Grande" charset="0"/>
              </a:rPr>
              <a:t>The variables are clearly defined, and defined operationally. The four variables studied are labeled as socio-demographic, psychosocial work environment, social support, and effort/reward imbalance. The questionnaire that was utilized by the researchers allowed for a detailed measurement of these specific variables, which restricted the occurrence of any other variables that may alter or distort the data gathered.</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7</a:t>
            </a:fld>
            <a:endParaRPr lang="en-US"/>
          </a:p>
        </p:txBody>
      </p:sp>
    </p:spTree>
    <p:extLst>
      <p:ext uri="{BB962C8B-B14F-4D97-AF65-F5344CB8AC3E}">
        <p14:creationId xmlns:p14="http://schemas.microsoft.com/office/powerpoint/2010/main" val="17075998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this article the researchers stated the type of design it was.  However, it is easy to infer that this was a correlational/descriptive design because the </a:t>
            </a:r>
            <a:r>
              <a:rPr lang="en-US" sz="1200" kern="1200" dirty="0" smtClean="0">
                <a:solidFill>
                  <a:schemeClr val="tx1"/>
                </a:solidFill>
                <a:latin typeface="+mn-lt"/>
                <a:ea typeface="+mn-ea"/>
                <a:cs typeface="+mn-cs"/>
              </a:rPr>
              <a:t>researchers looked at how different variables interacted and created relationships. According to 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baseline="0" dirty="0" smtClean="0">
                <a:solidFill>
                  <a:schemeClr val="tx1"/>
                </a:solidFill>
                <a:latin typeface="+mn-lt"/>
                <a:ea typeface="+mn-ea"/>
                <a:cs typeface="+mn-cs"/>
              </a:rPr>
              <a:t> &amp; McCabe (2011) a descriptive design is</a:t>
            </a:r>
            <a:r>
              <a:rPr lang="en-US" sz="1200" kern="1200" dirty="0" smtClean="0">
                <a:solidFill>
                  <a:schemeClr val="tx1"/>
                </a:solidFill>
                <a:latin typeface="+mn-lt"/>
                <a:ea typeface="+mn-ea"/>
                <a:cs typeface="+mn-cs"/>
              </a:rPr>
              <a:t> "used to answer research questions that seek to link or connect”  </a:t>
            </a:r>
            <a:r>
              <a:rPr lang="en-US" dirty="0" smtClean="0"/>
              <a:t>The design was appropriate because the goal</a:t>
            </a:r>
            <a:r>
              <a:rPr lang="en-US" baseline="0" dirty="0" smtClean="0"/>
              <a:t> of the study was to see how the different psychological and social aspects of a work environment affected new nurses, and if it played a role in their plan to depart from their job (at the beginning of their career). Validity in the article was mentioned about an original version of the scale used for psychological demands and how it has been well documented on.  As far as the validity of their own article it was not mentioned.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8</a:t>
            </a:fld>
            <a:endParaRPr lang="en-US"/>
          </a:p>
        </p:txBody>
      </p:sp>
    </p:spTree>
    <p:extLst>
      <p:ext uri="{BB962C8B-B14F-4D97-AF65-F5344CB8AC3E}">
        <p14:creationId xmlns:p14="http://schemas.microsoft.com/office/powerpoint/2010/main" val="28198255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sample</a:t>
            </a:r>
            <a:r>
              <a:rPr lang="en-US" baseline="0" dirty="0" smtClean="0"/>
              <a:t> consisted of 309 participants with a majority of them being female.  For this study the size was adequate because a general idea was conveyed through the analysis of the data.  However according to </a:t>
            </a:r>
            <a:r>
              <a:rPr lang="en-US" dirty="0" smtClean="0"/>
              <a:t>Lavoie-Tremblay et al., (2008)</a:t>
            </a:r>
            <a:r>
              <a:rPr lang="en-US" baseline="0" dirty="0" smtClean="0"/>
              <a:t> further investigation is needed with a bigger sample size and that the results cannot be generalized to all nursing populations.  The sampling method is appropriate because it was not restrictive and gave equal opportunity for all participants to take part in this study.  As far as protection of the subjects, they were informed while they were in school that the school would give any available contact information out for research and statistical purposes and this study was also approved by the IRB at McGill University (Lavoie-Tremblay et al., 2008).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9</a:t>
            </a:fld>
            <a:endParaRPr lang="en-US"/>
          </a:p>
        </p:txBody>
      </p:sp>
    </p:spTree>
    <p:extLst>
      <p:ext uri="{BB962C8B-B14F-4D97-AF65-F5344CB8AC3E}">
        <p14:creationId xmlns:p14="http://schemas.microsoft.com/office/powerpoint/2010/main" val="41412033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data collection approach consisted</a:t>
            </a:r>
            <a:r>
              <a:rPr lang="en-US" baseline="0" dirty="0" smtClean="0"/>
              <a:t> of 1,002 registered nurses receiving a questionnaire in the mail.  In the questionnaire the main points that were covered were; socio demographic variables, psychosocial work environment, social support, and effort/reward balance (</a:t>
            </a:r>
            <a:r>
              <a:rPr lang="en-US" dirty="0" smtClean="0"/>
              <a:t>Lavoie-Tremblay et al., 2008).  This method of data collection is appropriate because it allowed for many people</a:t>
            </a:r>
            <a:r>
              <a:rPr lang="en-US" baseline="0" dirty="0" smtClean="0"/>
              <a:t> to participate, and did not require anything too strenuous for them to do.  The questionnaire was adequately described, and the study could be repeated.  Reliability and validity were </a:t>
            </a:r>
            <a:r>
              <a:rPr lang="en-US" baseline="0" smtClean="0"/>
              <a:t>not addressed.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10</a:t>
            </a:fld>
            <a:endParaRPr lang="en-US"/>
          </a:p>
        </p:txBody>
      </p:sp>
    </p:spTree>
    <p:extLst>
      <p:ext uri="{BB962C8B-B14F-4D97-AF65-F5344CB8AC3E}">
        <p14:creationId xmlns:p14="http://schemas.microsoft.com/office/powerpoint/2010/main" val="3741579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DCBFB1B-E9EE-DA40-9E91-C43C426768EF}" type="datetimeFigureOut">
              <a:rPr lang="en-US" smtClean="0"/>
              <a:t>7/15/12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A84A37A-AFC2-4A01-80A1-FC20F2C0D5BB}"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BFB1B-E9EE-DA40-9E91-C43C426768EF}" type="datetimeFigureOut">
              <a:rPr lang="en-US" smtClean="0"/>
              <a:t>7/15/12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BFB1B-E9EE-DA40-9E91-C43C426768EF}" type="datetimeFigureOut">
              <a:rPr lang="en-US" smtClean="0"/>
              <a:t>7/15/12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CBFB1B-E9EE-DA40-9E91-C43C426768EF}" type="datetimeFigureOut">
              <a:rPr lang="en-US" smtClean="0"/>
              <a:t>7/15/12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CBFB1B-E9EE-DA40-9E91-C43C426768EF}" type="datetimeFigureOut">
              <a:rPr lang="en-US" smtClean="0"/>
              <a:t>7/15/12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DCBFB1B-E9EE-DA40-9E91-C43C426768EF}" type="datetimeFigureOut">
              <a:rPr lang="en-US" smtClean="0"/>
              <a:t>7/15/12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23162-5FDF-3B49-8FCB-C0CB4A915596}"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DCBFB1B-E9EE-DA40-9E91-C43C426768EF}" type="datetimeFigureOut">
              <a:rPr lang="en-US" smtClean="0"/>
              <a:t>7/15/12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CBFB1B-E9EE-DA40-9E91-C43C426768EF}" type="datetimeFigureOut">
              <a:rPr lang="en-US" smtClean="0"/>
              <a:t>7/15/12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CBFB1B-E9EE-DA40-9E91-C43C426768EF}" type="datetimeFigureOut">
              <a:rPr lang="en-US" smtClean="0"/>
              <a:t>7/15/12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DCBFB1B-E9EE-DA40-9E91-C43C426768EF}" type="datetimeFigureOut">
              <a:rPr lang="en-US" smtClean="0"/>
              <a:t>7/15/12</a:t>
            </a:fld>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CBFB1B-E9EE-DA40-9E91-C43C426768EF}" type="datetimeFigureOut">
              <a:rPr lang="en-US" smtClean="0"/>
              <a:t>7/15/12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0DCBFB1B-E9EE-DA40-9E91-C43C426768EF}" type="datetimeFigureOut">
              <a:rPr lang="en-US" smtClean="0"/>
              <a:t>7/15/12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20F23162-5FDF-3B49-8FCB-C0CB4A91559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3365" y="2322906"/>
            <a:ext cx="3309803" cy="1888404"/>
          </a:xfrm>
        </p:spPr>
        <p:txBody>
          <a:bodyPr>
            <a:noAutofit/>
          </a:bodyPr>
          <a:lstStyle/>
          <a:p>
            <a:r>
              <a:rPr lang="en-US" sz="2400" dirty="0" smtClean="0"/>
              <a:t>Addressing the turnover issue among new nurses from a generational viewpoint</a:t>
            </a:r>
            <a:endParaRPr lang="en-US" sz="2400" dirty="0"/>
          </a:p>
        </p:txBody>
      </p:sp>
      <p:sp>
        <p:nvSpPr>
          <p:cNvPr id="3" name="Subtitle 2"/>
          <p:cNvSpPr>
            <a:spLocks noGrp="1"/>
          </p:cNvSpPr>
          <p:nvPr>
            <p:ph type="subTitle" idx="1"/>
          </p:nvPr>
        </p:nvSpPr>
        <p:spPr>
          <a:xfrm>
            <a:off x="4578266" y="4211310"/>
            <a:ext cx="3592435" cy="1804846"/>
          </a:xfrm>
        </p:spPr>
        <p:txBody>
          <a:bodyPr/>
          <a:lstStyle/>
          <a:p>
            <a:pPr algn="ctr"/>
            <a:r>
              <a:rPr lang="en-US" dirty="0" smtClean="0"/>
              <a:t>By: Ashley Adams, Stacey </a:t>
            </a:r>
            <a:r>
              <a:rPr lang="en-US" dirty="0" err="1" smtClean="0"/>
              <a:t>Johnasen</a:t>
            </a:r>
            <a:r>
              <a:rPr lang="en-US" dirty="0" smtClean="0"/>
              <a:t>, Benjamin Martin, and Anna </a:t>
            </a:r>
            <a:r>
              <a:rPr lang="en-US" dirty="0" err="1" smtClean="0"/>
              <a:t>Odarczenko</a:t>
            </a:r>
            <a:r>
              <a:rPr lang="en-US" dirty="0" smtClean="0"/>
              <a:t> </a:t>
            </a:r>
          </a:p>
          <a:p>
            <a:pPr algn="ctr"/>
            <a:r>
              <a:rPr lang="en-US" dirty="0" smtClean="0"/>
              <a:t>N302- Nursing Research </a:t>
            </a:r>
          </a:p>
          <a:p>
            <a:pPr algn="ctr"/>
            <a:r>
              <a:rPr lang="en-US" dirty="0" smtClean="0"/>
              <a:t>July 22, 2012 </a:t>
            </a:r>
            <a:endParaRPr lang="en-US" dirty="0"/>
          </a:p>
        </p:txBody>
      </p:sp>
    </p:spTree>
    <p:extLst>
      <p:ext uri="{BB962C8B-B14F-4D97-AF65-F5344CB8AC3E}">
        <p14:creationId xmlns:p14="http://schemas.microsoft.com/office/powerpoint/2010/main" val="207355601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Data Collection Methods</a:t>
            </a:r>
            <a:br>
              <a:rPr lang="en-US" dirty="0" smtClean="0"/>
            </a:br>
            <a:endParaRPr lang="en-US" dirty="0"/>
          </a:p>
        </p:txBody>
      </p:sp>
      <p:sp>
        <p:nvSpPr>
          <p:cNvPr id="3" name="Content Placeholder 2"/>
          <p:cNvSpPr>
            <a:spLocks noGrp="1"/>
          </p:cNvSpPr>
          <p:nvPr>
            <p:ph idx="1"/>
          </p:nvPr>
        </p:nvSpPr>
        <p:spPr>
          <a:xfrm>
            <a:off x="484561" y="1738002"/>
            <a:ext cx="8187409" cy="4712654"/>
          </a:xfrm>
        </p:spPr>
        <p:txBody>
          <a:bodyPr/>
          <a:lstStyle/>
          <a:p>
            <a:r>
              <a:rPr lang="en-US" dirty="0" smtClean="0"/>
              <a:t>The method the researchers used to collect their data was adequate and appropriate for this study.</a:t>
            </a:r>
          </a:p>
          <a:p>
            <a:endParaRPr lang="en-US" dirty="0" smtClean="0"/>
          </a:p>
          <a:p>
            <a:r>
              <a:rPr lang="en-US" dirty="0" smtClean="0"/>
              <a:t>Tools used to help gather the data were adequately described and the study could be duplicated if needed. </a:t>
            </a:r>
          </a:p>
          <a:p>
            <a:endParaRPr lang="en-US" dirty="0" smtClean="0"/>
          </a:p>
          <a:p>
            <a:r>
              <a:rPr lang="en-US" dirty="0" smtClean="0"/>
              <a:t>Reliability and validity were not addressed in this article. </a:t>
            </a:r>
            <a:endParaRPr lang="en-US" dirty="0"/>
          </a:p>
        </p:txBody>
      </p:sp>
    </p:spTree>
    <p:extLst>
      <p:ext uri="{BB962C8B-B14F-4D97-AF65-F5344CB8AC3E}">
        <p14:creationId xmlns:p14="http://schemas.microsoft.com/office/powerpoint/2010/main" val="246107801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Data Analysis</a:t>
            </a:r>
            <a:br>
              <a:rPr lang="en-US" dirty="0" smtClean="0"/>
            </a:br>
            <a:endParaRPr lang="en-US" dirty="0"/>
          </a:p>
        </p:txBody>
      </p:sp>
      <p:sp>
        <p:nvSpPr>
          <p:cNvPr id="3" name="Content Placeholder 2"/>
          <p:cNvSpPr>
            <a:spLocks noGrp="1"/>
          </p:cNvSpPr>
          <p:nvPr>
            <p:ph idx="1"/>
          </p:nvPr>
        </p:nvSpPr>
        <p:spPr>
          <a:xfrm>
            <a:off x="451144" y="1504039"/>
            <a:ext cx="8204118" cy="4913193"/>
          </a:xfrm>
        </p:spPr>
        <p:txBody>
          <a:bodyPr>
            <a:normAutofit lnSpcReduction="10000"/>
          </a:bodyPr>
          <a:lstStyle/>
          <a:p>
            <a:r>
              <a:rPr lang="en-US" dirty="0" smtClean="0"/>
              <a:t>The data was analyzed using SPSS 14 and Chi-Squared test.  Detail was not given about SPSS 14.</a:t>
            </a:r>
          </a:p>
          <a:p>
            <a:endParaRPr lang="en-US" dirty="0" smtClean="0"/>
          </a:p>
          <a:p>
            <a:r>
              <a:rPr lang="en-US" dirty="0" smtClean="0"/>
              <a:t>The results were clearly written and percentages were provided, while direct table references were assigned to each category covered. This provides easier comprehension of the correlation addressed in the research questions. </a:t>
            </a:r>
          </a:p>
          <a:p>
            <a:endParaRPr lang="en-US" dirty="0" smtClean="0"/>
          </a:p>
          <a:p>
            <a:r>
              <a:rPr lang="en-US" dirty="0" smtClean="0"/>
              <a:t>There are too many subcategories to keep the results direct if any graphs were used.  Any extra visual aids besides the table would have only cluttered and made the study confusing. </a:t>
            </a:r>
            <a:endParaRPr lang="en-US" dirty="0"/>
          </a:p>
        </p:txBody>
      </p:sp>
    </p:spTree>
    <p:extLst>
      <p:ext uri="{BB962C8B-B14F-4D97-AF65-F5344CB8AC3E}">
        <p14:creationId xmlns:p14="http://schemas.microsoft.com/office/powerpoint/2010/main" val="286783363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Results, Conclusion, Discussion of Findings</a:t>
            </a:r>
            <a:endParaRPr lang="en-US" dirty="0"/>
          </a:p>
        </p:txBody>
      </p:sp>
      <p:sp>
        <p:nvSpPr>
          <p:cNvPr id="3" name="Content Placeholder 2"/>
          <p:cNvSpPr>
            <a:spLocks noGrp="1"/>
          </p:cNvSpPr>
          <p:nvPr>
            <p:ph idx="1"/>
          </p:nvPr>
        </p:nvSpPr>
        <p:spPr/>
        <p:txBody>
          <a:bodyPr/>
          <a:lstStyle/>
          <a:p>
            <a:r>
              <a:rPr lang="en-US" dirty="0"/>
              <a:t>The findings and interpretations are differentiated. </a:t>
            </a:r>
          </a:p>
          <a:p>
            <a:r>
              <a:rPr lang="en-US" dirty="0"/>
              <a:t>The research question was answered.</a:t>
            </a:r>
          </a:p>
          <a:p>
            <a:r>
              <a:rPr lang="en-US" dirty="0"/>
              <a:t>Limitations of the study were identified.</a:t>
            </a:r>
          </a:p>
          <a:p>
            <a:r>
              <a:rPr lang="en-US" dirty="0"/>
              <a:t>Implications for nursing was addressed.</a:t>
            </a:r>
          </a:p>
          <a:p>
            <a:r>
              <a:rPr lang="en-US" dirty="0"/>
              <a:t>The research is not generalizable to a larger population.</a:t>
            </a:r>
          </a:p>
          <a:p>
            <a:endParaRPr lang="en-US" dirty="0"/>
          </a:p>
        </p:txBody>
      </p:sp>
    </p:spTree>
    <p:extLst>
      <p:ext uri="{BB962C8B-B14F-4D97-AF65-F5344CB8AC3E}">
        <p14:creationId xmlns:p14="http://schemas.microsoft.com/office/powerpoint/2010/main" val="26460951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Overall Evaluation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a:bodyPr>
          <a:lstStyle/>
          <a:p>
            <a:pPr marL="342900" lvl="1"/>
            <a:r>
              <a:rPr lang="en-US" dirty="0"/>
              <a:t>P</a:t>
            </a:r>
            <a:r>
              <a:rPr lang="en-US" dirty="0" smtClean="0"/>
              <a:t>roblems are scattered throughout the introduction</a:t>
            </a:r>
          </a:p>
          <a:p>
            <a:pPr marL="342900" lvl="1"/>
            <a:r>
              <a:rPr lang="en-US" dirty="0" smtClean="0"/>
              <a:t>Literature review displays a lack of research specific to turnover of new nurses of the </a:t>
            </a:r>
            <a:r>
              <a:rPr lang="en-US" dirty="0" err="1" smtClean="0"/>
              <a:t>Nexter</a:t>
            </a:r>
            <a:r>
              <a:rPr lang="en-US" dirty="0" smtClean="0"/>
              <a:t> generation</a:t>
            </a:r>
          </a:p>
          <a:p>
            <a:pPr marL="342900" lvl="1"/>
            <a:r>
              <a:rPr lang="en-US" dirty="0" smtClean="0"/>
              <a:t>Psychosocial work environment framework is described in detail</a:t>
            </a:r>
          </a:p>
          <a:p>
            <a:pPr marL="342900" lvl="1"/>
            <a:r>
              <a:rPr lang="en-US" dirty="0" smtClean="0"/>
              <a:t>Sample size is adequate but limited to Quebec, Canada</a:t>
            </a:r>
          </a:p>
          <a:p>
            <a:pPr marL="342900" lvl="1"/>
            <a:r>
              <a:rPr lang="en-US" dirty="0" smtClean="0"/>
              <a:t>Chi-Square tests were appropriate for research questions</a:t>
            </a:r>
          </a:p>
          <a:p>
            <a:pPr marL="342900" lvl="1"/>
            <a:r>
              <a:rPr lang="en-US" dirty="0" smtClean="0"/>
              <a:t>Provided recommendations for retention</a:t>
            </a:r>
          </a:p>
          <a:p>
            <a:pPr marL="342900" lvl="1"/>
            <a:endParaRPr lang="en-US" dirty="0"/>
          </a:p>
        </p:txBody>
      </p:sp>
    </p:spTree>
    <p:extLst>
      <p:ext uri="{BB962C8B-B14F-4D97-AF65-F5344CB8AC3E}">
        <p14:creationId xmlns:p14="http://schemas.microsoft.com/office/powerpoint/2010/main" val="418772169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Resources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lnSpcReduction="10000"/>
          </a:bodyPr>
          <a:lstStyle/>
          <a:p>
            <a:pPr marL="68580" lvl="1" indent="0">
              <a:buNone/>
            </a:pPr>
            <a:r>
              <a:rPr lang="en-US" dirty="0" err="1" smtClean="0"/>
              <a:t>Kristensen</a:t>
            </a:r>
            <a:r>
              <a:rPr lang="en-US" dirty="0" smtClean="0"/>
              <a:t>, T. (1999). Challenges for research and</a:t>
            </a:r>
            <a:br>
              <a:rPr lang="en-US" dirty="0" smtClean="0"/>
            </a:br>
            <a:r>
              <a:rPr lang="en-US" dirty="0" smtClean="0"/>
              <a:t>	prevention in relation to work and 	cardiovascular diseases. </a:t>
            </a:r>
            <a:r>
              <a:rPr lang="en-US" i="1" dirty="0" smtClean="0"/>
              <a:t>Scandinavian Journal 	of Work Environment Health, 25</a:t>
            </a:r>
            <a:r>
              <a:rPr lang="en-US" dirty="0" smtClean="0"/>
              <a:t>, 550-557.</a:t>
            </a:r>
            <a:endParaRPr lang="en-US" dirty="0"/>
          </a:p>
          <a:p>
            <a:pPr marL="68580" lvl="1" indent="0">
              <a:buNone/>
            </a:pPr>
            <a:r>
              <a:rPr lang="en-US" dirty="0" smtClean="0"/>
              <a:t>Lavoie-Tremblay, M., O’Brien-Pallas, L., </a:t>
            </a:r>
            <a:r>
              <a:rPr lang="en-US" dirty="0" err="1" smtClean="0"/>
              <a:t>Gelinas</a:t>
            </a:r>
            <a:r>
              <a:rPr lang="en-US" dirty="0" smtClean="0"/>
              <a:t>, C.,</a:t>
            </a:r>
            <a:br>
              <a:rPr lang="en-US" dirty="0" smtClean="0"/>
            </a:br>
            <a:r>
              <a:rPr lang="en-US" dirty="0" smtClean="0"/>
              <a:t>	</a:t>
            </a:r>
            <a:r>
              <a:rPr lang="en-US" dirty="0" err="1" smtClean="0"/>
              <a:t>Desforges</a:t>
            </a:r>
            <a:r>
              <a:rPr lang="en-US" dirty="0" smtClean="0"/>
              <a:t>, N., &amp; </a:t>
            </a:r>
            <a:r>
              <a:rPr lang="en-US" dirty="0" err="1" smtClean="0"/>
              <a:t>Marchionni</a:t>
            </a:r>
            <a:r>
              <a:rPr lang="en-US" dirty="0" smtClean="0"/>
              <a:t>, C. (2008). 	Addressing the turnover issue among new nurses 	from a generational viewpoint. </a:t>
            </a:r>
            <a:r>
              <a:rPr lang="en-US" i="1" dirty="0" smtClean="0"/>
              <a:t>Journal of 	Nursing Management, 16, </a:t>
            </a:r>
            <a:r>
              <a:rPr lang="en-US" dirty="0" smtClean="0"/>
              <a:t>724-733</a:t>
            </a:r>
            <a:r>
              <a:rPr lang="en-US" dirty="0" smtClean="0"/>
              <a:t>.</a:t>
            </a:r>
          </a:p>
          <a:p>
            <a:pPr marL="68580" lvl="1" indent="0">
              <a:buNone/>
            </a:pPr>
            <a:r>
              <a:rPr lang="en-US" dirty="0"/>
              <a:t>Rebar, C. R., </a:t>
            </a:r>
            <a:r>
              <a:rPr lang="en-US" dirty="0" err="1"/>
              <a:t>Gersch</a:t>
            </a:r>
            <a:r>
              <a:rPr lang="en-US" dirty="0"/>
              <a:t>, C. J., </a:t>
            </a:r>
            <a:r>
              <a:rPr lang="en-US" dirty="0" err="1"/>
              <a:t>Macnee</a:t>
            </a:r>
            <a:r>
              <a:rPr lang="en-US" dirty="0"/>
              <a:t>, C. L., &amp; McCabe, </a:t>
            </a:r>
            <a:r>
              <a:rPr lang="en-US" dirty="0" smtClean="0"/>
              <a:t>   	S</a:t>
            </a:r>
            <a:r>
              <a:rPr lang="en-US" dirty="0"/>
              <a:t>. (2011). </a:t>
            </a:r>
            <a:r>
              <a:rPr lang="en-US" i="1" dirty="0"/>
              <a:t>Understanding nursing 	research: </a:t>
            </a:r>
            <a:r>
              <a:rPr lang="en-US" i="1" dirty="0" smtClean="0"/>
              <a:t>	Using </a:t>
            </a:r>
            <a:r>
              <a:rPr lang="en-US" i="1" dirty="0"/>
              <a:t>research in evidence-based practice </a:t>
            </a:r>
            <a:r>
              <a:rPr lang="en-US" dirty="0"/>
              <a:t>(3</a:t>
            </a:r>
            <a:r>
              <a:rPr lang="en-US" baseline="30000" dirty="0"/>
              <a:t>rd</a:t>
            </a:r>
            <a:r>
              <a:rPr lang="en-US" dirty="0"/>
              <a:t> </a:t>
            </a:r>
            <a:r>
              <a:rPr lang="en-US" dirty="0" smtClean="0"/>
              <a:t>	ed</a:t>
            </a:r>
            <a:r>
              <a:rPr lang="en-US" dirty="0"/>
              <a:t>.). Philadelphia: Lippincott</a:t>
            </a:r>
            <a:r>
              <a:rPr lang="en-US"/>
              <a:t>, </a:t>
            </a:r>
            <a:r>
              <a:rPr lang="en-US" smtClean="0"/>
              <a:t>Williams </a:t>
            </a:r>
            <a:r>
              <a:rPr lang="en-US"/>
              <a:t>&amp; </a:t>
            </a:r>
            <a:r>
              <a:rPr lang="en-US" smtClean="0"/>
              <a:t>	Wilkins</a:t>
            </a:r>
            <a:r>
              <a:rPr lang="en-US" dirty="0"/>
              <a:t>.</a:t>
            </a:r>
          </a:p>
          <a:p>
            <a:pPr marL="68580" lvl="1" indent="0">
              <a:buNone/>
            </a:pPr>
            <a:endParaRPr lang="en-US" dirty="0"/>
          </a:p>
        </p:txBody>
      </p:sp>
    </p:spTree>
    <p:extLst>
      <p:ext uri="{BB962C8B-B14F-4D97-AF65-F5344CB8AC3E}">
        <p14:creationId xmlns:p14="http://schemas.microsoft.com/office/powerpoint/2010/main" val="105862221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Summary </a:t>
            </a:r>
            <a:br>
              <a:rPr lang="en-US" dirty="0" smtClean="0"/>
            </a:br>
            <a:endParaRPr lang="en-US" dirty="0"/>
          </a:p>
        </p:txBody>
      </p:sp>
      <p:sp>
        <p:nvSpPr>
          <p:cNvPr id="3" name="Content Placeholder 2"/>
          <p:cNvSpPr>
            <a:spLocks noGrp="1"/>
          </p:cNvSpPr>
          <p:nvPr>
            <p:ph idx="1"/>
          </p:nvPr>
        </p:nvSpPr>
        <p:spPr>
          <a:xfrm>
            <a:off x="737419" y="1755058"/>
            <a:ext cx="7683910" cy="4542503"/>
          </a:xfrm>
        </p:spPr>
        <p:txBody>
          <a:bodyPr>
            <a:normAutofit/>
          </a:bodyPr>
          <a:lstStyle/>
          <a:p>
            <a:pPr marL="342900" lvl="1"/>
            <a:r>
              <a:rPr lang="en-US" dirty="0" smtClean="0"/>
              <a:t>Purpose was to explore </a:t>
            </a:r>
            <a:r>
              <a:rPr lang="en-US" dirty="0"/>
              <a:t>the relationship between the psychosocial work environment and a new nurses desire to </a:t>
            </a:r>
            <a:r>
              <a:rPr lang="en-US" dirty="0" smtClean="0"/>
              <a:t>quit</a:t>
            </a:r>
          </a:p>
          <a:p>
            <a:pPr marL="342900" lvl="1"/>
            <a:r>
              <a:rPr lang="en-US" dirty="0" smtClean="0"/>
              <a:t>Psychosocial work environment framework</a:t>
            </a:r>
          </a:p>
          <a:p>
            <a:pPr marL="342900" lvl="1"/>
            <a:r>
              <a:rPr lang="en-US" dirty="0" smtClean="0"/>
              <a:t>Correlational descriptive design</a:t>
            </a:r>
          </a:p>
          <a:p>
            <a:pPr marL="342900" lvl="1"/>
            <a:r>
              <a:rPr lang="en-US" dirty="0" smtClean="0"/>
              <a:t>Population included 309 newly graduated nurses</a:t>
            </a:r>
          </a:p>
          <a:p>
            <a:pPr marL="342900" lvl="1"/>
            <a:r>
              <a:rPr lang="en-US" dirty="0" smtClean="0"/>
              <a:t>Data analysis included percentages and Chi-Square tests</a:t>
            </a:r>
          </a:p>
          <a:p>
            <a:r>
              <a:rPr lang="en-US" dirty="0" smtClean="0"/>
              <a:t>A high level of effort with minimal reward contributes to new nurses quitting their job or leaving the profession</a:t>
            </a:r>
            <a:endParaRPr lang="en-US" dirty="0"/>
          </a:p>
        </p:txBody>
      </p:sp>
    </p:spTree>
    <p:extLst>
      <p:ext uri="{BB962C8B-B14F-4D97-AF65-F5344CB8AC3E}">
        <p14:creationId xmlns:p14="http://schemas.microsoft.com/office/powerpoint/2010/main" val="237309785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Problem/Purpose</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lstStyle/>
          <a:p>
            <a:r>
              <a:rPr lang="en-US" dirty="0" smtClean="0"/>
              <a:t>Problem</a:t>
            </a:r>
          </a:p>
          <a:p>
            <a:pPr lvl="1"/>
            <a:r>
              <a:rPr lang="en-US" dirty="0" smtClean="0"/>
              <a:t>Nursing shortage </a:t>
            </a:r>
          </a:p>
          <a:p>
            <a:pPr lvl="1"/>
            <a:r>
              <a:rPr lang="en-US" dirty="0" smtClean="0"/>
              <a:t>High turnover rate for new graduates</a:t>
            </a:r>
          </a:p>
          <a:p>
            <a:pPr lvl="1"/>
            <a:r>
              <a:rPr lang="en-US" dirty="0" smtClean="0"/>
              <a:t>Little information on how new nurses of Generation </a:t>
            </a:r>
            <a:r>
              <a:rPr lang="en-US" dirty="0" err="1" smtClean="0"/>
              <a:t>Nexters</a:t>
            </a:r>
            <a:r>
              <a:rPr lang="en-US" dirty="0" smtClean="0"/>
              <a:t> perceive their work environment</a:t>
            </a:r>
          </a:p>
          <a:p>
            <a:r>
              <a:rPr lang="en-US" dirty="0" smtClean="0"/>
              <a:t>Purpose</a:t>
            </a:r>
          </a:p>
          <a:p>
            <a:pPr lvl="1"/>
            <a:r>
              <a:rPr lang="en-US" dirty="0" smtClean="0"/>
              <a:t>Explore the relationship between the psychosocial work environment and a new nurses desire to quit</a:t>
            </a:r>
            <a:endParaRPr lang="en-US" dirty="0"/>
          </a:p>
        </p:txBody>
      </p:sp>
    </p:spTree>
    <p:extLst>
      <p:ext uri="{BB962C8B-B14F-4D97-AF65-F5344CB8AC3E}">
        <p14:creationId xmlns:p14="http://schemas.microsoft.com/office/powerpoint/2010/main" val="425122724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Conceptual Framework</a:t>
            </a:r>
            <a:br>
              <a:rPr lang="en-US" dirty="0" smtClean="0"/>
            </a:br>
            <a:endParaRPr lang="en-US" dirty="0"/>
          </a:p>
        </p:txBody>
      </p:sp>
      <p:sp>
        <p:nvSpPr>
          <p:cNvPr id="3" name="Content Placeholder 2"/>
          <p:cNvSpPr>
            <a:spLocks noGrp="1"/>
          </p:cNvSpPr>
          <p:nvPr>
            <p:ph idx="1"/>
          </p:nvPr>
        </p:nvSpPr>
        <p:spPr>
          <a:xfrm>
            <a:off x="517979" y="1520751"/>
            <a:ext cx="8120573" cy="4896481"/>
          </a:xfrm>
        </p:spPr>
        <p:txBody>
          <a:bodyPr>
            <a:normAutofit fontScale="92500" lnSpcReduction="10000"/>
          </a:bodyPr>
          <a:lstStyle/>
          <a:p>
            <a:r>
              <a:rPr lang="en-US" dirty="0" smtClean="0"/>
              <a:t>Based on the psychosocial work environment framework.</a:t>
            </a:r>
          </a:p>
          <a:p>
            <a:endParaRPr lang="en-US" dirty="0" smtClean="0"/>
          </a:p>
          <a:p>
            <a:r>
              <a:rPr lang="en-US" dirty="0" smtClean="0"/>
              <a:t>Framework provides proper insight into the nurses’ perceptions of their work place, which associates directly with the research question. </a:t>
            </a:r>
          </a:p>
          <a:p>
            <a:endParaRPr lang="en-US" dirty="0" smtClean="0"/>
          </a:p>
          <a:p>
            <a:r>
              <a:rPr lang="en-US" dirty="0" smtClean="0"/>
              <a:t>A reference ratio that achieves the greatest retention has been identified, and provides a control to compare the other ratios to. </a:t>
            </a:r>
          </a:p>
          <a:p>
            <a:endParaRPr lang="en-US" dirty="0" smtClean="0"/>
          </a:p>
          <a:p>
            <a:r>
              <a:rPr lang="en-US" dirty="0" smtClean="0"/>
              <a:t>Framework fully supports the purpose of the research and focuses on key variables that can be used to answer the two research questions. </a:t>
            </a:r>
            <a:endParaRPr lang="en-US" dirty="0"/>
          </a:p>
        </p:txBody>
      </p:sp>
    </p:spTree>
    <p:extLst>
      <p:ext uri="{BB962C8B-B14F-4D97-AF65-F5344CB8AC3E}">
        <p14:creationId xmlns:p14="http://schemas.microsoft.com/office/powerpoint/2010/main" val="115947359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Review of the Literature</a:t>
            </a:r>
            <a:br>
              <a:rPr lang="en-US" dirty="0" smtClean="0"/>
            </a:br>
            <a:endParaRPr lang="en-US" dirty="0"/>
          </a:p>
        </p:txBody>
      </p:sp>
      <p:sp>
        <p:nvSpPr>
          <p:cNvPr id="3" name="Content Placeholder 2"/>
          <p:cNvSpPr>
            <a:spLocks noGrp="1"/>
          </p:cNvSpPr>
          <p:nvPr>
            <p:ph idx="1"/>
          </p:nvPr>
        </p:nvSpPr>
        <p:spPr>
          <a:xfrm>
            <a:off x="618232" y="1604308"/>
            <a:ext cx="7752977" cy="4819523"/>
          </a:xfrm>
        </p:spPr>
        <p:txBody>
          <a:bodyPr>
            <a:normAutofit fontScale="92500" lnSpcReduction="10000"/>
          </a:bodyPr>
          <a:lstStyle/>
          <a:p>
            <a:r>
              <a:rPr lang="en-US" dirty="0"/>
              <a:t>The literature review was not clearly labeled, although there were references in almost all sections of the article</a:t>
            </a:r>
            <a:r>
              <a:rPr lang="en-US" dirty="0" smtClean="0"/>
              <a:t>.</a:t>
            </a:r>
          </a:p>
          <a:p>
            <a:pPr marL="68580" indent="0">
              <a:buNone/>
            </a:pPr>
            <a:endParaRPr lang="en-US" dirty="0"/>
          </a:p>
          <a:p>
            <a:r>
              <a:rPr lang="en-US" dirty="0"/>
              <a:t>Current research was included in the study along a wide range of data from other years. </a:t>
            </a:r>
            <a:endParaRPr lang="en-US" dirty="0" smtClean="0"/>
          </a:p>
          <a:p>
            <a:endParaRPr lang="en-US" dirty="0"/>
          </a:p>
          <a:p>
            <a:r>
              <a:rPr lang="en-US" dirty="0"/>
              <a:t>Although the literature review was not labeled it was critiqued well throughout the article and it was always relevant to the discussion or topic that was being discussed. </a:t>
            </a:r>
            <a:endParaRPr lang="en-US" dirty="0" smtClean="0"/>
          </a:p>
          <a:p>
            <a:endParaRPr lang="en-US" dirty="0"/>
          </a:p>
          <a:p>
            <a:r>
              <a:rPr lang="en-US" dirty="0"/>
              <a:t>There are no gaps in the knowledge, and the information flowed very well throughout the article.</a:t>
            </a:r>
          </a:p>
          <a:p>
            <a:endParaRPr lang="en-US" dirty="0"/>
          </a:p>
        </p:txBody>
      </p:sp>
    </p:spTree>
    <p:extLst>
      <p:ext uri="{BB962C8B-B14F-4D97-AF65-F5344CB8AC3E}">
        <p14:creationId xmlns:p14="http://schemas.microsoft.com/office/powerpoint/2010/main" val="387078691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Research Question</a:t>
            </a:r>
            <a:br>
              <a:rPr lang="en-US" dirty="0" smtClean="0"/>
            </a:br>
            <a:endParaRPr lang="en-US" dirty="0"/>
          </a:p>
        </p:txBody>
      </p:sp>
      <p:sp>
        <p:nvSpPr>
          <p:cNvPr id="3" name="Content Placeholder 2"/>
          <p:cNvSpPr>
            <a:spLocks noGrp="1"/>
          </p:cNvSpPr>
          <p:nvPr>
            <p:ph idx="1"/>
          </p:nvPr>
        </p:nvSpPr>
        <p:spPr>
          <a:xfrm>
            <a:off x="1043490" y="1838270"/>
            <a:ext cx="6777319" cy="4461982"/>
          </a:xfrm>
        </p:spPr>
        <p:txBody>
          <a:bodyPr>
            <a:normAutofit fontScale="85000" lnSpcReduction="20000"/>
          </a:bodyPr>
          <a:lstStyle/>
          <a:p>
            <a:r>
              <a:rPr lang="en-US" dirty="0"/>
              <a:t>The research question or aim at the study was clearly stated.  The goal was to investigate the relationship between the psychosocial work environment and the intent to quit among the new nurses </a:t>
            </a:r>
            <a:r>
              <a:rPr lang="en-US" sz="2100" dirty="0"/>
              <a:t>(Lavoie-Tremblay, O'Brien-Pallas, </a:t>
            </a:r>
            <a:r>
              <a:rPr lang="en-US" sz="2100" dirty="0" err="1"/>
              <a:t>Ge’Linas</a:t>
            </a:r>
            <a:r>
              <a:rPr lang="en-US" sz="2100" dirty="0"/>
              <a:t>, </a:t>
            </a:r>
            <a:r>
              <a:rPr lang="en-US" sz="2100" dirty="0" err="1"/>
              <a:t>Desforges</a:t>
            </a:r>
            <a:r>
              <a:rPr lang="en-US" sz="2100" dirty="0"/>
              <a:t>, and </a:t>
            </a:r>
            <a:r>
              <a:rPr lang="en-US" sz="2100" dirty="0" err="1"/>
              <a:t>Marchionni</a:t>
            </a:r>
            <a:r>
              <a:rPr lang="en-US" sz="2100" dirty="0"/>
              <a:t>, 2008)</a:t>
            </a:r>
            <a:r>
              <a:rPr lang="en-US" sz="1800" dirty="0" smtClean="0"/>
              <a:t>.</a:t>
            </a:r>
          </a:p>
          <a:p>
            <a:endParaRPr lang="en-US" sz="1800" dirty="0"/>
          </a:p>
          <a:p>
            <a:r>
              <a:rPr lang="en-US" dirty="0"/>
              <a:t>Yes the question is researchable as stated, there are many different ways to research the question at hand</a:t>
            </a:r>
            <a:r>
              <a:rPr lang="en-US" dirty="0" smtClean="0"/>
              <a:t>.</a:t>
            </a:r>
          </a:p>
          <a:p>
            <a:endParaRPr lang="en-US" dirty="0"/>
          </a:p>
          <a:p>
            <a:r>
              <a:rPr lang="en-US" dirty="0"/>
              <a:t>The question relates logically to the problem. The problem is that there is little known about the new nurses perception of their current work environment and the impact that it has on their intent to stay at their perspective jobs </a:t>
            </a:r>
            <a:r>
              <a:rPr lang="en-US" sz="2100" dirty="0"/>
              <a:t>(Lavoie-Tremblay et al., 2008)</a:t>
            </a:r>
            <a:r>
              <a:rPr lang="en-US" dirty="0"/>
              <a:t>. </a:t>
            </a:r>
          </a:p>
          <a:p>
            <a:endParaRPr lang="en-US" dirty="0"/>
          </a:p>
        </p:txBody>
      </p:sp>
    </p:spTree>
    <p:extLst>
      <p:ext uri="{BB962C8B-B14F-4D97-AF65-F5344CB8AC3E}">
        <p14:creationId xmlns:p14="http://schemas.microsoft.com/office/powerpoint/2010/main" val="237122424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Variables</a:t>
            </a:r>
            <a:br>
              <a:rPr lang="en-US" dirty="0" smtClean="0"/>
            </a:br>
            <a:endParaRPr lang="en-US" dirty="0"/>
          </a:p>
        </p:txBody>
      </p:sp>
      <p:sp>
        <p:nvSpPr>
          <p:cNvPr id="3" name="Content Placeholder 2"/>
          <p:cNvSpPr>
            <a:spLocks noGrp="1"/>
          </p:cNvSpPr>
          <p:nvPr>
            <p:ph idx="1"/>
          </p:nvPr>
        </p:nvSpPr>
        <p:spPr>
          <a:xfrm>
            <a:off x="501270" y="1754712"/>
            <a:ext cx="8170701" cy="4695944"/>
          </a:xfrm>
        </p:spPr>
        <p:txBody>
          <a:bodyPr/>
          <a:lstStyle/>
          <a:p>
            <a:r>
              <a:rPr lang="en-US" dirty="0" smtClean="0"/>
              <a:t>The researchers organized the variables such that the definitions are easy to understand, and sub-categories of the variables are identified. </a:t>
            </a:r>
          </a:p>
          <a:p>
            <a:endParaRPr lang="en-US" dirty="0" smtClean="0"/>
          </a:p>
          <a:p>
            <a:r>
              <a:rPr lang="en-US" dirty="0" smtClean="0"/>
              <a:t>Their organization allows for an in-depth understanding of the variables and the style of questioning involved in the gathering of the data. </a:t>
            </a:r>
          </a:p>
          <a:p>
            <a:endParaRPr lang="en-US" dirty="0" smtClean="0"/>
          </a:p>
          <a:p>
            <a:r>
              <a:rPr lang="en-US" dirty="0" smtClean="0"/>
              <a:t>They also provide detail in how the framework addresses each variable, and how the variable addresses the two research questions. </a:t>
            </a:r>
            <a:endParaRPr lang="en-US" dirty="0"/>
          </a:p>
        </p:txBody>
      </p:sp>
    </p:spTree>
    <p:extLst>
      <p:ext uri="{BB962C8B-B14F-4D97-AF65-F5344CB8AC3E}">
        <p14:creationId xmlns:p14="http://schemas.microsoft.com/office/powerpoint/2010/main" val="347345629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Design </a:t>
            </a:r>
            <a:br>
              <a:rPr lang="en-US" dirty="0" smtClean="0"/>
            </a:br>
            <a:endParaRPr lang="en-US" dirty="0"/>
          </a:p>
        </p:txBody>
      </p:sp>
      <p:sp>
        <p:nvSpPr>
          <p:cNvPr id="3" name="Content Placeholder 2"/>
          <p:cNvSpPr>
            <a:spLocks noGrp="1"/>
          </p:cNvSpPr>
          <p:nvPr>
            <p:ph idx="1"/>
          </p:nvPr>
        </p:nvSpPr>
        <p:spPr>
          <a:xfrm>
            <a:off x="484561" y="1637732"/>
            <a:ext cx="8153991" cy="4846348"/>
          </a:xfrm>
        </p:spPr>
        <p:txBody>
          <a:bodyPr>
            <a:normAutofit/>
          </a:bodyPr>
          <a:lstStyle/>
          <a:p>
            <a:r>
              <a:rPr lang="en-US" dirty="0" smtClean="0"/>
              <a:t>The design utilized was a correlational/descriptive design.</a:t>
            </a:r>
          </a:p>
          <a:p>
            <a:endParaRPr lang="en-US" dirty="0" smtClean="0"/>
          </a:p>
          <a:p>
            <a:r>
              <a:rPr lang="en-US" dirty="0" smtClean="0"/>
              <a:t>The design was appropriate for this study because it wanted to compare variables that may or may not have an affect on the nursing turnover. </a:t>
            </a:r>
          </a:p>
          <a:p>
            <a:endParaRPr lang="en-US" dirty="0" smtClean="0"/>
          </a:p>
          <a:p>
            <a:r>
              <a:rPr lang="en-US" dirty="0" smtClean="0"/>
              <a:t>Validity is vaguely addressed in the article. </a:t>
            </a:r>
            <a:endParaRPr lang="en-US" dirty="0"/>
          </a:p>
        </p:txBody>
      </p:sp>
    </p:spTree>
    <p:extLst>
      <p:ext uri="{BB962C8B-B14F-4D97-AF65-F5344CB8AC3E}">
        <p14:creationId xmlns:p14="http://schemas.microsoft.com/office/powerpoint/2010/main" val="236185603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Sample</a:t>
            </a:r>
            <a:br>
              <a:rPr lang="en-US" dirty="0" smtClean="0"/>
            </a:br>
            <a:endParaRPr lang="en-US" dirty="0"/>
          </a:p>
        </p:txBody>
      </p:sp>
      <p:sp>
        <p:nvSpPr>
          <p:cNvPr id="3" name="Content Placeholder 2"/>
          <p:cNvSpPr>
            <a:spLocks noGrp="1"/>
          </p:cNvSpPr>
          <p:nvPr>
            <p:ph idx="1"/>
          </p:nvPr>
        </p:nvSpPr>
        <p:spPr>
          <a:xfrm>
            <a:off x="484562" y="1754712"/>
            <a:ext cx="8153992" cy="4679233"/>
          </a:xfrm>
        </p:spPr>
        <p:txBody>
          <a:bodyPr/>
          <a:lstStyle/>
          <a:p>
            <a:r>
              <a:rPr lang="en-US" dirty="0" smtClean="0"/>
              <a:t>This sample is very well described and is representative of the population studied.</a:t>
            </a:r>
          </a:p>
          <a:p>
            <a:endParaRPr lang="en-US" dirty="0" smtClean="0"/>
          </a:p>
          <a:p>
            <a:r>
              <a:rPr lang="en-US" dirty="0" smtClean="0"/>
              <a:t>The sample method of mailing out the questionnaires to all participants and the size of the sample were appropriate. </a:t>
            </a:r>
          </a:p>
          <a:p>
            <a:endParaRPr lang="en-US" dirty="0" smtClean="0"/>
          </a:p>
          <a:p>
            <a:r>
              <a:rPr lang="en-US" dirty="0" smtClean="0"/>
              <a:t>Subject protection is discussed and addressed in this article. </a:t>
            </a:r>
          </a:p>
          <a:p>
            <a:endParaRPr lang="en-US" dirty="0" smtClean="0"/>
          </a:p>
          <a:p>
            <a:endParaRPr lang="en-US" dirty="0"/>
          </a:p>
        </p:txBody>
      </p:sp>
    </p:spTree>
    <p:extLst>
      <p:ext uri="{BB962C8B-B14F-4D97-AF65-F5344CB8AC3E}">
        <p14:creationId xmlns:p14="http://schemas.microsoft.com/office/powerpoint/2010/main" val="277184973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Austin.thmx</Template>
  <TotalTime>2537</TotalTime>
  <Words>3105</Words>
  <Application>Microsoft Macintosh PowerPoint</Application>
  <PresentationFormat>On-screen Show (4:3)</PresentationFormat>
  <Paragraphs>115</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Austin</vt:lpstr>
      <vt:lpstr>Addressing the turnover issue among new nurses from a generational viewpoint</vt:lpstr>
      <vt:lpstr>Summary  </vt:lpstr>
      <vt:lpstr>Problem/Purpose </vt:lpstr>
      <vt:lpstr>Conceptual Framework </vt:lpstr>
      <vt:lpstr>Review of the Literature </vt:lpstr>
      <vt:lpstr>Research Question </vt:lpstr>
      <vt:lpstr>Variables </vt:lpstr>
      <vt:lpstr>Design  </vt:lpstr>
      <vt:lpstr>Sample </vt:lpstr>
      <vt:lpstr>Data Collection Methods </vt:lpstr>
      <vt:lpstr>Data Analysis </vt:lpstr>
      <vt:lpstr>Results, Conclusion, Discussion of Findings</vt:lpstr>
      <vt:lpstr>Overall Evaluation  </vt:lpstr>
      <vt:lpstr>Resources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Ashley Adams</dc:creator>
  <cp:lastModifiedBy>Ashley Adams</cp:lastModifiedBy>
  <cp:revision>57</cp:revision>
  <dcterms:created xsi:type="dcterms:W3CDTF">2012-06-28T00:31:56Z</dcterms:created>
  <dcterms:modified xsi:type="dcterms:W3CDTF">2012-07-16T00:40:10Z</dcterms:modified>
</cp:coreProperties>
</file>