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70"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77" autoAdjust="0"/>
    <p:restoredTop sz="78229" autoAdjust="0"/>
  </p:normalViewPr>
  <p:slideViewPr>
    <p:cSldViewPr>
      <p:cViewPr>
        <p:scale>
          <a:sx n="66" d="100"/>
          <a:sy n="66" d="100"/>
        </p:scale>
        <p:origin x="-1272" y="300"/>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pPr/>
              <a:t>11/2/2012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pPr/>
              <a:t>‹#›</a:t>
            </a:fld>
            <a:endParaRPr lang="en-US" dirty="0"/>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Nichole, Ihechi,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a:t>
            </a:fld>
            <a:endParaRPr lang="en-US" dirty="0"/>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data collection of validated questionnaires that were collected was an appropriate approach to collect data for this study. The main tool used for data collection was the questionnaire and those questions are included in the review as well as an analysis of answers to each question before, after, and six months later. Reliability was directly addressed but variability was not. The study stated: “questionnaires are structured and predetermined and cannot as a rule be varied, they have a fair degree of reliability“ (McNamara et. al., 2012, p. 960).</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10</a:t>
            </a:fld>
            <a:endParaRPr lang="en-US" dirty="0"/>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statistical package for social sciences (SPSS) version 15 was utilized for data analysis. The questionnaires were analyzed using descriptive statistical measures of frequencies, distributions and cross tabulations. Each item in the data collected was put through an item analysis to determine item difficulty and response choice frequency under the influence of the program. The Fisher’s exact test and Cramer’s V were used to measure immediate (changes in participants before and after the program) and retention effect (change before program and six weeks after program). The data analysis procedures are appropriate because each item obtained was examined using different programs to establish reliability. The results are clearly stated along with illustrations in the forms of tables. The analysis procedure questions are addressed using tables and discussed both in the result, discussion and conclusion section.</a:t>
            </a:r>
            <a:endParaRPr lang="en-US" baseline="0"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pPr/>
              <a:t>11</a:t>
            </a:fld>
            <a:endParaRPr lang="en-US" dirty="0"/>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 of the sample completed the questionnaires</a:t>
            </a:r>
            <a:r>
              <a:rPr lang="en-US" baseline="0" dirty="0" smtClean="0"/>
              <a:t> before the program and 97% completed (n=57) right after. 44% of participants answered the 6 weeks post course questionnaire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r>
              <a:rPr lang="en-US" baseline="0" dirty="0" smtClean="0"/>
              <a:t>18 knowledge and attitude questions were asked of nurses before, immediately after and 6 weeks after the program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12-97% of questions were answered correctly before the program. There was marked improvement from 29-100% immediately after the program and 6 weeks after the program (McNamara et. al, 2012). Eleven of the 18 questions asked were focused on the perception of pain experienced by the patient. Respectively 7%, 1.8% and 11% in the before, immediately after and 6 weeks after the program opposed the view that pain is what the patient says it is. 16%, 15.5% and 14.8% respectively represents before, immediately and 6 weeks after the program thought that patients are the most reliable form of ascertaining pain levels (McNamara et. al, 2012). These values show that before the program some nurses did not believe some of their patients were in pain when they said they were. Item 9 and 11 assessed nurse’s views on morphine use. Question number 9 “when the cause of the pain has been removed, a patient may become physically dependent on morphine participants answered correctly respectively 38%, 53.4%, and 59.2% before, immediately and 6 weeks after the program (McNamara et. al., 2012). These results show that perception on the nurse’s on morphine usage was improved by the teachings of acute pain management as part of the 6 weeks program. Lastly item 17 examined how psychological support influences the experience of pain. There was also an improvement seen after attendance of the program on this item (McNamara et. al., 2012). </a:t>
            </a:r>
            <a:endParaRPr lang="en-US" dirty="0" smtClean="0"/>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12</a:t>
            </a:fld>
            <a:endParaRPr lang="en-US" dirty="0"/>
          </a:p>
        </p:txBody>
      </p:sp>
    </p:spTree>
    <p:extLst>
      <p:ext uri="{BB962C8B-B14F-4D97-AF65-F5344CB8AC3E}">
        <p14:creationId xmlns:p14="http://schemas.microsoft.com/office/powerpoint/2010/main" val="35041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study found that the educational program significantly improved</a:t>
            </a:r>
            <a:r>
              <a:rPr lang="en-US" baseline="0" dirty="0" smtClean="0"/>
              <a:t> the way participants perceived pain response and reporting by patients. However, there was also a slight decrease in the correctness of response received to question after 6 weeks. The article encourages continuous education for nurses as a means of promoting and retaining information learned to decrease digression back to pre-program states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The results are </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limited</a:t>
            </a:r>
            <a:r>
              <a:rPr lang="en-US" dirty="0" smtClean="0"/>
              <a:t> to this one group of nurses who attended acute pain educational program, there was a</a:t>
            </a:r>
            <a:r>
              <a:rPr lang="en-US" baseline="0" dirty="0" smtClean="0"/>
              <a:t> lack of randomization, and a small sample. </a:t>
            </a:r>
            <a:r>
              <a:rPr lang="en-US" dirty="0" smtClean="0"/>
              <a:t> </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results from this study are generalizable to nurses who have attended acute pain management educational programs, but not to all nurses generally. Recommendations for future studies are not indicated. However, it can be inferred from the limitations that sample size should be increased, study should be randomized, use of another way to obtain information and or use of a combination of methods all are some considerations for future studies. </a:t>
            </a:r>
            <a:endParaRPr lang="en-US" dirty="0" smtClean="0"/>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13</a:t>
            </a:fld>
            <a:endParaRPr lang="en-US" dirty="0"/>
          </a:p>
        </p:txBody>
      </p:sp>
    </p:spTree>
    <p:extLst>
      <p:ext uri="{BB962C8B-B14F-4D97-AF65-F5344CB8AC3E}">
        <p14:creationId xmlns:p14="http://schemas.microsoft.com/office/powerpoint/2010/main" val="144192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Overall, this was a fair study</a:t>
            </a:r>
            <a:r>
              <a:rPr lang="en-US" baseline="0" dirty="0" smtClean="0"/>
              <a:t> </a:t>
            </a:r>
            <a:r>
              <a:rPr lang="en-US" dirty="0" smtClean="0"/>
              <a:t>that is</a:t>
            </a:r>
            <a:r>
              <a:rPr lang="en-US" baseline="0" dirty="0" smtClean="0"/>
              <a:t> easily applicable to the nursing profession. However, due to the small sample size and lack of randomization, it is hard to say to what extent these findings can be used for future practice. As nurses, we all will care for patients in pain. Nurses need to be aware of their own feelings regarding pain management and strive to have the best and most up to date knowledge regarding pain management. Based upon the findings of this study, it is clear that nurses should be careful to not underestimating patient’s pain and maintain continuous pain management education.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14</a:t>
            </a:fld>
            <a:endParaRPr lang="en-US" dirty="0"/>
          </a:p>
        </p:txBody>
      </p:sp>
    </p:spTree>
    <p:extLst>
      <p:ext uri="{BB962C8B-B14F-4D97-AF65-F5344CB8AC3E}">
        <p14:creationId xmlns:p14="http://schemas.microsoft.com/office/powerpoint/2010/main" val="1554373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the future.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15</a:t>
            </a:fld>
            <a:endParaRPr lang="en-US" dirty="0"/>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a:t>
            </a:r>
            <a:r>
              <a:rPr lang="en-US" baseline="0" dirty="0" smtClean="0"/>
              <a:t>via a self-administered questionnaire immediately </a:t>
            </a:r>
            <a:r>
              <a:rPr lang="en-US" baseline="0" dirty="0" smtClean="0"/>
              <a:t>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2</a:t>
            </a:fld>
            <a:endParaRPr lang="en-US" dirty="0"/>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 lack of expertise and training among healthcare staff can limit the implementation of an acute pain service” (McNamara et. al., 2012, p.958). </a:t>
            </a:r>
            <a:endParaRPr lang="en-US" dirty="0" smtClean="0"/>
          </a:p>
          <a:p>
            <a:r>
              <a:rPr lang="en-US" dirty="0" smtClean="0"/>
              <a:t>The </a:t>
            </a:r>
            <a:r>
              <a:rPr lang="en-US" dirty="0" smtClean="0"/>
              <a:t>goal of this study is to assess the effectiveness of an acute pain educational program in improving nurses’ knowledge, skills, and attitudes around postoperative pain management.</a:t>
            </a:r>
            <a:r>
              <a:rPr lang="en-US" baseline="0" dirty="0" smtClean="0"/>
              <a:t> The problem researched was clearly </a:t>
            </a:r>
            <a:r>
              <a:rPr lang="en-US" baseline="0" dirty="0" smtClean="0"/>
              <a:t>stated, easily researchable, </a:t>
            </a:r>
            <a:r>
              <a:rPr lang="en-US" baseline="0" dirty="0" smtClean="0"/>
              <a:t>and is clearly an issue in nursing. It is important that nurses be knowledgeable about pain management as this is a huge reason people seek medical </a:t>
            </a:r>
            <a:r>
              <a:rPr lang="en-US" baseline="0" dirty="0" smtClean="0"/>
              <a:t>attention </a:t>
            </a:r>
            <a:r>
              <a:rPr lang="en-US" baseline="0" smtClean="0"/>
              <a:t>(Fontaine, </a:t>
            </a:r>
            <a:r>
              <a:rPr lang="en-US" baseline="0" dirty="0" smtClean="0"/>
              <a:t>2011).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3</a:t>
            </a:fld>
            <a:endParaRPr lang="en-US" dirty="0"/>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a:t>
            </a:r>
            <a:r>
              <a:rPr lang="en-US" baseline="0" dirty="0" smtClean="0">
                <a:solidFill>
                  <a:srgbClr val="FFFF00"/>
                </a:solidFill>
              </a:rPr>
              <a:t>Although the framework is not explicitly stated, one can infer that the framework revolves around pain management knowledge. The concepts of pain and pain management are identified. </a:t>
            </a:r>
            <a:endParaRPr lang="en-US" dirty="0">
              <a:solidFill>
                <a:srgbClr val="FFFF00"/>
              </a:solidFill>
            </a:endParaRPr>
          </a:p>
        </p:txBody>
      </p:sp>
      <p:sp>
        <p:nvSpPr>
          <p:cNvPr id="4" name="Slide Number Placeholder 3"/>
          <p:cNvSpPr>
            <a:spLocks noGrp="1"/>
          </p:cNvSpPr>
          <p:nvPr>
            <p:ph type="sldNum" sz="quarter" idx="10"/>
          </p:nvPr>
        </p:nvSpPr>
        <p:spPr/>
        <p:txBody>
          <a:bodyPr/>
          <a:lstStyle/>
          <a:p>
            <a:fld id="{035C0F68-7648-471D-9577-F9C44B963BD3}" type="slidenum">
              <a:rPr lang="en-US" smtClean="0"/>
              <a:pPr/>
              <a:t>4</a:t>
            </a:fld>
            <a:endParaRPr lang="en-US" dirty="0"/>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a:t>
            </a:r>
            <a:r>
              <a:rPr lang="en-US" baseline="0" dirty="0" smtClean="0"/>
              <a:t>Researchers included nine articles in the literature review and discussed the need for this study. Articles included spanned from 1992 to 2007 so there were some current (within the last five years) articles included, but some would not be considered current. The </a:t>
            </a:r>
            <a:r>
              <a:rPr lang="en-US" baseline="0" dirty="0" smtClean="0"/>
              <a:t>literature is well critiqued and documented.  The only gaps in knowledge were with </a:t>
            </a:r>
            <a:r>
              <a:rPr lang="en-US" baseline="0" dirty="0" smtClean="0"/>
              <a:t>nurses’ outlook toward and training regarding pain.</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5</a:t>
            </a:fld>
            <a:endParaRPr lang="en-US" dirty="0"/>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dirty="0" smtClean="0"/>
              <a:t>research question</a:t>
            </a:r>
            <a:r>
              <a:rPr lang="en-US" baseline="0" dirty="0" smtClean="0"/>
              <a:t> was</a:t>
            </a:r>
            <a:r>
              <a:rPr lang="en-US" dirty="0" smtClean="0"/>
              <a:t> </a:t>
            </a:r>
            <a:r>
              <a:rPr lang="en-US" dirty="0" smtClean="0"/>
              <a:t>clearly stated</a:t>
            </a:r>
            <a:r>
              <a:rPr lang="en-US" baseline="0" dirty="0" smtClean="0"/>
              <a:t> in the study. </a:t>
            </a:r>
            <a:r>
              <a:rPr lang="en-US" dirty="0" smtClean="0"/>
              <a:t> There is no hypothesis</a:t>
            </a:r>
            <a:r>
              <a:rPr lang="en-US" baseline="0" dirty="0" smtClean="0"/>
              <a:t> identified for this study. This is probably because it is replicating an earlier study so the researchers already had an idea as to what to expect from the research. The question relates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6</a:t>
            </a:fld>
            <a:endParaRPr lang="en-US" dirty="0"/>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concepts</a:t>
            </a:r>
            <a:r>
              <a:rPr lang="en-US" baseline="0" dirty="0" smtClean="0"/>
              <a:t> and </a:t>
            </a:r>
            <a:r>
              <a:rPr lang="en-US" dirty="0" smtClean="0"/>
              <a:t>variables are </a:t>
            </a:r>
            <a:r>
              <a:rPr lang="en-US" dirty="0" smtClean="0"/>
              <a:t>not clearly identified. “The researcher was acutely</a:t>
            </a:r>
            <a:r>
              <a:rPr lang="en-US" baseline="0" dirty="0" smtClean="0"/>
              <a:t> aware of potential biases which include researcher, environment, participants, groups formed, measurement tools and data collection process” (McNamara et. al., 2012, p. 960). In </a:t>
            </a:r>
            <a:r>
              <a:rPr lang="en-US" baseline="0" dirty="0" smtClean="0"/>
              <a:t>this article the variables </a:t>
            </a:r>
            <a:r>
              <a:rPr lang="en-US" baseline="0" dirty="0" smtClean="0"/>
              <a:t>are</a:t>
            </a:r>
            <a:r>
              <a:rPr lang="en-US" baseline="0" dirty="0" smtClean="0">
                <a:solidFill>
                  <a:srgbClr val="FFFF00"/>
                </a:solidFill>
              </a:rPr>
              <a:t> participant profile information, occupation, and previous education in pain.</a:t>
            </a:r>
            <a:r>
              <a:rPr lang="en-US" b="1" i="1" baseline="0" dirty="0" smtClean="0">
                <a:solidFill>
                  <a:srgbClr val="FF0000"/>
                </a:solidFill>
              </a:rPr>
              <a:t> </a:t>
            </a:r>
            <a:r>
              <a:rPr lang="en-US" baseline="0" dirty="0" smtClean="0"/>
              <a:t>This is a</a:t>
            </a:r>
            <a:r>
              <a:rPr lang="en-US" dirty="0" smtClean="0"/>
              <a:t> independent study.</a:t>
            </a:r>
            <a:r>
              <a:rPr lang="en-US" baseline="0" dirty="0" smtClean="0"/>
              <a:t> </a:t>
            </a:r>
            <a:r>
              <a:rPr lang="en-US" sz="1200" kern="1200" dirty="0" smtClean="0">
                <a:solidFill>
                  <a:schemeClr val="tx1"/>
                </a:solidFill>
                <a:latin typeface="+mn-lt"/>
                <a:ea typeface="+mn-ea"/>
                <a:cs typeface="+mn-cs"/>
              </a:rPr>
              <a:t>The questionnaire was designed to assess nurses’ knowledge, skills, and attitudes towards acute pain management. A self-administered questionnaire was used to reduce interviewer effect; conversely, this is also a limitation because there is no opportunity to discuss the questionnaire.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7</a:t>
            </a:fld>
            <a:endParaRPr lang="en-US" dirty="0"/>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design</a:t>
            </a:r>
            <a:r>
              <a:rPr lang="en-US" baseline="0" dirty="0" smtClean="0"/>
              <a:t> utilized in this study was the descriptive design. This design was appropriate to address the research problem because it looked to see the knowledge, skills, and attitudes that the nurses had about acute pain management before, immediately after, and again six months after attending the educational program. Internal validity was not addressed in this study.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8</a:t>
            </a:fld>
            <a:endParaRPr lang="en-US" dirty="0"/>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was described as nurses attending the educational program. This sample is a good representative for the population that needed to be observed to address the purpose of the study, however it is not indicative of the total nursing population.  The sampling method was limited  because there was a lack of randomization, so the sample would have been more appropriate if there was a better way to randomize the sample. Protection of subjects was addressed The article stated: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9</a:t>
            </a:fld>
            <a:endParaRPr lang="en-US" dirty="0"/>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pPr/>
              <a:t>11/2/2012</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pPr/>
              <a:t>11/2/2012</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pPr/>
              <a:t>11/2/2012</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smtClean="0"/>
              <a:t>Ihechi</a:t>
            </a:r>
            <a:r>
              <a:rPr lang="en-US" dirty="0" smtClean="0"/>
              <a:t> </a:t>
            </a:r>
            <a:r>
              <a:rPr lang="en-US" dirty="0" smtClean="0"/>
              <a:t>Alilionwu</a:t>
            </a:r>
            <a:r>
              <a:rPr lang="en-US" dirty="0" smtClean="0"/>
              <a:t>,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questionnaires immediately before and six months after the </a:t>
            </a:r>
            <a:r>
              <a:rPr lang="en-US" dirty="0" smtClean="0"/>
              <a:t>educational study</a:t>
            </a:r>
          </a:p>
          <a:p>
            <a:r>
              <a:rPr lang="en-US" dirty="0" smtClean="0"/>
              <a:t>“Questionnaires are structured and pre-determined and cannot as a rule be varied, thus they have a fair degree of reliability.”</a:t>
            </a:r>
            <a:endParaRPr lang="en-US" dirty="0" smtClean="0"/>
          </a:p>
          <a:p>
            <a:endParaRPr lang="en-US" dirty="0"/>
          </a:p>
        </p:txBody>
      </p:sp>
      <p:sp>
        <p:nvSpPr>
          <p:cNvPr id="4" name="Rectangle 3"/>
          <p:cNvSpPr/>
          <p:nvPr/>
        </p:nvSpPr>
        <p:spPr>
          <a:xfrm>
            <a:off x="5648201" y="6488668"/>
            <a:ext cx="3538148" cy="369332"/>
          </a:xfrm>
          <a:prstGeom prst="rect">
            <a:avLst/>
          </a:prstGeom>
        </p:spPr>
        <p:txBody>
          <a:bodyPr wrap="none">
            <a:spAutoFit/>
          </a:bodyPr>
          <a:lstStyle/>
          <a:p>
            <a:r>
              <a:rPr lang="en-US" dirty="0"/>
              <a:t>McNamara et. </a:t>
            </a:r>
            <a:r>
              <a:rPr lang="en-US" dirty="0" smtClean="0"/>
              <a:t>al., </a:t>
            </a:r>
            <a:r>
              <a:rPr lang="en-US" dirty="0"/>
              <a:t>2012, </a:t>
            </a:r>
            <a:r>
              <a:rPr lang="en-US" dirty="0" smtClean="0"/>
              <a:t>p.960</a:t>
            </a:r>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7024744" cy="1143000"/>
          </a:xfrm>
        </p:spPr>
        <p:txBody>
          <a:bodyPr/>
          <a:lstStyle/>
          <a:p>
            <a:r>
              <a:rPr lang="en-US" dirty="0" smtClean="0"/>
              <a:t>Data Analysis</a:t>
            </a:r>
            <a:endParaRPr lang="en-US" dirty="0"/>
          </a:p>
        </p:txBody>
      </p:sp>
      <p:sp>
        <p:nvSpPr>
          <p:cNvPr id="3" name="Content Placeholder 2"/>
          <p:cNvSpPr>
            <a:spLocks noGrp="1"/>
          </p:cNvSpPr>
          <p:nvPr>
            <p:ph idx="1"/>
          </p:nvPr>
        </p:nvSpPr>
        <p:spPr>
          <a:xfrm>
            <a:off x="1043493" y="2323653"/>
            <a:ext cx="3299908" cy="3391348"/>
          </a:xfrm>
        </p:spPr>
        <p:txBody>
          <a:bodyPr>
            <a:normAutofit fontScale="85000" lnSpcReduction="20000"/>
          </a:bodyPr>
          <a:lstStyle/>
          <a:p>
            <a:r>
              <a:rPr lang="en-US" dirty="0"/>
              <a:t>The acute pain education program was most effective immediately after the pain education program. </a:t>
            </a:r>
          </a:p>
          <a:p>
            <a:r>
              <a:rPr lang="en-US" dirty="0"/>
              <a:t>Data analyzed using </a:t>
            </a:r>
          </a:p>
          <a:p>
            <a:pPr lvl="1"/>
            <a:r>
              <a:rPr lang="en-US" dirty="0"/>
              <a:t>SPSS Version 15 </a:t>
            </a:r>
          </a:p>
          <a:p>
            <a:pPr lvl="1"/>
            <a:r>
              <a:rPr lang="en-US" dirty="0"/>
              <a:t>Descriptive statistical measures</a:t>
            </a:r>
          </a:p>
          <a:p>
            <a:pPr lvl="1"/>
            <a:r>
              <a:rPr lang="en-US" dirty="0"/>
              <a:t>Fisher’s exact test and Cramer’s  V</a:t>
            </a:r>
            <a:endParaRPr lang="en-US" dirty="0"/>
          </a:p>
        </p:txBody>
      </p:sp>
      <p:sp>
        <p:nvSpPr>
          <p:cNvPr id="4" name="Rectangle 3"/>
          <p:cNvSpPr/>
          <p:nvPr/>
        </p:nvSpPr>
        <p:spPr>
          <a:xfrm>
            <a:off x="4953000" y="2209800"/>
            <a:ext cx="3657600" cy="3693319"/>
          </a:xfrm>
          <a:prstGeom prst="rect">
            <a:avLst/>
          </a:prstGeom>
        </p:spPr>
        <p:txBody>
          <a:bodyPr wrap="square">
            <a:spAutoFit/>
          </a:bodyPr>
          <a:lstStyle/>
          <a:p>
            <a:pPr marL="68580" indent="0">
              <a:buNone/>
            </a:pPr>
            <a:r>
              <a:rPr lang="en-US" dirty="0"/>
              <a:t>Table 2. Experiences of pain assessment scales</a:t>
            </a:r>
          </a:p>
          <a:p>
            <a:pPr marL="68580" indent="0">
              <a:buNone/>
            </a:pPr>
            <a:r>
              <a:rPr lang="en-US" dirty="0"/>
              <a:t>Type of pain assessment scale Percentage of participants indicating the most</a:t>
            </a:r>
          </a:p>
          <a:p>
            <a:pPr marL="68580" indent="0">
              <a:buNone/>
            </a:pPr>
            <a:r>
              <a:rPr lang="en-US" dirty="0"/>
              <a:t>effective pain assessment scale</a:t>
            </a:r>
          </a:p>
          <a:p>
            <a:r>
              <a:rPr lang="en-US" dirty="0"/>
              <a:t>Numerical 64%</a:t>
            </a:r>
          </a:p>
          <a:p>
            <a:r>
              <a:rPr lang="en-US" dirty="0"/>
              <a:t>Descriptive 18%</a:t>
            </a:r>
          </a:p>
          <a:p>
            <a:r>
              <a:rPr lang="en-US" dirty="0"/>
              <a:t>Pain thermometer 0.01%</a:t>
            </a:r>
          </a:p>
          <a:p>
            <a:r>
              <a:rPr lang="en-US" dirty="0"/>
              <a:t>Visual analogues 0.01%</a:t>
            </a:r>
          </a:p>
          <a:p>
            <a:r>
              <a:rPr lang="en-US" dirty="0"/>
              <a:t>Graphic 0.01%</a:t>
            </a:r>
          </a:p>
          <a:p>
            <a:r>
              <a:rPr lang="en-US" dirty="0"/>
              <a:t>Body outline 0.01%</a:t>
            </a:r>
            <a:endParaRPr lang="en-US" dirty="0"/>
          </a:p>
        </p:txBody>
      </p:sp>
      <p:sp>
        <p:nvSpPr>
          <p:cNvPr id="6" name="Rectangle 5"/>
          <p:cNvSpPr/>
          <p:nvPr/>
        </p:nvSpPr>
        <p:spPr>
          <a:xfrm>
            <a:off x="5669972" y="6488668"/>
            <a:ext cx="3538148" cy="369332"/>
          </a:xfrm>
          <a:prstGeom prst="rect">
            <a:avLst/>
          </a:prstGeom>
        </p:spPr>
        <p:txBody>
          <a:bodyPr wrap="none">
            <a:spAutoFit/>
          </a:bodyPr>
          <a:lstStyle/>
          <a:p>
            <a:r>
              <a:rPr lang="en-US" dirty="0"/>
              <a:t>McNamara et. </a:t>
            </a:r>
            <a:r>
              <a:rPr lang="en-US" dirty="0" smtClean="0"/>
              <a:t>al., </a:t>
            </a:r>
            <a:r>
              <a:rPr lang="en-US" dirty="0"/>
              <a:t>2012, </a:t>
            </a:r>
            <a:r>
              <a:rPr lang="en-US" dirty="0" smtClean="0"/>
              <a:t>p.961</a:t>
            </a:r>
            <a:endParaRPr lang="en-US" dirty="0"/>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Results</a:t>
            </a:r>
            <a:endParaRPr lang="en-US" dirty="0"/>
          </a:p>
        </p:txBody>
      </p:sp>
      <p:sp>
        <p:nvSpPr>
          <p:cNvPr id="3" name="Content Placeholder 2"/>
          <p:cNvSpPr>
            <a:spLocks noGrp="1"/>
          </p:cNvSpPr>
          <p:nvPr>
            <p:ph idx="1"/>
          </p:nvPr>
        </p:nvSpPr>
        <p:spPr/>
        <p:txBody>
          <a:bodyPr>
            <a:normAutofit/>
          </a:bodyPr>
          <a:lstStyle/>
          <a:p>
            <a:r>
              <a:rPr lang="en-US" dirty="0" smtClean="0"/>
              <a:t>Findings are differentiated: </a:t>
            </a:r>
          </a:p>
          <a:p>
            <a:pPr lvl="1"/>
            <a:r>
              <a:rPr lang="en-US" dirty="0" smtClean="0"/>
              <a:t>100</a:t>
            </a:r>
            <a:r>
              <a:rPr lang="en-US" dirty="0"/>
              <a:t>% of the sample (n=59) completed the pre-program questionnaires </a:t>
            </a:r>
            <a:endParaRPr lang="en-US" dirty="0" smtClean="0"/>
          </a:p>
          <a:p>
            <a:pPr lvl="1"/>
            <a:r>
              <a:rPr lang="en-US" dirty="0"/>
              <a:t>44% (n=26) completed the 6 weeks post course questionnaire</a:t>
            </a:r>
          </a:p>
          <a:p>
            <a:pPr lvl="1"/>
            <a:r>
              <a:rPr lang="en-US" dirty="0"/>
              <a:t>12-97% of participants answered pre-course correctly</a:t>
            </a:r>
          </a:p>
          <a:p>
            <a:pPr lvl="1"/>
            <a:r>
              <a:rPr lang="en-US" dirty="0"/>
              <a:t>64.4% of nurses underestimate patient’s pain levels</a:t>
            </a:r>
            <a:r>
              <a:rPr lang="en-US" dirty="0" smtClean="0"/>
              <a:t>.</a:t>
            </a:r>
            <a:endParaRPr lang="en-US" dirty="0"/>
          </a:p>
          <a:p>
            <a:endParaRPr lang="en-US" dirty="0"/>
          </a:p>
        </p:txBody>
      </p:sp>
      <p:sp>
        <p:nvSpPr>
          <p:cNvPr id="4" name="Rectangle 3"/>
          <p:cNvSpPr/>
          <p:nvPr/>
        </p:nvSpPr>
        <p:spPr>
          <a:xfrm>
            <a:off x="5669972" y="6488668"/>
            <a:ext cx="3538148" cy="369332"/>
          </a:xfrm>
          <a:prstGeom prst="rect">
            <a:avLst/>
          </a:prstGeom>
        </p:spPr>
        <p:txBody>
          <a:bodyPr wrap="none">
            <a:spAutoFit/>
          </a:bodyPr>
          <a:lstStyle/>
          <a:p>
            <a:r>
              <a:rPr lang="en-US" dirty="0"/>
              <a:t>McNamara et. </a:t>
            </a:r>
            <a:r>
              <a:rPr lang="en-US" dirty="0" smtClean="0"/>
              <a:t>al., </a:t>
            </a:r>
            <a:r>
              <a:rPr lang="en-US" dirty="0"/>
              <a:t>2012, p.958</a:t>
            </a:r>
            <a:endParaRPr lang="en-US" dirty="0"/>
          </a:p>
        </p:txBody>
      </p:sp>
    </p:spTree>
    <p:extLst>
      <p:ext uri="{BB962C8B-B14F-4D97-AF65-F5344CB8AC3E}">
        <p14:creationId xmlns:p14="http://schemas.microsoft.com/office/powerpoint/2010/main" val="336651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Discussion</a:t>
            </a:r>
            <a:endParaRPr lang="en-US" dirty="0"/>
          </a:p>
        </p:txBody>
      </p:sp>
      <p:sp>
        <p:nvSpPr>
          <p:cNvPr id="3" name="Content Placeholder 2"/>
          <p:cNvSpPr>
            <a:spLocks noGrp="1"/>
          </p:cNvSpPr>
          <p:nvPr>
            <p:ph idx="1"/>
          </p:nvPr>
        </p:nvSpPr>
        <p:spPr/>
        <p:txBody>
          <a:bodyPr>
            <a:normAutofit fontScale="92500"/>
          </a:bodyPr>
          <a:lstStyle/>
          <a:p>
            <a:r>
              <a:rPr lang="en-US" dirty="0" smtClean="0"/>
              <a:t>The research question was answered: Yes, the </a:t>
            </a:r>
            <a:r>
              <a:rPr lang="en-US" dirty="0"/>
              <a:t>educational program intervention improved nurses’ knowledge and attitudes toward pain assessment and management. </a:t>
            </a:r>
            <a:endParaRPr lang="en-US" dirty="0" smtClean="0"/>
          </a:p>
          <a:p>
            <a:r>
              <a:rPr lang="en-US" dirty="0" smtClean="0"/>
              <a:t>Limitations</a:t>
            </a:r>
            <a:r>
              <a:rPr lang="en-US" dirty="0"/>
              <a:t>:</a:t>
            </a:r>
          </a:p>
          <a:p>
            <a:pPr lvl="1"/>
            <a:r>
              <a:rPr lang="en-US" dirty="0"/>
              <a:t>Lack of randomization</a:t>
            </a:r>
          </a:p>
          <a:p>
            <a:pPr lvl="1"/>
            <a:r>
              <a:rPr lang="en-US" dirty="0"/>
              <a:t>No opportunity to discuss the questionnaire</a:t>
            </a:r>
          </a:p>
          <a:p>
            <a:pPr lvl="1"/>
            <a:r>
              <a:rPr lang="en-US" dirty="0"/>
              <a:t>Use of a questionnaire </a:t>
            </a:r>
          </a:p>
          <a:p>
            <a:pPr lvl="1"/>
            <a:r>
              <a:rPr lang="en-US" dirty="0"/>
              <a:t>Small sample</a:t>
            </a:r>
          </a:p>
          <a:p>
            <a:pPr marL="68580" indent="0">
              <a:buNone/>
            </a:pPr>
            <a:endParaRPr lang="en-US" dirty="0"/>
          </a:p>
        </p:txBody>
      </p:sp>
      <p:sp>
        <p:nvSpPr>
          <p:cNvPr id="4" name="Rectangle 3"/>
          <p:cNvSpPr/>
          <p:nvPr/>
        </p:nvSpPr>
        <p:spPr>
          <a:xfrm>
            <a:off x="5648201" y="6488668"/>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2077912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Fair study</a:t>
            </a:r>
            <a:endParaRPr lang="en-US" dirty="0" smtClean="0"/>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smtClean="0"/>
              <a:t>McNamara, M. C., Harmon, D., &amp; Saunders, J. (2012), Effect of education on knowledge, skills and attitudes around pain. </a:t>
            </a:r>
            <a:r>
              <a:rPr lang="en-US" i="1" dirty="0" smtClean="0"/>
              <a:t>British Journal of Nursing 21</a:t>
            </a:r>
            <a:r>
              <a:rPr lang="en-US" dirty="0" smtClean="0"/>
              <a:t>(16), pp.958-963. </a:t>
            </a:r>
            <a:endParaRPr lang="en-US" dirty="0" smtClean="0"/>
          </a:p>
          <a:p>
            <a:r>
              <a:rPr lang="en-US" dirty="0"/>
              <a:t>Fontaine, K. L. (2011). Healing practices. In M. Connor’s (3rd ed.).  </a:t>
            </a:r>
            <a:r>
              <a:rPr lang="en-US" i="1" dirty="0"/>
              <a:t>Complementary &amp; alternative therapies for nursing practice</a:t>
            </a:r>
            <a:r>
              <a:rPr lang="en-US" dirty="0"/>
              <a:t>. Upper Saddle River, NJ: Pearson Education Inc. </a:t>
            </a:r>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“Attitudes and beliefs surrounding pain management are not supported by evidence-based practice.”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
        <p:nvSpPr>
          <p:cNvPr id="5" name="Rectangle 4"/>
          <p:cNvSpPr/>
          <p:nvPr/>
        </p:nvSpPr>
        <p:spPr>
          <a:xfrm>
            <a:off x="5706258" y="6488668"/>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a:t>
            </a:r>
            <a:r>
              <a:rPr lang="en-US" dirty="0" smtClean="0"/>
              <a:t>.” </a:t>
            </a:r>
            <a:endParaRPr lang="en-US" dirty="0" smtClean="0"/>
          </a:p>
          <a:p>
            <a:r>
              <a:rPr lang="en-US" dirty="0" smtClean="0"/>
              <a:t>It is clearly </a:t>
            </a:r>
            <a:r>
              <a:rPr lang="en-US" dirty="0" smtClean="0"/>
              <a:t>stated and is researchable</a:t>
            </a:r>
            <a:endParaRPr lang="en-US" dirty="0" smtClean="0"/>
          </a:p>
          <a:p>
            <a:r>
              <a:rPr lang="en-US" dirty="0" smtClean="0"/>
              <a:t>This problem is a huge concern for nursing</a:t>
            </a:r>
            <a:endParaRPr lang="en-US" dirty="0"/>
          </a:p>
        </p:txBody>
      </p:sp>
      <p:sp>
        <p:nvSpPr>
          <p:cNvPr id="5" name="Rectangle 4"/>
          <p:cNvSpPr/>
          <p:nvPr/>
        </p:nvSpPr>
        <p:spPr>
          <a:xfrm>
            <a:off x="5669972" y="6488668"/>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endParaRPr lang="en-US" dirty="0" smtClean="0"/>
          </a:p>
          <a:p>
            <a:r>
              <a:rPr lang="en-US" dirty="0" smtClean="0"/>
              <a:t>No framework specifically identified</a:t>
            </a:r>
            <a:endParaRPr lang="en-US" dirty="0" smtClean="0"/>
          </a:p>
        </p:txBody>
      </p:sp>
      <p:sp>
        <p:nvSpPr>
          <p:cNvPr id="4" name="Rectangle 3"/>
          <p:cNvSpPr/>
          <p:nvPr/>
        </p:nvSpPr>
        <p:spPr>
          <a:xfrm>
            <a:off x="5486400" y="6488668"/>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r>
              <a:rPr lang="en-US" dirty="0" smtClean="0"/>
              <a:t>Study conducted in 2005 and used information from studies conducted in 1997. </a:t>
            </a:r>
          </a:p>
          <a:p>
            <a:r>
              <a:rPr lang="en-US" dirty="0" smtClean="0"/>
              <a:t>Gaps in knowledge: nurses’ outlook toward and training regarding pain.</a:t>
            </a:r>
            <a:endParaRPr lang="en-US" dirty="0"/>
          </a:p>
        </p:txBody>
      </p:sp>
      <p:sp>
        <p:nvSpPr>
          <p:cNvPr id="4" name="Rectangle 3"/>
          <p:cNvSpPr/>
          <p:nvPr/>
        </p:nvSpPr>
        <p:spPr>
          <a:xfrm>
            <a:off x="5669972" y="6488668"/>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r>
              <a:rPr lang="en-US" dirty="0" smtClean="0"/>
              <a:t>The purpose of this study was to assess the effectiveness of a pain educational program  in improving nurses’ knowledge, skills and attitudes towards postoperative pain management</a:t>
            </a:r>
          </a:p>
          <a:p>
            <a:r>
              <a:rPr lang="en-US" dirty="0" smtClean="0"/>
              <a:t>In this study there was no hypothesis identified. </a:t>
            </a:r>
            <a:endParaRPr lang="en-US" dirty="0"/>
          </a:p>
        </p:txBody>
      </p:sp>
      <p:sp>
        <p:nvSpPr>
          <p:cNvPr id="4" name="Rectangle 3"/>
          <p:cNvSpPr/>
          <p:nvPr/>
        </p:nvSpPr>
        <p:spPr>
          <a:xfrm>
            <a:off x="5334000" y="6488668"/>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fontScale="92500" lnSpcReduction="20000"/>
          </a:bodyPr>
          <a:lstStyle/>
          <a:p>
            <a:pPr marL="68580" indent="0">
              <a:buNone/>
            </a:pPr>
            <a:endParaRPr lang="en-US" dirty="0" smtClean="0"/>
          </a:p>
          <a:p>
            <a:r>
              <a:rPr lang="en-US" dirty="0" smtClean="0"/>
              <a:t>The </a:t>
            </a:r>
            <a:r>
              <a:rPr lang="en-US" dirty="0" smtClean="0"/>
              <a:t>questionnaire was designed to assess nurses’ knowledge, skills, and attitudes towards acute pain management. A self-administered questionnaire was used to reduce interviewer </a:t>
            </a:r>
            <a:r>
              <a:rPr lang="en-US" dirty="0" smtClean="0"/>
              <a:t>effect. </a:t>
            </a:r>
          </a:p>
          <a:p>
            <a:r>
              <a:rPr lang="en-US" dirty="0" smtClean="0"/>
              <a:t>Questionnaires were adapted to included participant profile information, occupation, and previous education in pain. These could be considered independent variables in the study. No definitions of these are given. </a:t>
            </a:r>
            <a:endParaRPr lang="en-US" dirty="0"/>
          </a:p>
        </p:txBody>
      </p:sp>
      <p:sp>
        <p:nvSpPr>
          <p:cNvPr id="4" name="Rectangle 3"/>
          <p:cNvSpPr/>
          <p:nvPr/>
        </p:nvSpPr>
        <p:spPr>
          <a:xfrm>
            <a:off x="5640943" y="6510831"/>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normAutofit lnSpcReduction="10000"/>
          </a:bodyPr>
          <a:lstStyle/>
          <a:p>
            <a:r>
              <a:rPr lang="en-US" dirty="0" smtClean="0"/>
              <a:t>A convenience sample of 59 nurses attending this educational program on acute pain management.</a:t>
            </a:r>
          </a:p>
          <a:p>
            <a:r>
              <a:rPr lang="en-US" dirty="0" smtClean="0"/>
              <a:t>Used validated questionnaires before and six months after attending the </a:t>
            </a:r>
            <a:r>
              <a:rPr lang="en-US" dirty="0" smtClean="0"/>
              <a:t>class.</a:t>
            </a:r>
            <a:endParaRPr lang="en-US" dirty="0" smtClean="0"/>
          </a:p>
          <a:p>
            <a:r>
              <a:rPr lang="en-US" dirty="0" smtClean="0"/>
              <a:t>Nurses were asked to rate their views on 18 statements on acute pain </a:t>
            </a:r>
            <a:r>
              <a:rPr lang="en-US" dirty="0" smtClean="0"/>
              <a:t>management and experience of pain assessment scales.</a:t>
            </a:r>
            <a:endParaRPr lang="en-US" dirty="0"/>
          </a:p>
        </p:txBody>
      </p:sp>
      <p:sp>
        <p:nvSpPr>
          <p:cNvPr id="4" name="Rectangle 3"/>
          <p:cNvSpPr/>
          <p:nvPr/>
        </p:nvSpPr>
        <p:spPr>
          <a:xfrm>
            <a:off x="5410200" y="6481802"/>
            <a:ext cx="3474028" cy="369332"/>
          </a:xfrm>
          <a:prstGeom prst="rect">
            <a:avLst/>
          </a:prstGeom>
        </p:spPr>
        <p:txBody>
          <a:bodyPr wrap="none">
            <a:spAutoFit/>
          </a:bodyPr>
          <a:lstStyle/>
          <a:p>
            <a:r>
              <a:rPr lang="en-US" dirty="0"/>
              <a:t>McNamara et. al, 2012, p.958</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
        <p:nvSpPr>
          <p:cNvPr id="4" name="Rectangle 3"/>
          <p:cNvSpPr/>
          <p:nvPr/>
        </p:nvSpPr>
        <p:spPr>
          <a:xfrm>
            <a:off x="5644572" y="6488668"/>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29050</TotalTime>
  <Words>2416</Words>
  <Application>Microsoft Office PowerPoint</Application>
  <PresentationFormat>On-screen Show (4:3)</PresentationFormat>
  <Paragraphs>111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vt:lpstr>
      <vt:lpstr>Conclusion and 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Lynette</cp:lastModifiedBy>
  <cp:revision>42</cp:revision>
  <dcterms:created xsi:type="dcterms:W3CDTF">2012-10-08T03:28:29Z</dcterms:created>
  <dcterms:modified xsi:type="dcterms:W3CDTF">2012-11-04T23:13:58Z</dcterms:modified>
</cp:coreProperties>
</file>