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2" Type="http://schemas.openxmlformats.org/package/2006/relationships/metadata/core-properties" Target="docProps/core.xml"/><Relationship Id="rId3" Type="http://schemas.openxmlformats.org/officeDocument/2006/relationships/extended-properties" Target="docProps/app.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sldIdLst>
    <p:sldId id="262" r:id="rId2"/>
    <p:sldId id="263" r:id="rId3"/>
    <p:sldId id="264"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ynette" initials="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677" autoAdjust="0"/>
    <p:restoredTop sz="78229" autoAdjust="0"/>
  </p:normalViewPr>
  <p:slideViewPr>
    <p:cSldViewPr>
      <p:cViewPr>
        <p:scale>
          <a:sx n="72" d="100"/>
          <a:sy n="72" d="100"/>
        </p:scale>
        <p:origin x="-896" y="-248"/>
      </p:cViewPr>
      <p:guideLst>
        <p:guide orient="horz" pos="2160"/>
        <p:guide pos="2880"/>
      </p:guideLst>
    </p:cSldViewPr>
  </p:slideViewPr>
  <p:outlineViewPr>
    <p:cViewPr>
      <p:scale>
        <a:sx n="33" d="100"/>
        <a:sy n="33" d="100"/>
      </p:scale>
      <p:origin x="0" y="4452"/>
    </p:cViewPr>
  </p:outlineViewPr>
  <p:notesTextViewPr>
    <p:cViewPr>
      <p:scale>
        <a:sx n="1" d="1"/>
        <a:sy n="1" d="1"/>
      </p:scale>
      <p:origin x="0" y="0"/>
    </p:cViewPr>
  </p:notesTextViewPr>
  <p:notesViewPr>
    <p:cSldViewPr>
      <p:cViewPr>
        <p:scale>
          <a:sx n="75" d="100"/>
          <a:sy n="75" d="100"/>
        </p:scale>
        <p:origin x="-2406"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4" Type="http://schemas.openxmlformats.org/officeDocument/2006/relationships/slide" Target="slides/slide3.xml"/><Relationship Id="rId10" Type="http://schemas.openxmlformats.org/officeDocument/2006/relationships/theme" Target="theme/theme1.xml"/><Relationship Id="rId5" Type="http://schemas.openxmlformats.org/officeDocument/2006/relationships/notesMaster" Target="notesMasters/notesMaster1.xml"/><Relationship Id="rId7" Type="http://schemas.openxmlformats.org/officeDocument/2006/relationships/commentAuthors" Target="commentAuthors.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9" Type="http://schemas.openxmlformats.org/officeDocument/2006/relationships/viewProps" Target="viewProps.xml"/><Relationship Id="rId3" Type="http://schemas.openxmlformats.org/officeDocument/2006/relationships/slide" Target="slides/slide2.xml"/><Relationship Id="rId6"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85EE1E-7E80-428A-9DD0-A7F39E39FD27}" type="datetimeFigureOut">
              <a:rPr lang="en-US" smtClean="0"/>
              <a:t>10/31/12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5C0F68-7648-471D-9577-F9C44B963BD3}" type="slidenum">
              <a:rPr lang="en-US" smtClean="0"/>
              <a:t>‹#›</a:t>
            </a:fld>
            <a:endParaRPr lang="en-US"/>
          </a:p>
        </p:txBody>
      </p:sp>
    </p:spTree>
    <p:extLst>
      <p:ext uri="{BB962C8B-B14F-4D97-AF65-F5344CB8AC3E}">
        <p14:creationId xmlns:p14="http://schemas.microsoft.com/office/powerpoint/2010/main" val="733480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design</a:t>
            </a:r>
            <a:r>
              <a:rPr lang="en-US" baseline="0" dirty="0" smtClean="0"/>
              <a:t> utilized in this study was the descriptive design. This design was appropriate to address the research problem because it looked to see the knowledge, skills, and attitudes that the nurses had about acute pain management before, immediately after, and again six months after attending the educational program. Internal validity was not addressed in this study.</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1</a:t>
            </a:fld>
            <a:endParaRPr lang="en-US"/>
          </a:p>
        </p:txBody>
      </p:sp>
    </p:spTree>
    <p:extLst>
      <p:ext uri="{BB962C8B-B14F-4D97-AF65-F5344CB8AC3E}">
        <p14:creationId xmlns:p14="http://schemas.microsoft.com/office/powerpoint/2010/main" val="33843216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sample</a:t>
            </a:r>
            <a:r>
              <a:rPr lang="en-US" baseline="0" dirty="0" smtClean="0"/>
              <a:t> was described as nurses attending the educational program. This sample is a good representative for the population that needed to be observed to address the purpose of the study.  The sampling method was limited  because there was a lack of randomization, so the sample would have been more appropriate if there was a better way to randomize the sample. Protection </a:t>
            </a:r>
            <a:r>
              <a:rPr lang="en-US" baseline="0" dirty="0" smtClean="0"/>
              <a:t>of subjects </a:t>
            </a:r>
            <a:r>
              <a:rPr lang="en-US" baseline="0" dirty="0" smtClean="0"/>
              <a:t>was addressed The article stated: </a:t>
            </a:r>
            <a:r>
              <a:rPr lang="en-US" baseline="0" dirty="0" smtClean="0"/>
              <a:t>“The local ethics committee granted ethical approval, and the 59 nurses gave written consent before taking part” (McNamara et. al., 2012, p. 960).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2</a:t>
            </a:fld>
            <a:endParaRPr lang="en-US"/>
          </a:p>
        </p:txBody>
      </p:sp>
    </p:spTree>
    <p:extLst>
      <p:ext uri="{BB962C8B-B14F-4D97-AF65-F5344CB8AC3E}">
        <p14:creationId xmlns:p14="http://schemas.microsoft.com/office/powerpoint/2010/main" val="2851139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This data collection of validated questionnaires that were collected was an appropriate approach to collet data for this study. The main tool used for data collection was the questionnaire and the questions used were given and then analyzed for each time the data was collected. Reliability was directly addressed but variability was not. The study stated: “questionnaires are structured and predetermined and cannot as a rule be varied, they have a fair degree of reliability“ (McNamara et. al., 2012, p. 960).</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3</a:t>
            </a:fld>
            <a:endParaRPr lang="en-US"/>
          </a:p>
        </p:txBody>
      </p:sp>
    </p:spTree>
    <p:extLst>
      <p:ext uri="{BB962C8B-B14F-4D97-AF65-F5344CB8AC3E}">
        <p14:creationId xmlns:p14="http://schemas.microsoft.com/office/powerpoint/2010/main" val="41187297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82D7CB88-DFAB-4981-8DC3-97E0220884C2}" type="datetimeFigureOut">
              <a:rPr lang="en-US" smtClean="0"/>
              <a:t>10/31/12</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0CF7FD9-B23B-4C7F-81D3-B95593E03908}"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D7CB88-DFAB-4981-8DC3-97E0220884C2}" type="datetimeFigureOut">
              <a:rPr lang="en-US" smtClean="0"/>
              <a:t>10/31/12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D7CB88-DFAB-4981-8DC3-97E0220884C2}" type="datetimeFigureOut">
              <a:rPr lang="en-US" smtClean="0"/>
              <a:t>10/31/12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D7CB88-DFAB-4981-8DC3-97E0220884C2}" type="datetimeFigureOut">
              <a:rPr lang="en-US" smtClean="0"/>
              <a:t>10/31/12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D7CB88-DFAB-4981-8DC3-97E0220884C2}" type="datetimeFigureOut">
              <a:rPr lang="en-US" smtClean="0"/>
              <a:t>10/31/12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82D7CB88-DFAB-4981-8DC3-97E0220884C2}" type="datetimeFigureOut">
              <a:rPr lang="en-US" smtClean="0"/>
              <a:t>10/31/12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CF7FD9-B23B-4C7F-81D3-B95593E03908}"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D7CB88-DFAB-4981-8DC3-97E0220884C2}" type="datetimeFigureOut">
              <a:rPr lang="en-US" smtClean="0"/>
              <a:t>10/31/12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2D7CB88-DFAB-4981-8DC3-97E0220884C2}" type="datetimeFigureOut">
              <a:rPr lang="en-US" smtClean="0"/>
              <a:t>10/31/12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D7CB88-DFAB-4981-8DC3-97E0220884C2}" type="datetimeFigureOut">
              <a:rPr lang="en-US" smtClean="0"/>
              <a:t>10/31/12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2D7CB88-DFAB-4981-8DC3-97E0220884C2}" type="datetimeFigureOut">
              <a:rPr lang="en-US" smtClean="0"/>
              <a:t>10/31/12</a:t>
            </a:fld>
            <a:endParaRPr lang="en-US"/>
          </a:p>
        </p:txBody>
      </p:sp>
      <p:sp>
        <p:nvSpPr>
          <p:cNvPr id="7" name="Slide Number Placeholder 6"/>
          <p:cNvSpPr>
            <a:spLocks noGrp="1"/>
          </p:cNvSpPr>
          <p:nvPr>
            <p:ph type="sldNum" sz="quarter" idx="12"/>
          </p:nvPr>
        </p:nvSpPr>
        <p:spPr/>
        <p:txBody>
          <a:bodyPr/>
          <a:lstStyle/>
          <a:p>
            <a:fld id="{B0CF7FD9-B23B-4C7F-81D3-B95593E03908}"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D7CB88-DFAB-4981-8DC3-97E0220884C2}" type="datetimeFigureOut">
              <a:rPr lang="en-US" smtClean="0"/>
              <a:t>10/31/12</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82D7CB88-DFAB-4981-8DC3-97E0220884C2}" type="datetimeFigureOut">
              <a:rPr lang="en-US" smtClean="0"/>
              <a:t>10/31/12</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0CF7FD9-B23B-4C7F-81D3-B95593E0390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sp>
        <p:nvSpPr>
          <p:cNvPr id="3" name="Content Placeholder 2"/>
          <p:cNvSpPr>
            <a:spLocks noGrp="1"/>
          </p:cNvSpPr>
          <p:nvPr>
            <p:ph idx="1"/>
          </p:nvPr>
        </p:nvSpPr>
        <p:spPr/>
        <p:txBody>
          <a:bodyPr>
            <a:normAutofit lnSpcReduction="10000"/>
          </a:bodyPr>
          <a:lstStyle/>
          <a:p>
            <a:r>
              <a:rPr lang="en-US" dirty="0" smtClean="0"/>
              <a:t>A convenience sample of 59 nurses </a:t>
            </a:r>
            <a:r>
              <a:rPr lang="en-US" dirty="0" smtClean="0"/>
              <a:t>attended </a:t>
            </a:r>
            <a:r>
              <a:rPr lang="en-US" dirty="0" smtClean="0"/>
              <a:t>this educational program on acute pain management.</a:t>
            </a:r>
          </a:p>
          <a:p>
            <a:r>
              <a:rPr lang="en-US" dirty="0" smtClean="0"/>
              <a:t>Used validated questionnaires </a:t>
            </a:r>
            <a:r>
              <a:rPr lang="en-US" dirty="0" smtClean="0"/>
              <a:t>before,</a:t>
            </a:r>
            <a:r>
              <a:rPr lang="en-US" dirty="0"/>
              <a:t> </a:t>
            </a:r>
            <a:r>
              <a:rPr lang="en-US" dirty="0" smtClean="0"/>
              <a:t>immediately after,</a:t>
            </a:r>
            <a:r>
              <a:rPr lang="en-US" dirty="0" smtClean="0"/>
              <a:t> and six </a:t>
            </a:r>
            <a:r>
              <a:rPr lang="en-US" dirty="0" smtClean="0"/>
              <a:t>months after attending the </a:t>
            </a:r>
            <a:r>
              <a:rPr lang="en-US" dirty="0" smtClean="0"/>
              <a:t>educational program</a:t>
            </a:r>
            <a:endParaRPr lang="en-US" dirty="0" smtClean="0"/>
          </a:p>
          <a:p>
            <a:r>
              <a:rPr lang="en-US" dirty="0" smtClean="0"/>
              <a:t>Nurses were asked to rate their views on 18 statements on acute pain management</a:t>
            </a:r>
            <a:endParaRPr lang="en-US" dirty="0"/>
          </a:p>
        </p:txBody>
      </p:sp>
    </p:spTree>
    <p:extLst>
      <p:ext uri="{BB962C8B-B14F-4D97-AF65-F5344CB8AC3E}">
        <p14:creationId xmlns:p14="http://schemas.microsoft.com/office/powerpoint/2010/main" val="230853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a:t>
            </a:r>
            <a:endParaRPr lang="en-US" dirty="0"/>
          </a:p>
        </p:txBody>
      </p:sp>
      <p:sp>
        <p:nvSpPr>
          <p:cNvPr id="3" name="Content Placeholder 2"/>
          <p:cNvSpPr>
            <a:spLocks noGrp="1"/>
          </p:cNvSpPr>
          <p:nvPr>
            <p:ph idx="1"/>
          </p:nvPr>
        </p:nvSpPr>
        <p:spPr/>
        <p:txBody>
          <a:bodyPr/>
          <a:lstStyle/>
          <a:p>
            <a:r>
              <a:rPr lang="en-US" dirty="0" smtClean="0"/>
              <a:t>Local ethics committee granted ethical approval and the 59 nurses gave written consent before taking part in the study. </a:t>
            </a:r>
            <a:endParaRPr lang="en-US" dirty="0"/>
          </a:p>
        </p:txBody>
      </p:sp>
    </p:spTree>
    <p:extLst>
      <p:ext uri="{BB962C8B-B14F-4D97-AF65-F5344CB8AC3E}">
        <p14:creationId xmlns:p14="http://schemas.microsoft.com/office/powerpoint/2010/main" val="1311269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 Methods</a:t>
            </a:r>
            <a:endParaRPr lang="en-US" dirty="0"/>
          </a:p>
        </p:txBody>
      </p:sp>
      <p:sp>
        <p:nvSpPr>
          <p:cNvPr id="3" name="Content Placeholder 2"/>
          <p:cNvSpPr>
            <a:spLocks noGrp="1"/>
          </p:cNvSpPr>
          <p:nvPr>
            <p:ph idx="1"/>
          </p:nvPr>
        </p:nvSpPr>
        <p:spPr/>
        <p:txBody>
          <a:bodyPr/>
          <a:lstStyle/>
          <a:p>
            <a:r>
              <a:rPr lang="en-US" dirty="0" smtClean="0"/>
              <a:t>Validated </a:t>
            </a:r>
            <a:r>
              <a:rPr lang="en-US" dirty="0" smtClean="0"/>
              <a:t>questionnaires were collected before,</a:t>
            </a:r>
            <a:r>
              <a:rPr lang="en-US" dirty="0"/>
              <a:t> </a:t>
            </a:r>
            <a:r>
              <a:rPr lang="en-US" dirty="0" smtClean="0"/>
              <a:t>immediately after,</a:t>
            </a:r>
            <a:r>
              <a:rPr lang="en-US" dirty="0" smtClean="0"/>
              <a:t> </a:t>
            </a:r>
            <a:r>
              <a:rPr lang="en-US" dirty="0" smtClean="0"/>
              <a:t>and six months after the educational </a:t>
            </a:r>
            <a:r>
              <a:rPr lang="en-US" dirty="0" smtClean="0"/>
              <a:t>program. </a:t>
            </a:r>
            <a:endParaRPr lang="en-US" dirty="0" smtClean="0"/>
          </a:p>
          <a:p>
            <a:endParaRPr lang="en-US" dirty="0"/>
          </a:p>
        </p:txBody>
      </p:sp>
    </p:spTree>
    <p:extLst>
      <p:ext uri="{BB962C8B-B14F-4D97-AF65-F5344CB8AC3E}">
        <p14:creationId xmlns:p14="http://schemas.microsoft.com/office/powerpoint/2010/main" val="3012602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22859</TotalTime>
  <Words>358</Words>
  <Application>Microsoft Macintosh PowerPoint</Application>
  <PresentationFormat>On-screen Show (4:3)</PresentationFormat>
  <Paragraphs>14</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Austin</vt:lpstr>
      <vt:lpstr>Design</vt:lpstr>
      <vt:lpstr>Sample</vt:lpstr>
      <vt:lpstr>Data Collection Methods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Research Analysis</dc:title>
  <dc:creator>Lynette</dc:creator>
  <cp:lastModifiedBy>Ashley Reed</cp:lastModifiedBy>
  <cp:revision>20</cp:revision>
  <dcterms:created xsi:type="dcterms:W3CDTF">2012-10-08T03:28:29Z</dcterms:created>
  <dcterms:modified xsi:type="dcterms:W3CDTF">2012-11-02T05:41:36Z</dcterms:modified>
</cp:coreProperties>
</file>