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69" r:id="rId3"/>
    <p:sldId id="257" r:id="rId4"/>
    <p:sldId id="258" r:id="rId5"/>
    <p:sldId id="259" r:id="rId6"/>
    <p:sldId id="260" r:id="rId7"/>
    <p:sldId id="261" r:id="rId8"/>
    <p:sldId id="262" r:id="rId9"/>
    <p:sldId id="263" r:id="rId10"/>
    <p:sldId id="264" r:id="rId11"/>
    <p:sldId id="265" r:id="rId12"/>
    <p:sldId id="270" r:id="rId13"/>
    <p:sldId id="266" r:id="rId14"/>
    <p:sldId id="271"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ynette" initials="L"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677" autoAdjust="0"/>
    <p:restoredTop sz="78229" autoAdjust="0"/>
  </p:normalViewPr>
  <p:slideViewPr>
    <p:cSldViewPr>
      <p:cViewPr>
        <p:scale>
          <a:sx n="33" d="100"/>
          <a:sy n="33" d="100"/>
        </p:scale>
        <p:origin x="-312" y="-648"/>
      </p:cViewPr>
      <p:guideLst>
        <p:guide orient="horz" pos="2160"/>
        <p:guide pos="2880"/>
      </p:guideLst>
    </p:cSldViewPr>
  </p:slideViewPr>
  <p:outlineViewPr>
    <p:cViewPr>
      <p:scale>
        <a:sx n="33" d="100"/>
        <a:sy n="33" d="100"/>
      </p:scale>
      <p:origin x="0" y="4452"/>
    </p:cViewPr>
  </p:outlineViewPr>
  <p:notesTextViewPr>
    <p:cViewPr>
      <p:scale>
        <a:sx n="1" d="1"/>
        <a:sy n="1" d="1"/>
      </p:scale>
      <p:origin x="0" y="0"/>
    </p:cViewPr>
  </p:notesTextViewPr>
  <p:notesViewPr>
    <p:cSldViewPr>
      <p:cViewPr>
        <p:scale>
          <a:sx n="75" d="100"/>
          <a:sy n="75" d="100"/>
        </p:scale>
        <p:origin x="-2406"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485EE1E-7E80-428A-9DD0-A7F39E39FD27}" type="datetimeFigureOut">
              <a:rPr lang="en-US" smtClean="0"/>
              <a:t>11/3/2012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5C0F68-7648-471D-9577-F9C44B963BD3}" type="slidenum">
              <a:rPr lang="en-US" smtClean="0"/>
              <a:t>‹#›</a:t>
            </a:fld>
            <a:endParaRPr lang="en-US"/>
          </a:p>
        </p:txBody>
      </p:sp>
    </p:spTree>
    <p:extLst>
      <p:ext uri="{BB962C8B-B14F-4D97-AF65-F5344CB8AC3E}">
        <p14:creationId xmlns:p14="http://schemas.microsoft.com/office/powerpoint/2010/main" val="7334807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 everyone! We are Lynette, Barbara, </a:t>
            </a:r>
            <a:r>
              <a:rPr lang="en-US" dirty="0" err="1" smtClean="0"/>
              <a:t>Ihechi</a:t>
            </a:r>
            <a:r>
              <a:rPr lang="en-US" dirty="0" smtClean="0"/>
              <a:t>, and Ashley. Today we are presenting our Quantitative Research Analysis Group project. We chose an article that all nurses can identify with; pain management. The goal of this presentation</a:t>
            </a:r>
            <a:r>
              <a:rPr lang="en-US" baseline="0" dirty="0" smtClean="0"/>
              <a:t> is to summarize and evaluate the article </a:t>
            </a:r>
            <a:r>
              <a:rPr lang="en-US" i="1" baseline="0" dirty="0" smtClean="0"/>
              <a:t>Effect of education on knowledge, skills and attitudes around pain</a:t>
            </a:r>
            <a:r>
              <a:rPr lang="en-US" baseline="0" dirty="0" smtClean="0"/>
              <a:t>. </a:t>
            </a:r>
            <a:r>
              <a:rPr lang="en-US" dirty="0" smtClean="0"/>
              <a:t>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a:t>
            </a:fld>
            <a:endParaRPr lang="en-US"/>
          </a:p>
        </p:txBody>
      </p:sp>
    </p:spTree>
    <p:extLst>
      <p:ext uri="{BB962C8B-B14F-4D97-AF65-F5344CB8AC3E}">
        <p14:creationId xmlns:p14="http://schemas.microsoft.com/office/powerpoint/2010/main" val="354464876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data</a:t>
            </a:r>
            <a:r>
              <a:rPr lang="en-US" baseline="0" dirty="0" smtClean="0"/>
              <a:t> collection approach appropriate? Are the tools/instruments described adequately? Are reliability and validity of the tools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10</a:t>
            </a:fld>
            <a:endParaRPr lang="en-US"/>
          </a:p>
        </p:txBody>
      </p:sp>
    </p:spTree>
    <p:extLst>
      <p:ext uri="{BB962C8B-B14F-4D97-AF65-F5344CB8AC3E}">
        <p14:creationId xmlns:p14="http://schemas.microsoft.com/office/powerpoint/2010/main" val="41187297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statistical package for social sciences (SPSS) version 15 was utilized for data analysis. The questionnaires were analyzed using descriptive statistical measures of frequencies, distributions and cross tabulations. Each item in the data collected was put through an item analysis to determine item difficulty and response choice frequency under the influence of the program. The Fisher’s exact test and Cramer’s V were used to measure immediate (changes in participants before and after the program) and retention effect (change before program and six weeks after program). The data analysis procedures are appropriate because each data item obtained was examined using different programs to establish reliability. The results are clearly stated along with illustrations in the forms of tables. </a:t>
            </a:r>
            <a:r>
              <a:rPr lang="en-US" baseline="0" dirty="0" smtClean="0"/>
              <a:t>The analysis procedure questions are addressed using tables and discussed both in the result, discussion and conclusion section.</a:t>
            </a:r>
            <a:endParaRPr lang="en-US" baseline="0"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t>11</a:t>
            </a:fld>
            <a:endParaRPr lang="en-US"/>
          </a:p>
        </p:txBody>
      </p:sp>
    </p:spTree>
    <p:extLst>
      <p:ext uri="{BB962C8B-B14F-4D97-AF65-F5344CB8AC3E}">
        <p14:creationId xmlns:p14="http://schemas.microsoft.com/office/powerpoint/2010/main" val="18539760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100% of the sample completed the questionnaires</a:t>
            </a:r>
            <a:r>
              <a:rPr lang="en-US" baseline="0" dirty="0" smtClean="0"/>
              <a:t> before the program and 97% completed (n=57) right after. 44% of participants answered the 6 weeks post course </a:t>
            </a:r>
            <a:r>
              <a:rPr lang="en-US" baseline="0" dirty="0" smtClean="0"/>
              <a:t>questionnaire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r>
              <a:rPr lang="en-US" baseline="0" dirty="0" smtClean="0"/>
              <a:t>18 knowledge and attitude questions were asked of nurses before, immediately after and 6 weeks after the program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12-97% of questions were answered correctly before the program. There was marked improvement from 29-100% immediately after the program and 6 weeks after the program (McNamara et. al, 2012). Eleven of the 18 questions asked were focused on the perception of pain experienced by the patient. Respectively 7%, 1.8% and 11% in the before, immediately after and 6 weeks after the program opposed the view that pain is what the patient says it is. 16%, 15.5% and 14.8% respectively represents before, immediately and 6 weeks after the program thought that patients are the most reliable form of ascertaining pain levels (McNamara et. al, 2012). These values show that before the program some nurses did not believe some of their patients were in pain when they said they were. Item 9 and 11 assessed nurse’s views on morphine use. Question number 9 “when the cause of the pain has been removed, a patient may become physically dependent on morphine participants answered correctly respectively 38%, 53.4%, and 59.2% before, immediately and 6 weeks after the program ((McNamara et. al, 2012, P. 961). These results show that perception on the nurse’s on morphine usage was improved by the teachings of acute pain management as part of the 6 weeks program. Lastly item 17 examined how psychological support influences the experience of pain. There was also an improvement seen after attendance of the program on this item (McNamara et. al,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12</a:t>
            </a:fld>
            <a:endParaRPr lang="en-US"/>
          </a:p>
        </p:txBody>
      </p:sp>
    </p:spTree>
    <p:extLst>
      <p:ext uri="{BB962C8B-B14F-4D97-AF65-F5344CB8AC3E}">
        <p14:creationId xmlns:p14="http://schemas.microsoft.com/office/powerpoint/2010/main" val="18132418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baseline="0" dirty="0" smtClean="0"/>
              <a:t>The study found that 64.4% of nurses underestimate patient’s pain levels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The </a:t>
            </a:r>
            <a:r>
              <a:rPr lang="en-US" dirty="0" smtClean="0"/>
              <a:t>study found that the educational program significantly improved</a:t>
            </a:r>
            <a:r>
              <a:rPr lang="en-US" baseline="0" dirty="0" smtClean="0"/>
              <a:t> the way participants perceived pain response and reporting by patients. </a:t>
            </a:r>
            <a:r>
              <a:rPr lang="en-US" baseline="0" dirty="0" smtClean="0"/>
              <a:t>However, there was also a slight decrease in the correctness of response received to question after 6 weeks. The article encourages continuous education for nurses as a means of promoting and retaining information learned to decrease digression back to pre-program states (</a:t>
            </a:r>
            <a:r>
              <a:rPr kumimoji="0" lang="en-US" sz="1200" b="0" i="0" u="none" strike="noStrike" kern="1200" cap="none" spc="0" normalizeH="0" baseline="0" noProof="0" dirty="0" smtClean="0">
                <a:ln>
                  <a:noFill/>
                </a:ln>
                <a:solidFill>
                  <a:prstClr val="black"/>
                </a:solidFill>
                <a:effectLst/>
                <a:uLnTx/>
                <a:uFillTx/>
                <a:latin typeface="+mn-lt"/>
                <a:ea typeface="+mn-ea"/>
                <a:cs typeface="+mn-cs"/>
              </a:rPr>
              <a:t>McNamara et. al, 2012). The results from this study are generalizable to nurses who have attended acute pain management educational programs. Recommendations for future studies are not indicated however, it would not be wrong to infer from the limitations that sample size should be increased, study should be randomized, use of another way to obtain information and or maybe the use of a combination of methods</a:t>
            </a:r>
            <a:endParaRPr lang="en-US" dirty="0" smtClean="0"/>
          </a:p>
          <a:p>
            <a:pPr marL="0" marR="0" lvl="1" indent="0" algn="l" defTabSz="914400" rtl="0" eaLnBrk="1" fontAlgn="auto" latinLnBrk="0" hangingPunct="1">
              <a:lnSpc>
                <a:spcPct val="100000"/>
              </a:lnSpc>
              <a:spcBef>
                <a:spcPts val="0"/>
              </a:spcBef>
              <a:spcAft>
                <a:spcPts val="0"/>
              </a:spcAft>
              <a:buClrTx/>
              <a:buSzTx/>
              <a:buFontTx/>
              <a:buNone/>
              <a:tabLst/>
              <a:defRPr/>
            </a:pPr>
            <a:endParaRPr lang="en-US" dirty="0" smtClean="0"/>
          </a:p>
        </p:txBody>
      </p:sp>
      <p:sp>
        <p:nvSpPr>
          <p:cNvPr id="4" name="Slide Number Placeholder 3"/>
          <p:cNvSpPr>
            <a:spLocks noGrp="1"/>
          </p:cNvSpPr>
          <p:nvPr>
            <p:ph type="sldNum" sz="quarter" idx="10"/>
          </p:nvPr>
        </p:nvSpPr>
        <p:spPr/>
        <p:txBody>
          <a:bodyPr/>
          <a:lstStyle/>
          <a:p>
            <a:fld id="{035C0F68-7648-471D-9577-F9C44B963BD3}" type="slidenum">
              <a:rPr lang="en-US" smtClean="0"/>
              <a:t>13</a:t>
            </a:fld>
            <a:endParaRPr lang="en-US"/>
          </a:p>
        </p:txBody>
      </p:sp>
    </p:spTree>
    <p:extLst>
      <p:ext uri="{BB962C8B-B14F-4D97-AF65-F5344CB8AC3E}">
        <p14:creationId xmlns:p14="http://schemas.microsoft.com/office/powerpoint/2010/main" val="35041003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is the article we analyzed. Thank you for having us and we hope that you can use this information in </a:t>
            </a:r>
            <a:r>
              <a:rPr lang="en-US" baseline="0" smtClean="0"/>
              <a:t>the future. </a:t>
            </a:r>
            <a:endParaRPr lang="en-US"/>
          </a:p>
        </p:txBody>
      </p:sp>
      <p:sp>
        <p:nvSpPr>
          <p:cNvPr id="4" name="Slide Number Placeholder 3"/>
          <p:cNvSpPr>
            <a:spLocks noGrp="1"/>
          </p:cNvSpPr>
          <p:nvPr>
            <p:ph type="sldNum" sz="quarter" idx="10"/>
          </p:nvPr>
        </p:nvSpPr>
        <p:spPr/>
        <p:txBody>
          <a:bodyPr/>
          <a:lstStyle/>
          <a:p>
            <a:fld id="{035C0F68-7648-471D-9577-F9C44B963BD3}" type="slidenum">
              <a:rPr lang="en-US" smtClean="0"/>
              <a:t>16</a:t>
            </a:fld>
            <a:endParaRPr lang="en-US"/>
          </a:p>
        </p:txBody>
      </p:sp>
    </p:spTree>
    <p:extLst>
      <p:ext uri="{BB962C8B-B14F-4D97-AF65-F5344CB8AC3E}">
        <p14:creationId xmlns:p14="http://schemas.microsoft.com/office/powerpoint/2010/main" val="287430103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“Often attitudes and beliefs surrounding pain management are not supported by evidence-based practice” (McNamara et. al., 2012, p. 958). A problem in nursing practice is that a lot of nurses have misconceptions about the pharmacological treatment of pain (McNamara et. al, 2012). This includes mistrust of the patient reporting pain, misunderstanding about pain tolerance over time, and misinformation about opioid addiction. All of these show a lack of knowledge regarding pain management.</a:t>
            </a:r>
            <a:r>
              <a:rPr lang="en-US" baseline="0" dirty="0" smtClean="0"/>
              <a:t> This study was centered around a four hour education program which was provided on-site. Participants were examined immediately before and six weeks after the course.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2</a:t>
            </a:fld>
            <a:endParaRPr lang="en-US"/>
          </a:p>
        </p:txBody>
      </p:sp>
    </p:spTree>
    <p:extLst>
      <p:ext uri="{BB962C8B-B14F-4D97-AF65-F5344CB8AC3E}">
        <p14:creationId xmlns:p14="http://schemas.microsoft.com/office/powerpoint/2010/main" val="28223541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 the goal of this study is to assess the effectiveness of an acute pain educational program in improving nurses’ knowledge, skills, and attitudes around postoperative pain management.</a:t>
            </a:r>
            <a:r>
              <a:rPr lang="en-US" baseline="0" dirty="0" smtClean="0"/>
              <a:t> The problem researched was clearly stated and is clearly an issue in nursing. It is important that nurses be knowledgeable about pain management as this is a huge reason people seek medical advice (</a:t>
            </a:r>
            <a:r>
              <a:rPr lang="en-US" baseline="0" dirty="0" err="1" smtClean="0"/>
              <a:t>Denno</a:t>
            </a:r>
            <a:r>
              <a:rPr lang="en-US" baseline="0" dirty="0" smtClean="0"/>
              <a:t>, 2012).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3</a:t>
            </a:fld>
            <a:endParaRPr lang="en-US"/>
          </a:p>
        </p:txBody>
      </p:sp>
    </p:spTree>
    <p:extLst>
      <p:ext uri="{BB962C8B-B14F-4D97-AF65-F5344CB8AC3E}">
        <p14:creationId xmlns:p14="http://schemas.microsoft.com/office/powerpoint/2010/main" val="3358195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study replicates an earlier study done by Scott and Davis. Was the study based on framework? Does the framework fit the problem? Are concepts and relationships identified?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4</a:t>
            </a:fld>
            <a:endParaRPr lang="en-US"/>
          </a:p>
        </p:txBody>
      </p:sp>
    </p:spTree>
    <p:extLst>
      <p:ext uri="{BB962C8B-B14F-4D97-AF65-F5344CB8AC3E}">
        <p14:creationId xmlns:p14="http://schemas.microsoft.com/office/powerpoint/2010/main" val="6189008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literature review is appropriate,</a:t>
            </a:r>
            <a:r>
              <a:rPr lang="en-US" baseline="0" dirty="0" smtClean="0"/>
              <a:t> thorough, and organized. Is current research included? Is the literature well critiqued? Gaps in knowledge?</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5</a:t>
            </a:fld>
            <a:endParaRPr lang="en-US"/>
          </a:p>
        </p:txBody>
      </p:sp>
    </p:spTree>
    <p:extLst>
      <p:ext uri="{BB962C8B-B14F-4D97-AF65-F5344CB8AC3E}">
        <p14:creationId xmlns:p14="http://schemas.microsoft.com/office/powerpoint/2010/main" val="22929051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research questions/hypothesis clearly stated? There is no hypothesis</a:t>
            </a:r>
            <a:r>
              <a:rPr lang="en-US" baseline="0" dirty="0" smtClean="0"/>
              <a:t> identified for this study. This is probably because it is replicating an earlier study so the researchers already had an idea as to what to expect from the research. Is the question/hypothesis researchable as stated? Does the question/hypothesis relate logically to the problem, discussion, literature review, framework?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6</a:t>
            </a:fld>
            <a:endParaRPr lang="en-US"/>
          </a:p>
        </p:txBody>
      </p:sp>
    </p:spTree>
    <p:extLst>
      <p:ext uri="{BB962C8B-B14F-4D97-AF65-F5344CB8AC3E}">
        <p14:creationId xmlns:p14="http://schemas.microsoft.com/office/powerpoint/2010/main" val="36146044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Are the concepts/variables clearly identified? Independent/dependent?</a:t>
            </a:r>
            <a:r>
              <a:rPr lang="en-US" baseline="0" dirty="0" smtClean="0"/>
              <a:t> Are there conceptual and operational definitions? Are there extraneous intervening variables identified? Controlled?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7</a:t>
            </a:fld>
            <a:endParaRPr lang="en-US"/>
          </a:p>
        </p:txBody>
      </p:sp>
    </p:spTree>
    <p:extLst>
      <p:ext uri="{BB962C8B-B14F-4D97-AF65-F5344CB8AC3E}">
        <p14:creationId xmlns:p14="http://schemas.microsoft.com/office/powerpoint/2010/main" val="18855920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What design was utilized? Is the design appropriate for the research problem? Is internal validity addressed?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8</a:t>
            </a:fld>
            <a:endParaRPr lang="en-US"/>
          </a:p>
        </p:txBody>
      </p:sp>
    </p:spTree>
    <p:extLst>
      <p:ext uri="{BB962C8B-B14F-4D97-AF65-F5344CB8AC3E}">
        <p14:creationId xmlns:p14="http://schemas.microsoft.com/office/powerpoint/2010/main" val="33843216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Is the sample described and representative</a:t>
            </a:r>
            <a:r>
              <a:rPr lang="en-US" baseline="0" dirty="0" smtClean="0"/>
              <a:t> of the population? Is the sampling method appropriate? Is the sample size adequate? Is protection of subjects addressed? Protection of subjects is addressed. “The local ethics committee granted ethical approval, and the 59 nurses gave written consent before taking part” (McNamara et. al., 2012, p. 960). </a:t>
            </a:r>
            <a:endParaRPr lang="en-US" dirty="0"/>
          </a:p>
        </p:txBody>
      </p:sp>
      <p:sp>
        <p:nvSpPr>
          <p:cNvPr id="4" name="Slide Number Placeholder 3"/>
          <p:cNvSpPr>
            <a:spLocks noGrp="1"/>
          </p:cNvSpPr>
          <p:nvPr>
            <p:ph type="sldNum" sz="quarter" idx="10"/>
          </p:nvPr>
        </p:nvSpPr>
        <p:spPr/>
        <p:txBody>
          <a:bodyPr/>
          <a:lstStyle/>
          <a:p>
            <a:fld id="{035C0F68-7648-471D-9577-F9C44B963BD3}" type="slidenum">
              <a:rPr lang="en-US" smtClean="0"/>
              <a:t>9</a:t>
            </a:fld>
            <a:endParaRPr lang="en-US"/>
          </a:p>
        </p:txBody>
      </p:sp>
    </p:spTree>
    <p:extLst>
      <p:ext uri="{BB962C8B-B14F-4D97-AF65-F5344CB8AC3E}">
        <p14:creationId xmlns:p14="http://schemas.microsoft.com/office/powerpoint/2010/main" val="2851139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2D7CB88-DFAB-4981-8DC3-97E0220884C2}" type="datetimeFigureOut">
              <a:rPr lang="en-US" smtClean="0"/>
              <a:t>11/3/2012</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B0CF7FD9-B23B-4C7F-81D3-B95593E03908}"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2D7CB88-DFAB-4981-8DC3-97E0220884C2}" type="datetimeFigureOut">
              <a:rPr lang="en-US" smtClean="0"/>
              <a:t>11/3/2012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2D7CB88-DFAB-4981-8DC3-97E0220884C2}" type="datetimeFigureOut">
              <a:rPr lang="en-US" smtClean="0"/>
              <a:t>11/3/2012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2D7CB88-DFAB-4981-8DC3-97E0220884C2}" type="datetimeFigureOut">
              <a:rPr lang="en-US" smtClean="0"/>
              <a:t>11/3/2012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D7CB88-DFAB-4981-8DC3-97E0220884C2}" type="datetimeFigureOut">
              <a:rPr lang="en-US" smtClean="0"/>
              <a:t>11/3/2012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2D7CB88-DFAB-4981-8DC3-97E0220884C2}" type="datetimeFigureOut">
              <a:rPr lang="en-US" smtClean="0"/>
              <a:t>11/3/2012</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B0CF7FD9-B23B-4C7F-81D3-B95593E0390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2D7CB88-DFAB-4981-8DC3-97E0220884C2}" type="datetimeFigureOut">
              <a:rPr lang="en-US" smtClean="0"/>
              <a:t>11/3/2012</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B0CF7FD9-B23B-4C7F-81D3-B95593E0390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Quantitative Research Analysis</a:t>
            </a:r>
            <a:endParaRPr lang="en-US" dirty="0"/>
          </a:p>
        </p:txBody>
      </p:sp>
      <p:sp>
        <p:nvSpPr>
          <p:cNvPr id="3" name="Subtitle 2"/>
          <p:cNvSpPr>
            <a:spLocks noGrp="1"/>
          </p:cNvSpPr>
          <p:nvPr>
            <p:ph type="subTitle" idx="1"/>
          </p:nvPr>
        </p:nvSpPr>
        <p:spPr/>
        <p:txBody>
          <a:bodyPr>
            <a:normAutofit/>
          </a:bodyPr>
          <a:lstStyle/>
          <a:p>
            <a:r>
              <a:rPr lang="en-US" dirty="0" smtClean="0"/>
              <a:t>By Lynette Hosier, Barbara Spencer, </a:t>
            </a:r>
            <a:r>
              <a:rPr lang="en-US" dirty="0" err="1" smtClean="0"/>
              <a:t>Ihechi</a:t>
            </a:r>
            <a:r>
              <a:rPr lang="en-US" dirty="0" smtClean="0"/>
              <a:t> </a:t>
            </a:r>
            <a:r>
              <a:rPr lang="en-US" dirty="0" err="1" smtClean="0"/>
              <a:t>Alilionwu</a:t>
            </a:r>
            <a:r>
              <a:rPr lang="en-US" dirty="0" smtClean="0"/>
              <a:t>, and Ashley Reed</a:t>
            </a:r>
            <a:endParaRPr lang="en-US" dirty="0"/>
          </a:p>
        </p:txBody>
      </p:sp>
    </p:spTree>
    <p:extLst>
      <p:ext uri="{BB962C8B-B14F-4D97-AF65-F5344CB8AC3E}">
        <p14:creationId xmlns:p14="http://schemas.microsoft.com/office/powerpoint/2010/main" val="7274912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Collection Methods</a:t>
            </a:r>
            <a:endParaRPr lang="en-US" dirty="0"/>
          </a:p>
        </p:txBody>
      </p:sp>
      <p:sp>
        <p:nvSpPr>
          <p:cNvPr id="3" name="Content Placeholder 2"/>
          <p:cNvSpPr>
            <a:spLocks noGrp="1"/>
          </p:cNvSpPr>
          <p:nvPr>
            <p:ph idx="1"/>
          </p:nvPr>
        </p:nvSpPr>
        <p:spPr/>
        <p:txBody>
          <a:bodyPr/>
          <a:lstStyle/>
          <a:p>
            <a:r>
              <a:rPr lang="en-US" dirty="0" smtClean="0"/>
              <a:t>Validated </a:t>
            </a:r>
            <a:r>
              <a:rPr lang="en-US" dirty="0" err="1" smtClean="0"/>
              <a:t>questionaires</a:t>
            </a:r>
            <a:r>
              <a:rPr lang="en-US" dirty="0" smtClean="0"/>
              <a:t> immediately before and six months after the educational program were collected. </a:t>
            </a:r>
          </a:p>
          <a:p>
            <a:endParaRPr lang="en-US" dirty="0"/>
          </a:p>
        </p:txBody>
      </p:sp>
    </p:spTree>
    <p:extLst>
      <p:ext uri="{BB962C8B-B14F-4D97-AF65-F5344CB8AC3E}">
        <p14:creationId xmlns:p14="http://schemas.microsoft.com/office/powerpoint/2010/main" val="3012602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Analysis</a:t>
            </a:r>
            <a:endParaRPr lang="en-US" dirty="0"/>
          </a:p>
        </p:txBody>
      </p:sp>
      <p:sp>
        <p:nvSpPr>
          <p:cNvPr id="3" name="Content Placeholder 2"/>
          <p:cNvSpPr>
            <a:spLocks noGrp="1"/>
          </p:cNvSpPr>
          <p:nvPr>
            <p:ph sz="quarter" idx="13"/>
          </p:nvPr>
        </p:nvSpPr>
        <p:spPr/>
        <p:txBody>
          <a:bodyPr>
            <a:normAutofit fontScale="92500" lnSpcReduction="20000"/>
          </a:bodyPr>
          <a:lstStyle/>
          <a:p>
            <a:r>
              <a:rPr lang="en-US" dirty="0" smtClean="0"/>
              <a:t>The acute pain education program was most effective immediately after the pain education program. </a:t>
            </a:r>
          </a:p>
          <a:p>
            <a:r>
              <a:rPr lang="en-US" dirty="0" smtClean="0"/>
              <a:t>Data analyzed using </a:t>
            </a:r>
          </a:p>
          <a:p>
            <a:pPr lvl="1"/>
            <a:r>
              <a:rPr lang="en-US" dirty="0" smtClean="0"/>
              <a:t>SPSS Version 15 </a:t>
            </a:r>
          </a:p>
          <a:p>
            <a:pPr lvl="1"/>
            <a:r>
              <a:rPr lang="en-US" dirty="0" smtClean="0"/>
              <a:t>Descriptive statistical measures</a:t>
            </a:r>
          </a:p>
          <a:p>
            <a:pPr lvl="1"/>
            <a:r>
              <a:rPr lang="en-US" dirty="0" smtClean="0"/>
              <a:t>Fisher’s exact test and Cramer’s  V</a:t>
            </a:r>
            <a:endParaRPr lang="en-US" dirty="0"/>
          </a:p>
        </p:txBody>
      </p:sp>
      <p:sp>
        <p:nvSpPr>
          <p:cNvPr id="5" name="Content Placeholder 4"/>
          <p:cNvSpPr>
            <a:spLocks noGrp="1"/>
          </p:cNvSpPr>
          <p:nvPr>
            <p:ph sz="quarter" idx="14"/>
          </p:nvPr>
        </p:nvSpPr>
        <p:spPr/>
        <p:txBody>
          <a:bodyPr>
            <a:normAutofit fontScale="70000" lnSpcReduction="20000"/>
          </a:bodyPr>
          <a:lstStyle/>
          <a:p>
            <a:pPr marL="68580" indent="0">
              <a:buNone/>
            </a:pPr>
            <a:r>
              <a:rPr lang="en-US" dirty="0"/>
              <a:t>Table 2. Experiences of pain assessment scales</a:t>
            </a:r>
          </a:p>
          <a:p>
            <a:pPr marL="68580" indent="0">
              <a:buNone/>
            </a:pPr>
            <a:r>
              <a:rPr lang="en-US" dirty="0"/>
              <a:t>Type of pain assessment scale Percentage of participants indicating the most</a:t>
            </a:r>
          </a:p>
          <a:p>
            <a:pPr marL="68580" indent="0">
              <a:buNone/>
            </a:pPr>
            <a:r>
              <a:rPr lang="en-US" dirty="0"/>
              <a:t>effective pain assessment scale</a:t>
            </a:r>
          </a:p>
          <a:p>
            <a:r>
              <a:rPr lang="en-US" dirty="0"/>
              <a:t>Numerical 64%</a:t>
            </a:r>
          </a:p>
          <a:p>
            <a:r>
              <a:rPr lang="en-US" dirty="0"/>
              <a:t>Descriptive 18%</a:t>
            </a:r>
          </a:p>
          <a:p>
            <a:r>
              <a:rPr lang="en-US" dirty="0"/>
              <a:t>Pain thermometer 0.01%</a:t>
            </a:r>
          </a:p>
          <a:p>
            <a:r>
              <a:rPr lang="en-US" dirty="0"/>
              <a:t>Visual analogues 0.01%</a:t>
            </a:r>
          </a:p>
          <a:p>
            <a:r>
              <a:rPr lang="en-US" dirty="0"/>
              <a:t>Graphic 0.01%</a:t>
            </a:r>
          </a:p>
          <a:p>
            <a:r>
              <a:rPr lang="en-US" dirty="0"/>
              <a:t>Body outline 0.01%</a:t>
            </a:r>
          </a:p>
        </p:txBody>
      </p:sp>
    </p:spTree>
    <p:extLst>
      <p:ext uri="{BB962C8B-B14F-4D97-AF65-F5344CB8AC3E}">
        <p14:creationId xmlns:p14="http://schemas.microsoft.com/office/powerpoint/2010/main" val="185778811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Results</a:t>
            </a:r>
            <a:endParaRPr lang="en-US" dirty="0"/>
          </a:p>
        </p:txBody>
      </p:sp>
      <p:sp>
        <p:nvSpPr>
          <p:cNvPr id="3" name="Content Placeholder 2"/>
          <p:cNvSpPr>
            <a:spLocks noGrp="1"/>
          </p:cNvSpPr>
          <p:nvPr>
            <p:ph idx="1"/>
          </p:nvPr>
        </p:nvSpPr>
        <p:spPr/>
        <p:txBody>
          <a:bodyPr/>
          <a:lstStyle/>
          <a:p>
            <a:r>
              <a:rPr lang="en-US" dirty="0" smtClean="0"/>
              <a:t>100% of the sample (n=59) completed the pre-program questionnaires </a:t>
            </a:r>
          </a:p>
          <a:p>
            <a:r>
              <a:rPr lang="en-US" dirty="0" smtClean="0"/>
              <a:t>44% (n=26) completed the 6 weeks post course questionnaire</a:t>
            </a:r>
          </a:p>
          <a:p>
            <a:r>
              <a:rPr lang="en-US" dirty="0" smtClean="0"/>
              <a:t>12-97% of participants answered pre-course correctly</a:t>
            </a:r>
          </a:p>
          <a:p>
            <a:endParaRPr lang="en-US" dirty="0" smtClean="0"/>
          </a:p>
          <a:p>
            <a:endParaRPr lang="en-US" dirty="0"/>
          </a:p>
        </p:txBody>
      </p:sp>
    </p:spTree>
    <p:extLst>
      <p:ext uri="{BB962C8B-B14F-4D97-AF65-F5344CB8AC3E}">
        <p14:creationId xmlns:p14="http://schemas.microsoft.com/office/powerpoint/2010/main" val="39582456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Results/Conclusions/Discussion</a:t>
            </a:r>
            <a:endParaRPr lang="en-US" dirty="0"/>
          </a:p>
        </p:txBody>
      </p:sp>
      <p:sp>
        <p:nvSpPr>
          <p:cNvPr id="3" name="Content Placeholder 2"/>
          <p:cNvSpPr>
            <a:spLocks noGrp="1"/>
          </p:cNvSpPr>
          <p:nvPr>
            <p:ph idx="1"/>
          </p:nvPr>
        </p:nvSpPr>
        <p:spPr/>
        <p:txBody>
          <a:bodyPr>
            <a:normAutofit fontScale="92500"/>
          </a:bodyPr>
          <a:lstStyle/>
          <a:p>
            <a:pPr marL="68580" indent="0">
              <a:buNone/>
            </a:pPr>
            <a:endParaRPr lang="en-US" dirty="0" smtClean="0"/>
          </a:p>
          <a:p>
            <a:r>
              <a:rPr lang="en-US" dirty="0" smtClean="0"/>
              <a:t>The educational program intervention improved nurses’ knowledge and attitudes toward pain assessment and management. </a:t>
            </a:r>
          </a:p>
          <a:p>
            <a:r>
              <a:rPr lang="en-US" dirty="0" smtClean="0"/>
              <a:t>Limitations:</a:t>
            </a:r>
          </a:p>
          <a:p>
            <a:pPr lvl="1"/>
            <a:r>
              <a:rPr lang="en-US" dirty="0" smtClean="0"/>
              <a:t>Lack of randomization</a:t>
            </a:r>
          </a:p>
          <a:p>
            <a:pPr lvl="1"/>
            <a:r>
              <a:rPr lang="en-US" dirty="0" smtClean="0"/>
              <a:t>No opportunity to discuss the questionnaire</a:t>
            </a:r>
          </a:p>
          <a:p>
            <a:pPr lvl="1"/>
            <a:r>
              <a:rPr lang="en-US" dirty="0" smtClean="0"/>
              <a:t>Use of a questionnaire </a:t>
            </a:r>
            <a:endParaRPr lang="en-US" dirty="0" smtClean="0"/>
          </a:p>
          <a:p>
            <a:pPr lvl="1"/>
            <a:r>
              <a:rPr lang="en-US" dirty="0" smtClean="0"/>
              <a:t>Small sample</a:t>
            </a:r>
            <a:endParaRPr lang="en-US" dirty="0" smtClean="0"/>
          </a:p>
        </p:txBody>
      </p:sp>
    </p:spTree>
    <p:extLst>
      <p:ext uri="{BB962C8B-B14F-4D97-AF65-F5344CB8AC3E}">
        <p14:creationId xmlns:p14="http://schemas.microsoft.com/office/powerpoint/2010/main" val="3366512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dirty="0">
                <a:solidFill>
                  <a:srgbClr val="94C600"/>
                </a:solidFill>
              </a:rPr>
              <a:t>Results/Conclusions/Discussion</a:t>
            </a:r>
            <a:endParaRPr lang="en-US" dirty="0"/>
          </a:p>
        </p:txBody>
      </p:sp>
      <p:sp>
        <p:nvSpPr>
          <p:cNvPr id="3" name="Content Placeholder 2"/>
          <p:cNvSpPr>
            <a:spLocks noGrp="1"/>
          </p:cNvSpPr>
          <p:nvPr>
            <p:ph idx="1"/>
          </p:nvPr>
        </p:nvSpPr>
        <p:spPr/>
        <p:txBody>
          <a:bodyPr/>
          <a:lstStyle/>
          <a:p>
            <a:r>
              <a:rPr lang="en-US" dirty="0" smtClean="0"/>
              <a:t>Limited to one group of nurses who attended acute pain educational program </a:t>
            </a:r>
          </a:p>
          <a:p>
            <a:endParaRPr lang="en-US" dirty="0"/>
          </a:p>
        </p:txBody>
      </p:sp>
    </p:spTree>
    <p:extLst>
      <p:ext uri="{BB962C8B-B14F-4D97-AF65-F5344CB8AC3E}">
        <p14:creationId xmlns:p14="http://schemas.microsoft.com/office/powerpoint/2010/main" val="21947318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Evaluation</a:t>
            </a:r>
            <a:endParaRPr lang="en-US" dirty="0"/>
          </a:p>
        </p:txBody>
      </p:sp>
      <p:sp>
        <p:nvSpPr>
          <p:cNvPr id="3" name="Content Placeholder 2"/>
          <p:cNvSpPr>
            <a:spLocks noGrp="1"/>
          </p:cNvSpPr>
          <p:nvPr>
            <p:ph idx="1"/>
          </p:nvPr>
        </p:nvSpPr>
        <p:spPr/>
        <p:txBody>
          <a:bodyPr/>
          <a:lstStyle/>
          <a:p>
            <a:r>
              <a:rPr lang="en-US" dirty="0" smtClean="0"/>
              <a:t>Good study</a:t>
            </a:r>
          </a:p>
          <a:p>
            <a:r>
              <a:rPr lang="en-US" dirty="0" smtClean="0"/>
              <a:t>Findings are applicable to nursing and should be considered when providing Evidence Based Practice. </a:t>
            </a:r>
            <a:endParaRPr lang="en-US" dirty="0"/>
          </a:p>
        </p:txBody>
      </p:sp>
    </p:spTree>
    <p:extLst>
      <p:ext uri="{BB962C8B-B14F-4D97-AF65-F5344CB8AC3E}">
        <p14:creationId xmlns:p14="http://schemas.microsoft.com/office/powerpoint/2010/main" val="11485963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smtClean="0"/>
              <a:t>McNamara, M. C., Harmon, D., &amp; Saunders, J. (2012), Effect of education on knowledge, skills and attitudes around pain. </a:t>
            </a:r>
            <a:r>
              <a:rPr lang="en-US" i="1" dirty="0" err="1" smtClean="0"/>
              <a:t>Brittish</a:t>
            </a:r>
            <a:r>
              <a:rPr lang="en-US" i="1" dirty="0" smtClean="0"/>
              <a:t> Journal of Nursing 21</a:t>
            </a:r>
            <a:r>
              <a:rPr lang="en-US" dirty="0" smtClean="0"/>
              <a:t>(16), pp.958-963. </a:t>
            </a:r>
            <a:endParaRPr lang="en-US" dirty="0"/>
          </a:p>
        </p:txBody>
      </p:sp>
    </p:spTree>
    <p:extLst>
      <p:ext uri="{BB962C8B-B14F-4D97-AF65-F5344CB8AC3E}">
        <p14:creationId xmlns:p14="http://schemas.microsoft.com/office/powerpoint/2010/main" val="35533589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“Attitudes and beliefs surrounding pain management are not supported by evidence-based practice” (McNamara et. al., 2012, p.958). </a:t>
            </a:r>
          </a:p>
          <a:p>
            <a:r>
              <a:rPr lang="en-US" dirty="0" smtClean="0"/>
              <a:t>A Four hour education program regarding pain management was developed and delivered.</a:t>
            </a:r>
          </a:p>
          <a:p>
            <a:r>
              <a:rPr lang="en-US" dirty="0" smtClean="0"/>
              <a:t>Patients examined via self-administered questionnaires before and six weeks after the course. </a:t>
            </a:r>
          </a:p>
          <a:p>
            <a:endParaRPr lang="en-US" dirty="0"/>
          </a:p>
        </p:txBody>
      </p:sp>
    </p:spTree>
    <p:extLst>
      <p:ext uri="{BB962C8B-B14F-4D97-AF65-F5344CB8AC3E}">
        <p14:creationId xmlns:p14="http://schemas.microsoft.com/office/powerpoint/2010/main" val="2296357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Problem or Purpose</a:t>
            </a:r>
            <a:endParaRPr lang="en-US" dirty="0"/>
          </a:p>
        </p:txBody>
      </p:sp>
      <p:sp>
        <p:nvSpPr>
          <p:cNvPr id="3" name="Content Placeholder 2"/>
          <p:cNvSpPr>
            <a:spLocks noGrp="1"/>
          </p:cNvSpPr>
          <p:nvPr>
            <p:ph idx="1"/>
          </p:nvPr>
        </p:nvSpPr>
        <p:spPr/>
        <p:txBody>
          <a:bodyPr/>
          <a:lstStyle/>
          <a:p>
            <a:r>
              <a:rPr lang="en-US" dirty="0" smtClean="0"/>
              <a:t>“Assess the effectiveness of an acute pain educational program in improving nurses’ knowledge, skills and attitudes around postoperative pain management” (McNamara, Harmon, &amp; Saunders, 2012, p.958). </a:t>
            </a:r>
          </a:p>
          <a:p>
            <a:r>
              <a:rPr lang="en-US" dirty="0" smtClean="0"/>
              <a:t>It is clearly stated</a:t>
            </a:r>
          </a:p>
          <a:p>
            <a:r>
              <a:rPr lang="en-US" dirty="0" smtClean="0"/>
              <a:t>This problem is a huge concern for nursing</a:t>
            </a:r>
            <a:endParaRPr lang="en-US" dirty="0"/>
          </a:p>
        </p:txBody>
      </p:sp>
    </p:spTree>
    <p:extLst>
      <p:ext uri="{BB962C8B-B14F-4D97-AF65-F5344CB8AC3E}">
        <p14:creationId xmlns:p14="http://schemas.microsoft.com/office/powerpoint/2010/main" val="8977055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Conceptual Framework</a:t>
            </a:r>
            <a:endParaRPr lang="en-US" dirty="0"/>
          </a:p>
        </p:txBody>
      </p:sp>
      <p:sp>
        <p:nvSpPr>
          <p:cNvPr id="3" name="Content Placeholder 2"/>
          <p:cNvSpPr>
            <a:spLocks noGrp="1"/>
          </p:cNvSpPr>
          <p:nvPr>
            <p:ph idx="1"/>
          </p:nvPr>
        </p:nvSpPr>
        <p:spPr/>
        <p:txBody>
          <a:bodyPr/>
          <a:lstStyle/>
          <a:p>
            <a:r>
              <a:rPr lang="en-US" dirty="0" smtClean="0"/>
              <a:t>This study replicates an earlier study done by Scott (1992) and Davis (1998). </a:t>
            </a:r>
          </a:p>
        </p:txBody>
      </p:sp>
    </p:spTree>
    <p:extLst>
      <p:ext uri="{BB962C8B-B14F-4D97-AF65-F5344CB8AC3E}">
        <p14:creationId xmlns:p14="http://schemas.microsoft.com/office/powerpoint/2010/main" val="3185404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 of Literature</a:t>
            </a:r>
            <a:endParaRPr lang="en-US" dirty="0"/>
          </a:p>
        </p:txBody>
      </p:sp>
      <p:sp>
        <p:nvSpPr>
          <p:cNvPr id="3" name="Content Placeholder 2"/>
          <p:cNvSpPr>
            <a:spLocks noGrp="1"/>
          </p:cNvSpPr>
          <p:nvPr>
            <p:ph idx="1"/>
          </p:nvPr>
        </p:nvSpPr>
        <p:spPr/>
        <p:txBody>
          <a:bodyPr/>
          <a:lstStyle/>
          <a:p>
            <a:r>
              <a:rPr lang="en-US" dirty="0" smtClean="0"/>
              <a:t>Appropriate, thorough, and organized. </a:t>
            </a:r>
          </a:p>
          <a:p>
            <a:endParaRPr lang="en-US" dirty="0"/>
          </a:p>
        </p:txBody>
      </p:sp>
    </p:spTree>
    <p:extLst>
      <p:ext uri="{BB962C8B-B14F-4D97-AF65-F5344CB8AC3E}">
        <p14:creationId xmlns:p14="http://schemas.microsoft.com/office/powerpoint/2010/main" val="16276723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Research Question/Hypothesis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20940012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Variables</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9330757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a:t>
            </a:r>
            <a:endParaRPr lang="en-US" dirty="0"/>
          </a:p>
        </p:txBody>
      </p:sp>
      <p:sp>
        <p:nvSpPr>
          <p:cNvPr id="3" name="Content Placeholder 2"/>
          <p:cNvSpPr>
            <a:spLocks noGrp="1"/>
          </p:cNvSpPr>
          <p:nvPr>
            <p:ph idx="1"/>
          </p:nvPr>
        </p:nvSpPr>
        <p:spPr/>
        <p:txBody>
          <a:bodyPr/>
          <a:lstStyle/>
          <a:p>
            <a:r>
              <a:rPr lang="en-US" dirty="0" smtClean="0"/>
              <a:t>A convenience sample of 59 nurses attending this educational program on acute pain management.</a:t>
            </a:r>
          </a:p>
          <a:p>
            <a:r>
              <a:rPr lang="en-US" dirty="0" smtClean="0"/>
              <a:t>Used validated questionnaires before and six months after attending the class</a:t>
            </a:r>
          </a:p>
          <a:p>
            <a:r>
              <a:rPr lang="en-US" dirty="0" smtClean="0"/>
              <a:t>Nurses were asked to rate their views on 18 statements on acute pain management</a:t>
            </a:r>
            <a:endParaRPr lang="en-US" dirty="0"/>
          </a:p>
        </p:txBody>
      </p:sp>
    </p:spTree>
    <p:extLst>
      <p:ext uri="{BB962C8B-B14F-4D97-AF65-F5344CB8AC3E}">
        <p14:creationId xmlns:p14="http://schemas.microsoft.com/office/powerpoint/2010/main" val="2308538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Sample</a:t>
            </a:r>
            <a:endParaRPr lang="en-US" dirty="0"/>
          </a:p>
        </p:txBody>
      </p:sp>
      <p:sp>
        <p:nvSpPr>
          <p:cNvPr id="3" name="Content Placeholder 2"/>
          <p:cNvSpPr>
            <a:spLocks noGrp="1"/>
          </p:cNvSpPr>
          <p:nvPr>
            <p:ph idx="1"/>
          </p:nvPr>
        </p:nvSpPr>
        <p:spPr/>
        <p:txBody>
          <a:bodyPr/>
          <a:lstStyle/>
          <a:p>
            <a:r>
              <a:rPr lang="en-US" dirty="0" smtClean="0"/>
              <a:t>Local ethics committee granted ethical approval and the 59 nurses gave written consent before taking part in the study. </a:t>
            </a:r>
            <a:endParaRPr lang="en-US" dirty="0"/>
          </a:p>
        </p:txBody>
      </p:sp>
    </p:spTree>
    <p:extLst>
      <p:ext uri="{BB962C8B-B14F-4D97-AF65-F5344CB8AC3E}">
        <p14:creationId xmlns:p14="http://schemas.microsoft.com/office/powerpoint/2010/main" val="131126924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21316</TotalTime>
  <Words>1633</Words>
  <Application>Microsoft Office PowerPoint</Application>
  <PresentationFormat>On-screen Show (4:3)</PresentationFormat>
  <Paragraphs>87</Paragraphs>
  <Slides>16</Slides>
  <Notes>14</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Austin</vt:lpstr>
      <vt:lpstr>Quantitative Research Analysis</vt:lpstr>
      <vt:lpstr>Summary</vt:lpstr>
      <vt:lpstr>Problem or Purpose</vt:lpstr>
      <vt:lpstr>Conceptual Framework</vt:lpstr>
      <vt:lpstr>Review of Literature</vt:lpstr>
      <vt:lpstr>Research Question/Hypothesis</vt:lpstr>
      <vt:lpstr>Variables</vt:lpstr>
      <vt:lpstr>Design</vt:lpstr>
      <vt:lpstr>Sample</vt:lpstr>
      <vt:lpstr>Data Collection Methods</vt:lpstr>
      <vt:lpstr>Data Analysis</vt:lpstr>
      <vt:lpstr>Results</vt:lpstr>
      <vt:lpstr>Results/Conclusions/Discussion</vt:lpstr>
      <vt:lpstr>Results/Conclusions/Discussion</vt:lpstr>
      <vt:lpstr>Evaluation</vt:lpstr>
      <vt:lpstr>References</vt:lpstr>
    </vt:vector>
  </TitlesOfParts>
  <Company>Toshiba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Quantitative Research Analysis</dc:title>
  <dc:creator>Lynette</dc:creator>
  <cp:lastModifiedBy>X-Burner</cp:lastModifiedBy>
  <cp:revision>25</cp:revision>
  <dcterms:created xsi:type="dcterms:W3CDTF">2012-10-08T03:28:29Z</dcterms:created>
  <dcterms:modified xsi:type="dcterms:W3CDTF">2012-11-03T06:38:23Z</dcterms:modified>
</cp:coreProperties>
</file>