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043" autoAdjust="0"/>
  </p:normalViewPr>
  <p:slideViewPr>
    <p:cSldViewPr>
      <p:cViewPr varScale="1">
        <p:scale>
          <a:sx n="51" d="100"/>
          <a:sy n="51" d="100"/>
        </p:scale>
        <p:origin x="-192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4181A0-4DE9-42DC-BBA6-1E78B79F4672}" type="datetimeFigureOut">
              <a:rPr lang="en-US" smtClean="0"/>
              <a:pPr/>
              <a:t>7/16/2012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52F11C-C3AB-4381-91E6-5EF0AF8DD64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only reference I used was the article,</a:t>
            </a:r>
            <a:r>
              <a:rPr lang="en-US" baseline="0" dirty="0" smtClean="0"/>
              <a:t> just FYI</a:t>
            </a:r>
          </a:p>
          <a:p>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Statistical Package for Social Sciences software was used to analyze the study.  To determine the relationship between each variable the coefficients, Pearson’s r and Spearman’s rho, were used.  The </a:t>
            </a:r>
            <a:r>
              <a:rPr lang="en-US" baseline="0" dirty="0" err="1" smtClean="0"/>
              <a:t>Bonferroni</a:t>
            </a:r>
            <a:r>
              <a:rPr lang="en-US" baseline="0" dirty="0" smtClean="0"/>
              <a:t> </a:t>
            </a:r>
            <a:r>
              <a:rPr lang="en-US" baseline="0" dirty="0" err="1" smtClean="0"/>
              <a:t>appraoch</a:t>
            </a:r>
            <a:r>
              <a:rPr lang="en-US" baseline="0" dirty="0" smtClean="0"/>
              <a:t> was then used (Mancuso, 2010).  This is an appropriate analysis of the data because we are comparing different variables to one interest, HgA1c.  The data analysis does answer each research question and does so in text and through three tables.  The results are provided in a very clear and precise way.  </a:t>
            </a:r>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Each of</a:t>
            </a:r>
            <a:r>
              <a:rPr lang="en-US" baseline="0" dirty="0" smtClean="0"/>
              <a:t> the research questions were clearly answered and explained.  The study explained that the limitations was the sample of participants.  The participants mostly included African American and Hispanic woman who had less than two years of college education.  “The suggests potential recall bias, social desirability and potential for </a:t>
            </a:r>
            <a:r>
              <a:rPr lang="en-US" baseline="0" dirty="0" err="1" smtClean="0"/>
              <a:t>mismeasurement</a:t>
            </a:r>
            <a:r>
              <a:rPr lang="en-US" baseline="0" dirty="0" smtClean="0"/>
              <a:t> (Mancuso, 2010, p. 103).” </a:t>
            </a:r>
            <a:r>
              <a:rPr lang="en-US" dirty="0" smtClean="0"/>
              <a:t>The study suggested that nurses continue to educate patients on self control of diabetes and to assess psychosocial issues with each patient. </a:t>
            </a:r>
            <a:r>
              <a:rPr lang="en-US" baseline="0" dirty="0" smtClean="0"/>
              <a:t>  </a:t>
            </a:r>
            <a:r>
              <a:rPr lang="en-US" dirty="0" smtClean="0"/>
              <a:t>While this study may not be able to be generalized to the whole population, it is a great start to ensuring control of diabetes (Mancuso, 2010).  </a:t>
            </a:r>
          </a:p>
          <a:p>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study presented by Mancuso is a through study to compare variables such as health literacy, patient trust, diabetes knowledge, self-care </a:t>
            </a:r>
            <a:r>
              <a:rPr lang="en-US" baseline="0" dirty="0" err="1" smtClean="0"/>
              <a:t>activies</a:t>
            </a:r>
            <a:r>
              <a:rPr lang="en-US" baseline="0" dirty="0" smtClean="0"/>
              <a:t>, and depression to glycemic control.  The sample of the study was limited in that the majority of the sample was African American and Hispanic woman, making this study hard to generalize to the whole population </a:t>
            </a:r>
            <a:r>
              <a:rPr lang="en-US" baseline="0" smtClean="0"/>
              <a:t>(Mancuso,2010).  </a:t>
            </a:r>
            <a:endParaRPr lang="en-US" dirty="0" smtClean="0"/>
          </a:p>
        </p:txBody>
      </p:sp>
      <p:sp>
        <p:nvSpPr>
          <p:cNvPr id="4" name="Slide Number Placeholder 3"/>
          <p:cNvSpPr>
            <a:spLocks noGrp="1"/>
          </p:cNvSpPr>
          <p:nvPr>
            <p:ph type="sldNum" sz="quarter" idx="10"/>
          </p:nvPr>
        </p:nvSpPr>
        <p:spPr/>
        <p:txBody>
          <a:bodyPr/>
          <a:lstStyle/>
          <a:p>
            <a:fld id="{A552F11C-C3AB-4381-91E6-5EF0AF8DD647}"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pPr/>
              <a:t>7/16/2012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pPr/>
              <a:t>7/16/2012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pPr/>
              <a:t>7/16/2012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pPr/>
              <a:t>7/16/2012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A15C21-E3E9-4F3F-A143-BEDB3C316994}" type="datetimeFigureOut">
              <a:rPr lang="en-US" smtClean="0"/>
              <a:pPr/>
              <a:t>7/16/2012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A15C21-E3E9-4F3F-A143-BEDB3C316994}" type="datetimeFigureOut">
              <a:rPr lang="en-US" smtClean="0"/>
              <a:pPr/>
              <a:t>7/16/2012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A15C21-E3E9-4F3F-A143-BEDB3C316994}" type="datetimeFigureOut">
              <a:rPr lang="en-US" smtClean="0"/>
              <a:pPr/>
              <a:t>7/16/2012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A15C21-E3E9-4F3F-A143-BEDB3C316994}" type="datetimeFigureOut">
              <a:rPr lang="en-US" smtClean="0"/>
              <a:pPr/>
              <a:t>7/16/2012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15C21-E3E9-4F3F-A143-BEDB3C316994}" type="datetimeFigureOut">
              <a:rPr lang="en-US" smtClean="0"/>
              <a:pPr/>
              <a:t>7/16/2012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15C21-E3E9-4F3F-A143-BEDB3C316994}" type="datetimeFigureOut">
              <a:rPr lang="en-US" smtClean="0"/>
              <a:pPr/>
              <a:t>7/16/2012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15C21-E3E9-4F3F-A143-BEDB3C316994}" type="datetimeFigureOut">
              <a:rPr lang="en-US" smtClean="0"/>
              <a:pPr/>
              <a:t>7/16/2012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15C21-E3E9-4F3F-A143-BEDB3C316994}" type="datetimeFigureOut">
              <a:rPr lang="en-US" smtClean="0"/>
              <a:pPr/>
              <a:t>7/16/2012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9ECBDB-BC9A-409F-837C-EBDC9D11BB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Chelsea Lowes part:</a:t>
            </a:r>
            <a:br>
              <a:rPr lang="en-US" dirty="0" smtClean="0"/>
            </a:br>
            <a:endParaRPr lang="en-US" dirty="0"/>
          </a:p>
        </p:txBody>
      </p:sp>
      <p:sp>
        <p:nvSpPr>
          <p:cNvPr id="3" name="Subtitle 2"/>
          <p:cNvSpPr>
            <a:spLocks noGrp="1"/>
          </p:cNvSpPr>
          <p:nvPr>
            <p:ph type="subTitle" idx="1"/>
          </p:nvPr>
        </p:nvSpPr>
        <p:spPr/>
        <p:txBody>
          <a:bodyPr/>
          <a:lstStyle/>
          <a:p>
            <a:r>
              <a:rPr lang="en-US" dirty="0" smtClean="0"/>
              <a:t>10,11.12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a:xfrm>
            <a:off x="381000" y="1600200"/>
            <a:ext cx="8229600" cy="4525963"/>
          </a:xfrm>
        </p:spPr>
        <p:txBody>
          <a:bodyPr>
            <a:normAutofit/>
          </a:bodyPr>
          <a:lstStyle/>
          <a:p>
            <a:endParaRPr lang="en-US" dirty="0" smtClean="0"/>
          </a:p>
          <a:p>
            <a:r>
              <a:rPr lang="en-US" dirty="0" smtClean="0"/>
              <a:t>The </a:t>
            </a:r>
            <a:r>
              <a:rPr lang="en-US" dirty="0" smtClean="0"/>
              <a:t>data analysis of this study was conducted through the Statistical Package for Social Sciences software.  </a:t>
            </a:r>
          </a:p>
          <a:p>
            <a:r>
              <a:rPr lang="en-US" dirty="0" smtClean="0"/>
              <a:t>Pearson’s r and Spearman’s rho were used as the correlation </a:t>
            </a:r>
            <a:r>
              <a:rPr lang="en-US" dirty="0" smtClean="0"/>
              <a:t>coefficients</a:t>
            </a:r>
            <a:r>
              <a:rPr lang="en-US" dirty="0" smtClean="0"/>
              <a:t> </a:t>
            </a:r>
            <a:r>
              <a:rPr lang="en-US" dirty="0" smtClean="0"/>
              <a:t>(Mancuso, 2010).</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Discussion of Findings</a:t>
            </a:r>
            <a:endParaRPr lang="en-US" dirty="0"/>
          </a:p>
        </p:txBody>
      </p:sp>
      <p:sp>
        <p:nvSpPr>
          <p:cNvPr id="3" name="Content Placeholder 2"/>
          <p:cNvSpPr>
            <a:spLocks noGrp="1"/>
          </p:cNvSpPr>
          <p:nvPr>
            <p:ph idx="1"/>
          </p:nvPr>
        </p:nvSpPr>
        <p:spPr/>
        <p:txBody>
          <a:bodyPr>
            <a:normAutofit lnSpcReduction="10000"/>
          </a:bodyPr>
          <a:lstStyle/>
          <a:p>
            <a:r>
              <a:rPr lang="en-US" dirty="0" smtClean="0"/>
              <a:t>The biggest finding </a:t>
            </a:r>
            <a:r>
              <a:rPr lang="en-US" dirty="0" smtClean="0"/>
              <a:t>was that </a:t>
            </a:r>
            <a:r>
              <a:rPr lang="en-US" dirty="0" smtClean="0"/>
              <a:t>patient trust and depression are significant variables in diabetic </a:t>
            </a:r>
            <a:r>
              <a:rPr lang="en-US" dirty="0" smtClean="0"/>
              <a:t>control. </a:t>
            </a:r>
          </a:p>
          <a:p>
            <a:r>
              <a:rPr lang="en-US" dirty="0" smtClean="0"/>
              <a:t>With an increase in health literacy there was an increase in diabetes knowledge.</a:t>
            </a:r>
          </a:p>
          <a:p>
            <a:r>
              <a:rPr lang="en-US" dirty="0" smtClean="0"/>
              <a:t>When there was an increase in socioeconomic status there was also an increase in health literacy and diabetes knowledge (Mancuso, 2010)</a:t>
            </a:r>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smtClean="0"/>
              <a:t>Review of literature was appropriate, through, and organized. </a:t>
            </a:r>
          </a:p>
          <a:p>
            <a:r>
              <a:rPr lang="en-US" dirty="0" smtClean="0"/>
              <a:t>Research questions were clearly stated and answered. </a:t>
            </a:r>
          </a:p>
          <a:p>
            <a:r>
              <a:rPr lang="en-US" dirty="0" smtClean="0"/>
              <a:t>Design was appropriate for this proble</a:t>
            </a:r>
            <a:r>
              <a:rPr lang="en-US" dirty="0" smtClean="0"/>
              <a:t>m. </a:t>
            </a:r>
          </a:p>
          <a:p>
            <a:r>
              <a:rPr lang="en-US" dirty="0" smtClean="0"/>
              <a:t>Sample population is limited.</a:t>
            </a:r>
          </a:p>
          <a:p>
            <a:r>
              <a:rPr lang="en-US" dirty="0" smtClean="0"/>
              <a:t>Data analysis is appropriate. (Mancuso, 2010)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435</Words>
  <Application>Microsoft Office PowerPoint</Application>
  <PresentationFormat>On-screen Show (4:3)</PresentationFormat>
  <Paragraphs>25</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Chelsea Lowes part: </vt:lpstr>
      <vt:lpstr>Data Analysis</vt:lpstr>
      <vt:lpstr>Results, Conclusions, Discussion of Findings</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Chelsea Lowes part: </dc:title>
  <dc:creator>Chelsea</dc:creator>
  <cp:lastModifiedBy>Chelsea</cp:lastModifiedBy>
  <cp:revision>5</cp:revision>
  <dcterms:created xsi:type="dcterms:W3CDTF">2012-07-14T19:07:37Z</dcterms:created>
  <dcterms:modified xsi:type="dcterms:W3CDTF">2012-07-16T19:10:57Z</dcterms:modified>
</cp:coreProperties>
</file>