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1306"/>
    <a:srgbClr val="0CA00C"/>
    <a:srgbClr val="3304DE"/>
    <a:srgbClr val="140848"/>
    <a:srgbClr val="170B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2" d="100"/>
          <a:sy n="82" d="100"/>
        </p:scale>
        <p:origin x="-80" y="-80"/>
      </p:cViewPr>
      <p:guideLst>
        <p:guide orient="horz" pos="2160"/>
        <p:guide pos="2880"/>
      </p:guideLst>
    </p:cSldViewPr>
  </p:slideViewPr>
  <p:notesTextViewPr>
    <p:cViewPr>
      <p:scale>
        <a:sx n="100" d="100"/>
        <a:sy n="100" d="100"/>
      </p:scale>
      <p:origin x="0" y="1192"/>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FA9DC31-8906-4D8C-9E00-4C9B09C52980}" type="datetimeFigureOut">
              <a:rPr lang="en-US"/>
              <a:pPr>
                <a:defRPr/>
              </a:pPr>
              <a:t>7/16/12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B00B0E0-C07D-4226-BB76-D151B11BAE53}" type="slidenum">
              <a:rPr lang="en-US"/>
              <a:pPr>
                <a:defRPr/>
              </a:pPr>
              <a:t>‹#›</a:t>
            </a:fld>
            <a:endParaRPr lang="en-US"/>
          </a:p>
        </p:txBody>
      </p:sp>
    </p:spTree>
    <p:extLst>
      <p:ext uri="{BB962C8B-B14F-4D97-AF65-F5344CB8AC3E}">
        <p14:creationId xmlns:p14="http://schemas.microsoft.com/office/powerpoint/2010/main" val="40161529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06A784-B1E9-4608-B0CE-AA18B477CAD0}" type="slidenum">
              <a:rPr lang="en-US">
                <a:cs typeface="Arial" charset="0"/>
              </a:rPr>
              <a:pPr fontAlgn="base">
                <a:spcBef>
                  <a:spcPct val="0"/>
                </a:spcBef>
                <a:spcAft>
                  <a:spcPct val="0"/>
                </a:spcAft>
                <a:defRPr/>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C2B6F1-CFD6-4C1B-B1D8-91E9E6BF34D4}" type="slidenum">
              <a:rPr lang="en-US">
                <a:cs typeface="Arial" charset="0"/>
              </a:rPr>
              <a:pPr fontAlgn="base">
                <a:spcBef>
                  <a:spcPct val="0"/>
                </a:spcBef>
                <a:spcAft>
                  <a:spcPct val="0"/>
                </a:spcAft>
                <a:defRPr/>
              </a:pPr>
              <a:t>10</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analysis procedures are appropriate for this level of measurement. First, the data was converted into measurable, numerical variables. Next, the researchers used percentages to categorize variables, means to determine numerical scores on the questionnaires, and identified β coefficients used to determine results. The researchers also used the Poisson Regression Model to analyze the data. By using this model they were able to identify the relation of presenteeism to patient falls where P=0.004 and β Coefficient= 0.1680 (Letvak, Ruhm, and Gupta, 2012). They also identified the relation of presenteeism to medication errors where P=0.0001 and β Coefficient= 0.1655 (Letvak et al., 2012). Lastly, the self-reported quality of care where P&lt;0.001 and the β Coefficient= -0.150 (Letvak et al., 2012). Between all of these values the researchers were able to determine the relation of presenteeism and different variables (medication errors, patient falls, quality of care). They clearly organized their data into graphs and tables as well as paragraphs within the article. The data analysis procedures answer the question at hand and are further discussed on the next slide in results and conclusions. </a:t>
            </a:r>
          </a:p>
        </p:txBody>
      </p:sp>
      <p:sp>
        <p:nvSpPr>
          <p:cNvPr id="358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F83DA43-4895-4DA0-8D99-2645988D19EA}" type="slidenum">
              <a:rPr lang="en-US">
                <a:cs typeface="Arial" charset="0"/>
              </a:rPr>
              <a:pPr fontAlgn="base">
                <a:spcBef>
                  <a:spcPct val="0"/>
                </a:spcBef>
                <a:spcAft>
                  <a:spcPct val="0"/>
                </a:spcAft>
                <a:defRPr/>
              </a:pPr>
              <a:t>11</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	Using the model discussed on the previous slide the researchers discovered that for every increased number in the </a:t>
            </a:r>
            <a:r>
              <a:rPr lang="en-US" dirty="0" err="1" smtClean="0"/>
              <a:t>presenteeism</a:t>
            </a:r>
            <a:r>
              <a:rPr lang="en-US" dirty="0" smtClean="0"/>
              <a:t> score patient falls would increase by 18% and medication errors would increase by 18% as well. They also discovered that for each increase in </a:t>
            </a:r>
            <a:r>
              <a:rPr lang="en-US" dirty="0" err="1" smtClean="0"/>
              <a:t>presenteeism</a:t>
            </a:r>
            <a:r>
              <a:rPr lang="en-US" dirty="0" smtClean="0"/>
              <a:t> score the quality of care score would decrease by about .15 points. </a:t>
            </a:r>
            <a:r>
              <a:rPr lang="en-US" dirty="0" err="1" smtClean="0"/>
              <a:t>Letvak</a:t>
            </a:r>
            <a:r>
              <a:rPr lang="en-US" dirty="0" smtClean="0"/>
              <a:t>, </a:t>
            </a:r>
            <a:r>
              <a:rPr lang="en-US" dirty="0" err="1" smtClean="0"/>
              <a:t>Ruhm</a:t>
            </a:r>
            <a:r>
              <a:rPr lang="en-US" dirty="0" smtClean="0"/>
              <a:t>, and Gupta, 2012 state, “</a:t>
            </a:r>
            <a:r>
              <a:rPr lang="en-US" dirty="0" err="1" smtClean="0"/>
              <a:t>Presenteeism</a:t>
            </a:r>
            <a:r>
              <a:rPr lang="en-US" dirty="0" smtClean="0"/>
              <a:t> was significantly associated with patient falls, medication errors, and overall self reported quality of care.” The authors also found by the same Poisson Regression model that these increases in medication errors and falls are expected to cost around $1,346 per RN in North Carolina yearly (</a:t>
            </a:r>
            <a:r>
              <a:rPr lang="en-US" dirty="0" err="1" smtClean="0"/>
              <a:t>Letvak</a:t>
            </a:r>
            <a:r>
              <a:rPr lang="en-US" dirty="0" smtClean="0"/>
              <a:t> et al., 2012). If these results were to be expanded and generalized to the entire country the increased cost would be just under $2 billion. This study is, however, limited because it’s population sample was only of RN’s from one state. Also, the authors feel that because they used a cross-sectional design and self reporting their study may have been additionally limited. The authors themselves express hope that this study will motivate others to build off of their work. Future studies may be able to bring more attention to nurse’s </a:t>
            </a:r>
            <a:r>
              <a:rPr lang="en-US" dirty="0" err="1" smtClean="0"/>
              <a:t>presenteeism</a:t>
            </a:r>
            <a:r>
              <a:rPr lang="en-US" dirty="0" smtClean="0"/>
              <a:t> and other health problems besides depression and musculoskeletal pain. Perhaps further studies could expand off of this one in more states than just North Carolina. </a:t>
            </a:r>
          </a:p>
          <a:p>
            <a:pPr eaLnBrk="1" hangingPunct="1">
              <a:spcBef>
                <a:spcPct val="0"/>
              </a:spcBef>
            </a:pPr>
            <a:r>
              <a:rPr lang="en-US" dirty="0" smtClean="0"/>
              <a:t>	This study clearly shows that nurses efficiency and productivity on the job can be and is hindered by things such as musculoskeletal pain and depression. Furthermore, this jeopardizes the patients care and, ultimately, their safety. This study is proof that for the top and most cost-effective patient care nurses must first be taken care of. By taking into account the nurses </a:t>
            </a:r>
            <a:r>
              <a:rPr lang="en-US" dirty="0" err="1" smtClean="0"/>
              <a:t>presenteeism</a:t>
            </a:r>
            <a:r>
              <a:rPr lang="en-US" dirty="0" smtClean="0"/>
              <a:t>, improved care can be provided all around for a better, safer health care environment (</a:t>
            </a:r>
            <a:r>
              <a:rPr lang="en-US" dirty="0" err="1" smtClean="0"/>
              <a:t>Letvak</a:t>
            </a:r>
            <a:r>
              <a:rPr lang="en-US" dirty="0" smtClean="0"/>
              <a:t> et al., 2012).  </a:t>
            </a:r>
          </a:p>
        </p:txBody>
      </p:sp>
      <p:sp>
        <p:nvSpPr>
          <p:cNvPr id="378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789ADF-0909-4E7F-B321-0DE30370D5B5}" type="slidenum">
              <a:rPr lang="en-US">
                <a:cs typeface="Arial" charset="0"/>
              </a:rPr>
              <a:pPr fontAlgn="base">
                <a:spcBef>
                  <a:spcPct val="0"/>
                </a:spcBef>
                <a:spcAft>
                  <a:spcPct val="0"/>
                </a:spcAft>
                <a:defRPr/>
              </a:pPr>
              <a:t>12</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This article about nurses presenteeism by Letvak, Ruhm, and Gupta (2012) was extremely well organized. It is evident that the authors put a lot of attention towards how their paper was set up and arranged. The authors used easy to understand terms and had distinct sections in their paper so that information was not muddled together. The reader does not need to try to guess what the authors are referring to. Also the authors put together a nice, brief abstract which helps one to better understand the paper and organizes it so that one can interpret the paper quickly. The authors designs were appropriate. By collecting data at one time (cross-sectional) the study did not get too overwhelmed with an excess of data. The correlational design was also absolutely appropriate because it allowed the researchers to conclude their results by linking variables together (nurses presenteeism effect on cost, safety, and productivity). </a:t>
            </a:r>
          </a:p>
          <a:p>
            <a:pPr eaLnBrk="1" hangingPunct="1">
              <a:spcBef>
                <a:spcPct val="0"/>
              </a:spcBef>
            </a:pPr>
            <a:r>
              <a:rPr lang="en-US" smtClean="0"/>
              <a:t>	This study was limited in ways that could have hindered the study or benefitted it. The fact that this study only included one state is potentially a con because it does not give completely accurate results to generalize to the entire country. Although, one can hypothesize that future studies elsewhere would find similar results to what was found in North Carolina. The study was also limited to two major diseases/disorders; musculoskeletal pain and depression. The limitation in disease variables was a very smart choice on the researchers part. It prevented the data from being unmanageable and did not try to study too much at one time. By focusing on two major disorders the researchers were able to get accurate results and provide a fantastic foundation for future studies. </a:t>
            </a:r>
          </a:p>
          <a:p>
            <a:pPr eaLnBrk="1" hangingPunct="1">
              <a:spcBef>
                <a:spcPct val="0"/>
              </a:spcBef>
            </a:pPr>
            <a:r>
              <a:rPr lang="en-US" smtClean="0"/>
              <a:t>	Finally, the researchers used both tables and graphs in their final article. These were great tools and additions to the paper as it made the data visibly understandable. The reader can actually see the results and better understand how the authors reached their conclusion. Along with the analysis and description of the data, these tables and graphs made it clear that nurses presenteeism is, in fact, costing facilities in a variety of ways. </a:t>
            </a:r>
          </a:p>
          <a:p>
            <a:pPr eaLnBrk="1" hangingPunct="1">
              <a:spcBef>
                <a:spcPct val="0"/>
              </a:spcBef>
            </a:pPr>
            <a:r>
              <a:rPr lang="en-US" smtClean="0"/>
              <a:t> </a:t>
            </a:r>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C12213-4632-4E83-BE40-41F044A8564C}" type="slidenum">
              <a:rPr lang="en-US">
                <a:cs typeface="Arial" charset="0"/>
              </a:rPr>
              <a:pPr fontAlgn="base">
                <a:spcBef>
                  <a:spcPct val="0"/>
                </a:spcBef>
                <a:spcAft>
                  <a:spcPct val="0"/>
                </a:spcAft>
                <a:defRPr/>
              </a:pPr>
              <a:t>13</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8457FA-1014-48A1-87B6-B3173F8B62FE}" type="slidenum">
              <a:rPr lang="en-US">
                <a:cs typeface="Arial" charset="0"/>
              </a:rPr>
              <a:pPr fontAlgn="base">
                <a:spcBef>
                  <a:spcPct val="0"/>
                </a:spcBef>
                <a:spcAft>
                  <a:spcPct val="0"/>
                </a:spcAft>
                <a:defRPr/>
              </a:pPr>
              <a:t>14</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article is a cross sectional study to look at </a:t>
            </a:r>
            <a:r>
              <a:rPr lang="en-US" dirty="0" err="1" smtClean="0"/>
              <a:t>presenteeism</a:t>
            </a:r>
            <a:r>
              <a:rPr lang="en-US" dirty="0" smtClean="0"/>
              <a:t> in nursing.  </a:t>
            </a:r>
            <a:r>
              <a:rPr lang="en-US" dirty="0" err="1" smtClean="0"/>
              <a:t>Presenteeism</a:t>
            </a:r>
            <a:r>
              <a:rPr lang="en-US" baseline="0" dirty="0" smtClean="0"/>
              <a:t> is when an employee goes to work even though they are ill or injured.  </a:t>
            </a:r>
            <a:r>
              <a:rPr lang="en-US" dirty="0" smtClean="0"/>
              <a:t>A random sample survey was sent out to 2,500 nurses in North Carolina.  The researchers look to find causes of </a:t>
            </a:r>
            <a:r>
              <a:rPr lang="en-US" dirty="0" err="1" smtClean="0"/>
              <a:t>presenteeism</a:t>
            </a:r>
            <a:r>
              <a:rPr lang="en-US" dirty="0" smtClean="0"/>
              <a:t>, patient care related to </a:t>
            </a:r>
            <a:r>
              <a:rPr lang="en-US" dirty="0" err="1" smtClean="0"/>
              <a:t>presenteeism</a:t>
            </a:r>
            <a:r>
              <a:rPr lang="en-US" dirty="0" smtClean="0"/>
              <a:t>, and how much it is costing facilities.  Of the 2,500 surveys sent out 1,171 were responded to and sent back.  The surveys showed that the highest complaint was musculoskeletal pain.  62% of the respondents reported that their health status had affected their work and quality of patient care.  In the United States </a:t>
            </a:r>
            <a:r>
              <a:rPr lang="en-US" dirty="0" err="1" smtClean="0"/>
              <a:t>presenteeism</a:t>
            </a:r>
            <a:r>
              <a:rPr lang="en-US" dirty="0" smtClean="0"/>
              <a:t> is estimated to cost health care facilities from $2 billion to $13 billion annually.  Researchers hope to draw attention to </a:t>
            </a:r>
            <a:r>
              <a:rPr lang="en-US" dirty="0" err="1" smtClean="0"/>
              <a:t>presenteeism</a:t>
            </a:r>
            <a:r>
              <a:rPr lang="en-US" dirty="0" smtClean="0"/>
              <a:t> and find solutions to help nurses on the job to improve quality care for patients.  </a:t>
            </a:r>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C92D3C-035F-4CAD-BE09-2860F2574574}" type="slidenum">
              <a:rPr lang="en-US">
                <a:cs typeface="Arial" charset="0"/>
              </a:rPr>
              <a:pPr fontAlgn="base">
                <a:spcBef>
                  <a:spcPct val="0"/>
                </a:spcBef>
                <a:spcAft>
                  <a:spcPct val="0"/>
                </a:spcAft>
                <a:defRPr/>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problem is not clearly defined by the researchers.  The data suggests that nurses are caring for individuals while they themselves are ill.  This is resulting in poor quality patient care.  Studies have shown that </a:t>
            </a:r>
            <a:r>
              <a:rPr lang="en-US" dirty="0" err="1" smtClean="0"/>
              <a:t>presenteeism</a:t>
            </a:r>
            <a:r>
              <a:rPr lang="en-US" dirty="0" smtClean="0"/>
              <a:t> is related to higher fall risks and medication errors.  This is costing health care facilities money.  The purpose of this study is to identify health problems related to </a:t>
            </a:r>
            <a:r>
              <a:rPr lang="en-US" dirty="0" err="1" smtClean="0"/>
              <a:t>presenteeism</a:t>
            </a:r>
            <a:r>
              <a:rPr lang="en-US" dirty="0" smtClean="0"/>
              <a:t> and determine if they are related to the quality of patient care.  This is an important topic in nursing.  Healthy nurses provide quality care and ensure safety to the patient.  We need to be aware of the factors affecting patient care and safety so that we can improve them.  </a:t>
            </a:r>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85AECFD-B5D9-43A0-B5FA-8DCFE7F3A904}" type="slidenum">
              <a:rPr lang="en-US">
                <a:cs typeface="Arial" charset="0"/>
              </a:rPr>
              <a:pPr fontAlgn="base">
                <a:spcBef>
                  <a:spcPct val="0"/>
                </a:spcBef>
                <a:spcAft>
                  <a:spcPct val="0"/>
                </a:spcAft>
                <a:defRPr/>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study was based on the theory that patient care is affected by a nurses health status.  The framework for this study is not clearly defined. The concepts and relationships are not clearly defined.  Based on the article it is implied that most nurses suffer from musculoskeletal pain and depression.  This is contributing to poor quality patient care including falls and medication errors.  Patient falls and medication errors are costing health care facilities money.  It needs to be investigated as to why nurses are remaining at work while they are ill and what can be done to prevent it.  </a:t>
            </a:r>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57B2A8-2229-4106-9F1E-037D52EE4796}" type="slidenum">
              <a:rPr lang="en-US">
                <a:cs typeface="Arial" charset="0"/>
              </a:rPr>
              <a:pPr fontAlgn="base">
                <a:spcBef>
                  <a:spcPct val="0"/>
                </a:spcBef>
                <a:spcAft>
                  <a:spcPct val="0"/>
                </a:spcAft>
                <a:defRPr/>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Within</a:t>
            </a:r>
            <a:r>
              <a:rPr lang="en-US" baseline="0" dirty="0" smtClean="0"/>
              <a:t> the review of the literature, the fact that work productivity is not clearly defined is stated.  Based off of previous research, “many health conditions are known to affect work productivity” (</a:t>
            </a:r>
            <a:r>
              <a:rPr lang="en-US" baseline="0" dirty="0" err="1" smtClean="0"/>
              <a:t>Letvak</a:t>
            </a:r>
            <a:r>
              <a:rPr lang="en-US" baseline="0" dirty="0" smtClean="0"/>
              <a:t>, </a:t>
            </a:r>
            <a:r>
              <a:rPr lang="en-US" baseline="0" dirty="0" err="1" smtClean="0"/>
              <a:t>Ruhm</a:t>
            </a:r>
            <a:r>
              <a:rPr lang="en-US" baseline="0" dirty="0" smtClean="0"/>
              <a:t>, &amp; Gupta, 2012).  Other statistics and facts, </a:t>
            </a:r>
            <a:r>
              <a:rPr lang="en-US" baseline="0" dirty="0" smtClean="0"/>
              <a:t>which stemmed </a:t>
            </a:r>
            <a:r>
              <a:rPr lang="en-US" baseline="0" dirty="0" smtClean="0"/>
              <a:t>from other research, show that current research has been included in this study.  References included in the article show that most information came from research dated back to no earlier than 2000, most research coming from 2006 or sooner.  By breaking down and explaining previous study </a:t>
            </a:r>
            <a:r>
              <a:rPr lang="en-US" baseline="0" dirty="0" smtClean="0"/>
              <a:t>results </a:t>
            </a:r>
            <a:r>
              <a:rPr lang="en-US" baseline="0" dirty="0" smtClean="0"/>
              <a:t>the critique of the literature is made through the focus on what information this study will seek to discover.  By narrowing down the evaluation of </a:t>
            </a:r>
            <a:r>
              <a:rPr lang="en-US" baseline="0" dirty="0" err="1" smtClean="0"/>
              <a:t>presenteeism</a:t>
            </a:r>
            <a:r>
              <a:rPr lang="en-US" baseline="0" dirty="0" smtClean="0"/>
              <a:t> and conditions that affect quality of care, it is clear that researchers believe that the current study seeks to reach clearer conclusions within these issues. </a:t>
            </a:r>
            <a:endParaRPr lang="en-US" dirty="0"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18E7FD-1C07-44B4-93AF-5C5CA8A3F34B}" type="slidenum">
              <a:rPr lang="en-US">
                <a:cs typeface="Arial" charset="0"/>
              </a:rPr>
              <a:pPr fontAlgn="base">
                <a:spcBef>
                  <a:spcPct val="0"/>
                </a:spcBef>
                <a:spcAft>
                  <a:spcPct val="0"/>
                </a:spcAft>
                <a:defRPr/>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research question,</a:t>
            </a:r>
            <a:r>
              <a:rPr lang="en-US" baseline="0" dirty="0" smtClean="0"/>
              <a:t> more of a statement,</a:t>
            </a:r>
            <a:r>
              <a:rPr lang="en-US" dirty="0" smtClean="0"/>
              <a:t> that sparked</a:t>
            </a:r>
            <a:r>
              <a:rPr lang="en-US" baseline="0" dirty="0" smtClean="0"/>
              <a:t> the study is</a:t>
            </a:r>
            <a:r>
              <a:rPr lang="en-US" dirty="0" smtClean="0"/>
              <a:t>,</a:t>
            </a:r>
            <a:r>
              <a:rPr lang="en-US" baseline="0" dirty="0" smtClean="0"/>
              <a:t> “the extent to which musculoskeletal pain or depression (or both) in RNs affect their work productivity and self-reported quality of care provided and considered the associated costs” (</a:t>
            </a:r>
            <a:r>
              <a:rPr lang="en-US" baseline="0" dirty="0" err="1" smtClean="0"/>
              <a:t>Letvak</a:t>
            </a:r>
            <a:r>
              <a:rPr lang="en-US" baseline="0" dirty="0" smtClean="0"/>
              <a:t>, </a:t>
            </a:r>
            <a:r>
              <a:rPr lang="en-US" baseline="0" dirty="0" err="1" smtClean="0"/>
              <a:t>Ruhm</a:t>
            </a:r>
            <a:r>
              <a:rPr lang="en-US" baseline="0" dirty="0" smtClean="0"/>
              <a:t>, &amp; Gupta, 2012).  The use of the phrase, “extent to which”, implies that researchers believe that the stated problem most definitely does affect work productivity and self-reported quality of care.  This problem was researchable through a cross-sectional survey study, asking RNs multiple questions regarding pain and depression as well as work productivity and self-reported quality of care.  The question of, how much will pain and depression affect the mentioned circumstances, relates logically to the problem because of the nature of the study.  Within the article, the problem is explained thoroughly through previous research and is included in the literature review.  Whereas the framework is conceptual, and uses underlying concepts to form relationships within the problem.  The discussion includes areas of the study that were a surprise to </a:t>
            </a:r>
            <a:r>
              <a:rPr lang="en-US" baseline="0" smtClean="0"/>
              <a:t>the </a:t>
            </a:r>
            <a:r>
              <a:rPr lang="en-US" baseline="0" smtClean="0"/>
              <a:t>researchers</a:t>
            </a:r>
            <a:r>
              <a:rPr lang="en-US" baseline="0" dirty="0" smtClean="0"/>
              <a:t>.  It also includes significant findings, as well as suggestions for future research.  Each aspect of the article contributed logically to the question/problem of the study.  </a:t>
            </a:r>
            <a:endParaRPr lang="en-US" dirty="0" smtClean="0"/>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EB6AE9-5145-4BD7-AE59-5378B1635C6A}" type="slidenum">
              <a:rPr lang="en-US">
                <a:cs typeface="Arial" charset="0"/>
              </a:rPr>
              <a:pPr fontAlgn="base">
                <a:spcBef>
                  <a:spcPct val="0"/>
                </a:spcBef>
                <a:spcAft>
                  <a:spcPct val="0"/>
                </a:spcAft>
                <a:defRPr/>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variables</a:t>
            </a:r>
            <a:r>
              <a:rPr lang="en-US" baseline="0" dirty="0" smtClean="0"/>
              <a:t> included in the article are: nurse staffing levels, </a:t>
            </a:r>
            <a:r>
              <a:rPr lang="en-US" baseline="0" dirty="0" err="1" smtClean="0"/>
              <a:t>presenteeism</a:t>
            </a:r>
            <a:r>
              <a:rPr lang="en-US" baseline="0" dirty="0" smtClean="0"/>
              <a:t>, quality of care, and health-related circumstances.  They are not clearly defined but inferred by having an understanding of what the study is seeking to find out.  These variables were defined operationally and were easy to understand within the article.  Within the discussion portion of the article, other variables are identified.  For example, the age of nurses working in the hospital and adverse reactions to medications being taken by ill nurses were mentioned.  (</a:t>
            </a:r>
            <a:r>
              <a:rPr lang="en-US" baseline="0" dirty="0" err="1" smtClean="0"/>
              <a:t>Letvak</a:t>
            </a:r>
            <a:r>
              <a:rPr lang="en-US" baseline="0" dirty="0" smtClean="0"/>
              <a:t>, </a:t>
            </a:r>
            <a:r>
              <a:rPr lang="en-US" baseline="0" dirty="0" err="1" smtClean="0"/>
              <a:t>Ruhm</a:t>
            </a:r>
            <a:r>
              <a:rPr lang="en-US" baseline="0" dirty="0" smtClean="0"/>
              <a:t>, &amp; Gupta, 2012)</a:t>
            </a:r>
            <a:endParaRPr lang="en-US" dirty="0" smtClean="0"/>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1BB5B7-DF5C-4B3F-BB2A-78F1558A6394}" type="slidenum">
              <a:rPr lang="en-US">
                <a:cs typeface="Arial" charset="0"/>
              </a:rPr>
              <a:pPr fontAlgn="base">
                <a:spcBef>
                  <a:spcPct val="0"/>
                </a:spcBef>
                <a:spcAft>
                  <a:spcPct val="0"/>
                </a:spcAft>
                <a:defRPr/>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BAFC19-4DAA-46D8-93BD-39D896F4B47D}" type="slidenum">
              <a:rPr lang="en-US">
                <a:cs typeface="Arial" charset="0"/>
              </a:rPr>
              <a:pPr fontAlgn="base">
                <a:spcBef>
                  <a:spcPct val="0"/>
                </a:spcBef>
                <a:spcAft>
                  <a:spcPct val="0"/>
                </a:spcAft>
                <a:defRPr/>
              </a:pPr>
              <a:t>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4A1DBA-7829-4711-8038-4502E3944A14}" type="slidenum">
              <a:rPr lang="en-US">
                <a:cs typeface="Arial" charset="0"/>
              </a:rPr>
              <a:pPr fontAlgn="base">
                <a:spcBef>
                  <a:spcPct val="0"/>
                </a:spcBef>
                <a:spcAft>
                  <a:spcPct val="0"/>
                </a:spcAft>
                <a:defRPr/>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pPr>
              <a:defRPr/>
            </a:pPr>
            <a:fld id="{C5722FEE-CBF0-4733-8C94-35D5790BDD63}"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2F2ED4-2B82-4D62-B900-9D0803994E7F}"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9800BCAA-D5C8-492A-B80F-1BE30B08C569}"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89278A6-BAFD-4DAD-B429-42B574CB58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907E74B4-09E0-4559-A3AD-FAF8B5A07B2E}"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36B3F3-D169-48F4-96A4-CF092B410E5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52B7B0D2-0E34-421D-B599-39A7E0927465}"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4184B2-D84F-4752-872C-1773204E0A5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lgn="l">
              <a:defRPr/>
            </a:lvl1pPr>
          </a:lstStyle>
          <a:p>
            <a:pPr>
              <a:defRPr/>
            </a:pPr>
            <a:fld id="{CB62C34D-D54F-435A-A832-F57BD9515D56}"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3A62E0-3AC1-4ECC-8146-DB94272E41FF}"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lgn="l">
              <a:defRPr/>
            </a:lvl1pPr>
          </a:lstStyle>
          <a:p>
            <a:pPr>
              <a:defRPr/>
            </a:pPr>
            <a:fld id="{620FD84F-7067-4AF5-9A4C-4EE9ECB98E79}" type="datetimeFigureOut">
              <a:rPr lang="en-US"/>
              <a:pPr>
                <a:defRPr/>
              </a:pPr>
              <a:t>7/16/12</a:t>
            </a:fld>
            <a:endParaRPr lang="en-US"/>
          </a:p>
        </p:txBody>
      </p:sp>
      <p:sp>
        <p:nvSpPr>
          <p:cNvPr id="6" name="Footer Placeholder 5"/>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61C9485C-60CF-4CCE-B709-82570322F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lgn="l">
              <a:defRPr/>
            </a:lvl1pPr>
          </a:lstStyle>
          <a:p>
            <a:pPr>
              <a:defRPr/>
            </a:pPr>
            <a:fld id="{2BF626B7-4E94-4AA9-9EC0-3FBA3D558350}" type="datetimeFigureOut">
              <a:rPr lang="en-US"/>
              <a:pPr>
                <a:defRPr/>
              </a:pPr>
              <a:t>7/16/12</a:t>
            </a:fld>
            <a:endParaRPr lang="en-US"/>
          </a:p>
        </p:txBody>
      </p:sp>
      <p:sp>
        <p:nvSpPr>
          <p:cNvPr id="8" name="Footer Placeholder 7"/>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D96CC1FD-DCB7-4D8B-961D-C9B774E0C49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pPr>
              <a:defRPr/>
            </a:pPr>
            <a:fld id="{18A45EED-C93C-4FA1-B393-556EC4217CB0}" type="datetimeFigureOut">
              <a:rPr lang="en-US"/>
              <a:pPr>
                <a:defRPr/>
              </a:pPr>
              <a:t>7/16/12</a:t>
            </a:fld>
            <a:endParaRPr lang="en-US"/>
          </a:p>
        </p:txBody>
      </p:sp>
      <p:sp>
        <p:nvSpPr>
          <p:cNvPr id="4" name="Footer Placeholder 3"/>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694A3955-CFFC-473A-8DEE-42FFC58BC47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a:defRPr/>
            </a:lvl1pPr>
          </a:lstStyle>
          <a:p>
            <a:pPr>
              <a:defRPr/>
            </a:pPr>
            <a:fld id="{26C2ED19-D970-4691-8D43-7DEAF5EDF094}" type="datetimeFigureOut">
              <a:rPr lang="en-US"/>
              <a:pPr>
                <a:defRPr/>
              </a:pPr>
              <a:t>7/16/12</a:t>
            </a:fld>
            <a:endParaRPr lang="en-US"/>
          </a:p>
        </p:txBody>
      </p:sp>
      <p:sp>
        <p:nvSpPr>
          <p:cNvPr id="3" name="Footer Placeholder 2"/>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954F0BA1-7621-4275-9917-83C9C8323BD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4"/>
          </p:nvPr>
        </p:nvSpPr>
        <p:spPr/>
        <p:txBody>
          <a:bodyPr/>
          <a:lstStyle>
            <a:lvl1pPr algn="l">
              <a:defRPr/>
            </a:lvl1pPr>
          </a:lstStyle>
          <a:p>
            <a:pPr>
              <a:defRPr/>
            </a:pPr>
            <a:fld id="{DDC28322-C0CD-47A0-9AC9-D4910E7E7ABF}" type="datetimeFigureOut">
              <a:rPr lang="en-US"/>
              <a:pPr>
                <a:defRPr/>
              </a:pPr>
              <a:t>7/16/12</a:t>
            </a:fld>
            <a:endParaRPr lang="en-US"/>
          </a:p>
        </p:txBody>
      </p:sp>
      <p:sp>
        <p:nvSpPr>
          <p:cNvPr id="6" name="Footer Placeholder 5"/>
          <p:cNvSpPr>
            <a:spLocks noGrp="1"/>
          </p:cNvSpPr>
          <p:nvPr>
            <p:ph type="ftr" sz="quarter" idx="15"/>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6"/>
          </p:nvPr>
        </p:nvSpPr>
        <p:spPr/>
        <p:txBody>
          <a:bodyPr/>
          <a:lstStyle>
            <a:lvl1pPr>
              <a:defRPr/>
            </a:lvl1pPr>
          </a:lstStyle>
          <a:p>
            <a:pPr>
              <a:defRPr/>
            </a:pPr>
            <a:fld id="{E9C64DED-9A5A-4852-841E-9A3348A512F0}"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7"/>
          <p:cNvSpPr>
            <a:spLocks noGrp="1"/>
          </p:cNvSpPr>
          <p:nvPr>
            <p:ph type="dt" sz="half" idx="10"/>
          </p:nvPr>
        </p:nvSpPr>
        <p:spPr/>
        <p:txBody>
          <a:bodyPr/>
          <a:lstStyle>
            <a:lvl1pPr algn="l">
              <a:defRPr/>
            </a:lvl1pPr>
          </a:lstStyle>
          <a:p>
            <a:pPr>
              <a:defRPr/>
            </a:pPr>
            <a:fld id="{B2BEFCED-4A61-4F0F-A376-191A8589A6B1}" type="datetimeFigureOut">
              <a:rPr lang="en-US"/>
              <a:pPr>
                <a:defRPr/>
              </a:pPr>
              <a:t>7/16/12</a:t>
            </a:fld>
            <a:endParaRPr lang="en-US" dirty="0"/>
          </a:p>
        </p:txBody>
      </p:sp>
      <p:sp>
        <p:nvSpPr>
          <p:cNvPr id="6" name="Slide Number Placeholder 8"/>
          <p:cNvSpPr>
            <a:spLocks noGrp="1"/>
          </p:cNvSpPr>
          <p:nvPr>
            <p:ph type="sldNum" sz="quarter" idx="11"/>
          </p:nvPr>
        </p:nvSpPr>
        <p:spPr/>
        <p:txBody>
          <a:bodyPr/>
          <a:lstStyle>
            <a:lvl1pPr>
              <a:defRPr/>
            </a:lvl1pPr>
          </a:lstStyle>
          <a:p>
            <a:pPr>
              <a:defRPr/>
            </a:pPr>
            <a:fld id="{DDA137CB-16EC-4472-8989-C7F4759DAD14}" type="slidenum">
              <a:rPr lang="en-US"/>
              <a:pPr>
                <a:defRPr/>
              </a:pPr>
              <a:t>‹#›</a:t>
            </a:fld>
            <a:endParaRPr lang="en-US" dirty="0"/>
          </a:p>
        </p:txBody>
      </p:sp>
      <p:sp>
        <p:nvSpPr>
          <p:cNvPr id="7" name="Footer Placeholder 9"/>
          <p:cNvSpPr>
            <a:spLocks noGrp="1"/>
          </p:cNvSpPr>
          <p:nvPr>
            <p:ph type="ftr" sz="quarter" idx="12"/>
          </p:nvPr>
        </p:nvSpPr>
        <p:spPr/>
        <p:txBody>
          <a:bodyPr/>
          <a:lstStyle>
            <a:lvl1pPr algn="r">
              <a:defRPr>
                <a:solidFill>
                  <a:schemeClr val="bg2"/>
                </a:solidFill>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fontAlgn="auto">
              <a:spcBef>
                <a:spcPts val="0"/>
              </a:spcBef>
              <a:spcAft>
                <a:spcPts val="0"/>
              </a:spcAft>
              <a:defRPr sz="1800">
                <a:solidFill>
                  <a:srgbClr val="FFFFFF"/>
                </a:solidFill>
                <a:latin typeface="+mn-lt"/>
                <a:cs typeface="+mn-cs"/>
              </a:defRPr>
            </a:lvl1pPr>
          </a:lstStyle>
          <a:p>
            <a:pPr>
              <a:defRPr/>
            </a:pPr>
            <a:fld id="{28D2DE3D-A0EA-43BC-B7D3-CD345F4B6B7A}" type="slidenum">
              <a:rPr lang="en-US"/>
              <a:pPr>
                <a:defRPr/>
              </a:pPr>
              <a:t>‹#›</a:t>
            </a:fld>
            <a:endParaRPr lang="en-US" sz="1600" dirty="0">
              <a:solidFill>
                <a:schemeClr val="accent3">
                  <a:shade val="75000"/>
                </a:schemeClr>
              </a:solidFill>
            </a:endParaRPr>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l" fontAlgn="auto">
              <a:spcBef>
                <a:spcPts val="0"/>
              </a:spcBef>
              <a:spcAft>
                <a:spcPts val="0"/>
              </a:spcAft>
              <a:defRPr sz="1200">
                <a:solidFill>
                  <a:srgbClr val="FFFFFF"/>
                </a:solidFill>
                <a:latin typeface="+mn-lt"/>
                <a:cs typeface="+mn-cs"/>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2"/>
                </a:solidFill>
                <a:latin typeface="+mn-lt"/>
                <a:cs typeface="+mn-cs"/>
              </a:defRPr>
            </a:lvl1pPr>
          </a:lstStyle>
          <a:p>
            <a:pPr>
              <a:defRPr/>
            </a:pPr>
            <a:fld id="{77D896D8-E722-494E-B3CF-1EC2CD6A1F97}" type="datetimeFigureOut">
              <a:rPr lang="en-US"/>
              <a:pPr>
                <a:defRPr/>
              </a:pPr>
              <a:t>7/16/12</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38138" y="881063"/>
            <a:ext cx="7942262" cy="2227262"/>
          </a:xfrm>
        </p:spPr>
        <p:txBody>
          <a:bodyPr/>
          <a:lstStyle/>
          <a:p>
            <a:pPr algn="ctr" eaLnBrk="1" fontAlgn="auto" hangingPunct="1">
              <a:lnSpc>
                <a:spcPct val="140000"/>
              </a:lnSpc>
              <a:spcAft>
                <a:spcPts val="0"/>
              </a:spcAft>
              <a:defRPr/>
            </a:pPr>
            <a:r>
              <a:rPr lang="en-US" sz="4000" b="1" spc="-150" dirty="0" smtClean="0"/>
              <a:t>Nurses’ </a:t>
            </a:r>
            <a:r>
              <a:rPr lang="en-US" sz="4000" b="1" spc="-150" dirty="0" err="1" smtClean="0"/>
              <a:t>Presenteeism</a:t>
            </a:r>
            <a:r>
              <a:rPr lang="en-US" sz="4000" b="1" spc="-150" dirty="0" smtClean="0"/>
              <a:t> and </a:t>
            </a:r>
            <a:br>
              <a:rPr lang="en-US" sz="4000" b="1" spc="-150" dirty="0" smtClean="0"/>
            </a:br>
            <a:r>
              <a:rPr lang="en-US" sz="4000" b="1" spc="-150" dirty="0" smtClean="0"/>
              <a:t>Its Effects on Self-Reported Quality of Care and Costs</a:t>
            </a:r>
            <a:endParaRPr lang="en-US" sz="4000" b="1" spc="-150" dirty="0"/>
          </a:p>
        </p:txBody>
      </p:sp>
      <p:sp>
        <p:nvSpPr>
          <p:cNvPr id="2" name="Subtitle 1"/>
          <p:cNvSpPr>
            <a:spLocks noGrp="1"/>
          </p:cNvSpPr>
          <p:nvPr>
            <p:ph type="subTitle" idx="1"/>
          </p:nvPr>
        </p:nvSpPr>
        <p:spPr>
          <a:xfrm>
            <a:off x="1100138" y="5062538"/>
            <a:ext cx="6400800" cy="1262062"/>
          </a:xfrm>
        </p:spPr>
        <p:txBody>
          <a:bodyPr rtlCol="0">
            <a:normAutofit fontScale="92500" lnSpcReduction="10000"/>
          </a:bodyPr>
          <a:lstStyle/>
          <a:p>
            <a:pPr algn="ctr" eaLnBrk="1" fontAlgn="auto" hangingPunct="1">
              <a:spcAft>
                <a:spcPts val="0"/>
              </a:spcAft>
              <a:buFont typeface="Arial" pitchFamily="34" charset="0"/>
              <a:buNone/>
              <a:defRPr/>
            </a:pPr>
            <a:r>
              <a:rPr lang="en-US" spc="300" dirty="0" smtClean="0">
                <a:solidFill>
                  <a:schemeClr val="accent2">
                    <a:lumMod val="50000"/>
                  </a:schemeClr>
                </a:solidFill>
              </a:rPr>
              <a:t>N302- Nursing Research</a:t>
            </a:r>
          </a:p>
          <a:p>
            <a:pPr algn="ctr" eaLnBrk="1" fontAlgn="auto" hangingPunct="1">
              <a:spcAft>
                <a:spcPts val="0"/>
              </a:spcAft>
              <a:buFont typeface="Arial" pitchFamily="34" charset="0"/>
              <a:buNone/>
              <a:defRPr/>
            </a:pPr>
            <a:r>
              <a:rPr lang="en-US" spc="300" dirty="0" smtClean="0">
                <a:solidFill>
                  <a:schemeClr val="accent2">
                    <a:lumMod val="50000"/>
                  </a:schemeClr>
                </a:solidFill>
              </a:rPr>
              <a:t>07/22/12</a:t>
            </a:r>
          </a:p>
          <a:p>
            <a:pPr algn="ctr" eaLnBrk="1" fontAlgn="auto" hangingPunct="1">
              <a:spcAft>
                <a:spcPts val="0"/>
              </a:spcAft>
              <a:buFont typeface="Arial" pitchFamily="34" charset="0"/>
              <a:buNone/>
              <a:defRPr/>
            </a:pPr>
            <a:r>
              <a:rPr lang="en-US" spc="300" dirty="0" err="1" smtClean="0">
                <a:solidFill>
                  <a:schemeClr val="accent2">
                    <a:lumMod val="50000"/>
                  </a:schemeClr>
                </a:solidFill>
              </a:rPr>
              <a:t>Abbi</a:t>
            </a:r>
            <a:r>
              <a:rPr lang="en-US" spc="300" dirty="0" smtClean="0">
                <a:solidFill>
                  <a:schemeClr val="accent2">
                    <a:lumMod val="50000"/>
                  </a:schemeClr>
                </a:solidFill>
              </a:rPr>
              <a:t> Palmer, Brittanie </a:t>
            </a:r>
            <a:r>
              <a:rPr lang="en-US" spc="300" dirty="0" err="1" smtClean="0">
                <a:solidFill>
                  <a:schemeClr val="accent2">
                    <a:lumMod val="50000"/>
                  </a:schemeClr>
                </a:solidFill>
              </a:rPr>
              <a:t>LaMontagne</a:t>
            </a:r>
            <a:r>
              <a:rPr lang="en-US" spc="300" dirty="0" smtClean="0">
                <a:solidFill>
                  <a:schemeClr val="accent2">
                    <a:lumMod val="50000"/>
                  </a:schemeClr>
                </a:solidFill>
              </a:rPr>
              <a:t>, </a:t>
            </a:r>
            <a:r>
              <a:rPr lang="en-US" spc="300" dirty="0">
                <a:solidFill>
                  <a:schemeClr val="accent2">
                    <a:lumMod val="50000"/>
                  </a:schemeClr>
                </a:solidFill>
              </a:rPr>
              <a:t>C</a:t>
            </a:r>
            <a:r>
              <a:rPr lang="en-US" spc="300" dirty="0" smtClean="0">
                <a:solidFill>
                  <a:schemeClr val="accent2">
                    <a:lumMod val="50000"/>
                  </a:schemeClr>
                </a:solidFill>
              </a:rPr>
              <a:t>assie Butcher, &amp; </a:t>
            </a:r>
            <a:r>
              <a:rPr lang="en-US" spc="300" dirty="0">
                <a:solidFill>
                  <a:schemeClr val="accent2">
                    <a:lumMod val="50000"/>
                  </a:schemeClr>
                </a:solidFill>
              </a:rPr>
              <a:t>D</a:t>
            </a:r>
            <a:r>
              <a:rPr lang="en-US" spc="300" dirty="0" smtClean="0">
                <a:solidFill>
                  <a:schemeClr val="accent2">
                    <a:lumMod val="50000"/>
                  </a:schemeClr>
                </a:solidFill>
              </a:rPr>
              <a:t>ebra Decker</a:t>
            </a:r>
            <a:endParaRPr lang="en-US" spc="300" dirty="0">
              <a:solidFill>
                <a:schemeClr val="accent2">
                  <a:lumMod val="50000"/>
                </a:schemeClr>
              </a:solidFill>
            </a:endParaRPr>
          </a:p>
        </p:txBody>
      </p:sp>
      <p:sp>
        <p:nvSpPr>
          <p:cNvPr id="4" name="TextBox 3"/>
          <p:cNvSpPr txBox="1"/>
          <p:nvPr/>
        </p:nvSpPr>
        <p:spPr>
          <a:xfrm>
            <a:off x="0" y="3570288"/>
            <a:ext cx="8593138" cy="457200"/>
          </a:xfrm>
          <a:prstGeom prst="rect">
            <a:avLst/>
          </a:prstGeom>
          <a:noFill/>
        </p:spPr>
        <p:txBody>
          <a:bodyPr>
            <a:spAutoFit/>
          </a:bodyPr>
          <a:lstStyle/>
          <a:p>
            <a:pPr algn="ctr" fontAlgn="auto">
              <a:spcBef>
                <a:spcPts val="0"/>
              </a:spcBef>
              <a:spcAft>
                <a:spcPts val="0"/>
              </a:spcAft>
              <a:defRPr/>
            </a:pPr>
            <a:r>
              <a:rPr lang="en-US" sz="2400" spc="-150" dirty="0">
                <a:solidFill>
                  <a:schemeClr val="accent6">
                    <a:lumMod val="50000"/>
                  </a:schemeClr>
                </a:solidFill>
                <a:latin typeface="+mn-lt"/>
                <a:cs typeface="+mn-cs"/>
              </a:rPr>
              <a:t>By: Susan A. </a:t>
            </a:r>
            <a:r>
              <a:rPr lang="en-US" sz="2400" spc="-150" dirty="0" err="1">
                <a:solidFill>
                  <a:schemeClr val="accent6">
                    <a:lumMod val="50000"/>
                  </a:schemeClr>
                </a:solidFill>
                <a:latin typeface="+mn-lt"/>
                <a:cs typeface="+mn-cs"/>
              </a:rPr>
              <a:t>Letvak</a:t>
            </a:r>
            <a:r>
              <a:rPr lang="en-US" sz="2400" spc="-150" dirty="0">
                <a:solidFill>
                  <a:schemeClr val="accent6">
                    <a:lumMod val="50000"/>
                  </a:schemeClr>
                </a:solidFill>
                <a:latin typeface="+mn-lt"/>
                <a:cs typeface="+mn-cs"/>
              </a:rPr>
              <a:t>, Christopher J. </a:t>
            </a:r>
            <a:r>
              <a:rPr lang="en-US" sz="2400" spc="-150" dirty="0" err="1">
                <a:solidFill>
                  <a:schemeClr val="accent6">
                    <a:lumMod val="50000"/>
                  </a:schemeClr>
                </a:solidFill>
                <a:latin typeface="+mn-lt"/>
                <a:cs typeface="+mn-cs"/>
              </a:rPr>
              <a:t>Ruhm</a:t>
            </a:r>
            <a:r>
              <a:rPr lang="en-US" sz="2400" spc="-150" dirty="0">
                <a:solidFill>
                  <a:schemeClr val="accent6">
                    <a:lumMod val="50000"/>
                  </a:schemeClr>
                </a:solidFill>
                <a:latin typeface="+mn-lt"/>
                <a:cs typeface="+mn-cs"/>
              </a:rPr>
              <a:t>,  Sat N. Gupta</a:t>
            </a:r>
          </a:p>
        </p:txBody>
      </p:sp>
      <p:cxnSp>
        <p:nvCxnSpPr>
          <p:cNvPr id="11" name="Straight Connector 10"/>
          <p:cNvCxnSpPr/>
          <p:nvPr/>
        </p:nvCxnSpPr>
        <p:spPr>
          <a:xfrm flipH="1">
            <a:off x="0" y="49323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0" y="46275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8"/>
            <a:ext cx="7620000" cy="1143000"/>
          </a:xfrm>
        </p:spPr>
        <p:txBody>
          <a:bodyPr/>
          <a:lstStyle/>
          <a:p>
            <a:pPr algn="ctr" eaLnBrk="1" fontAlgn="auto" hangingPunct="1">
              <a:spcAft>
                <a:spcPts val="0"/>
              </a:spcAft>
              <a:defRPr/>
            </a:pPr>
            <a:r>
              <a:rPr lang="en-US" dirty="0" smtClean="0"/>
              <a:t>Data Collection Methods</a:t>
            </a:r>
            <a:endParaRPr lang="en-US" dirty="0"/>
          </a:p>
        </p:txBody>
      </p:sp>
      <p:sp>
        <p:nvSpPr>
          <p:cNvPr id="3" name="Content Placeholder 2"/>
          <p:cNvSpPr>
            <a:spLocks noGrp="1"/>
          </p:cNvSpPr>
          <p:nvPr>
            <p:ph idx="1"/>
          </p:nvPr>
        </p:nvSpPr>
        <p:spPr>
          <a:xfrm>
            <a:off x="276225" y="2065338"/>
            <a:ext cx="8088313" cy="4335462"/>
          </a:xfrm>
        </p:spPr>
        <p:txBody>
          <a:bodyPr rtlCol="0">
            <a:normAutofit fontScale="77500" lnSpcReduction="20000"/>
          </a:bodyPr>
          <a:lstStyle/>
          <a:p>
            <a:pPr eaLnBrk="1" fontAlgn="auto" hangingPunct="1">
              <a:spcAft>
                <a:spcPts val="0"/>
              </a:spcAft>
              <a:buFont typeface="Arial" pitchFamily="34" charset="0"/>
              <a:buChar char="•"/>
              <a:defRPr/>
            </a:pPr>
            <a:r>
              <a:rPr lang="en-US" sz="2300" b="1" u="sng" dirty="0" smtClean="0"/>
              <a:t>Individual and Workplace Characteristics</a:t>
            </a:r>
          </a:p>
          <a:p>
            <a:pPr marL="640080" lvl="1" eaLnBrk="1" fontAlgn="auto" hangingPunct="1">
              <a:spcAft>
                <a:spcPts val="0"/>
              </a:spcAft>
              <a:buFont typeface="Arial" pitchFamily="34" charset="0"/>
              <a:buChar char="•"/>
              <a:defRPr/>
            </a:pPr>
            <a:r>
              <a:rPr lang="en-US" sz="2300" dirty="0" smtClean="0"/>
              <a:t>Age, sex, marital status, height and weight, years worked as an RN, hours worked per day, work shift, and unit worked on among others.</a:t>
            </a:r>
          </a:p>
          <a:p>
            <a:pPr eaLnBrk="1" fontAlgn="auto" hangingPunct="1">
              <a:spcAft>
                <a:spcPts val="0"/>
              </a:spcAft>
              <a:buFont typeface="Arial" pitchFamily="34" charset="0"/>
              <a:buChar char="•"/>
              <a:defRPr/>
            </a:pPr>
            <a:r>
              <a:rPr lang="en-US" sz="2300" b="1" u="sng" dirty="0" smtClean="0"/>
              <a:t>Musculoskeletal Pain</a:t>
            </a:r>
          </a:p>
          <a:p>
            <a:pPr marL="640080" lvl="1" eaLnBrk="1" fontAlgn="auto" hangingPunct="1">
              <a:spcAft>
                <a:spcPts val="0"/>
              </a:spcAft>
              <a:buFont typeface="Arial" pitchFamily="34" charset="0"/>
              <a:buChar char="•"/>
              <a:defRPr/>
            </a:pPr>
            <a:r>
              <a:rPr lang="en-US" sz="2300" dirty="0" smtClean="0"/>
              <a:t>On a scale from 0 to 10 rate level of pain. This scale has been found to have test-retest reliability correlations. </a:t>
            </a:r>
          </a:p>
          <a:p>
            <a:pPr eaLnBrk="1" fontAlgn="auto" hangingPunct="1">
              <a:spcAft>
                <a:spcPts val="0"/>
              </a:spcAft>
              <a:buFont typeface="Arial" pitchFamily="34" charset="0"/>
              <a:buChar char="•"/>
              <a:defRPr/>
            </a:pPr>
            <a:r>
              <a:rPr lang="en-US" sz="2300" b="1" u="sng" dirty="0" smtClean="0"/>
              <a:t>Depression</a:t>
            </a:r>
          </a:p>
          <a:p>
            <a:pPr marL="640080" lvl="1" eaLnBrk="1" fontAlgn="auto" hangingPunct="1">
              <a:spcAft>
                <a:spcPts val="0"/>
              </a:spcAft>
              <a:buFont typeface="Arial" pitchFamily="34" charset="0"/>
              <a:buChar char="•"/>
              <a:defRPr/>
            </a:pPr>
            <a:r>
              <a:rPr lang="en-US" sz="2300" dirty="0" smtClean="0"/>
              <a:t>Measured by the Patient Health Questionnaire. It is a nine-item, depression assessment tool used in primary care. </a:t>
            </a:r>
          </a:p>
          <a:p>
            <a:pPr eaLnBrk="1" fontAlgn="auto" hangingPunct="1">
              <a:spcAft>
                <a:spcPts val="0"/>
              </a:spcAft>
              <a:buFont typeface="Arial" pitchFamily="34" charset="0"/>
              <a:buChar char="•"/>
              <a:defRPr/>
            </a:pPr>
            <a:r>
              <a:rPr lang="en-US" sz="2300" b="1" u="sng" dirty="0" err="1" smtClean="0"/>
              <a:t>Presenteeism</a:t>
            </a:r>
            <a:endParaRPr lang="en-US" sz="2300" b="1" u="sng" dirty="0" smtClean="0"/>
          </a:p>
          <a:p>
            <a:pPr marL="640080" lvl="1" eaLnBrk="1" fontAlgn="auto" hangingPunct="1">
              <a:spcAft>
                <a:spcPts val="0"/>
              </a:spcAft>
              <a:buFont typeface="Arial" pitchFamily="34" charset="0"/>
              <a:buChar char="•"/>
              <a:defRPr/>
            </a:pPr>
            <a:r>
              <a:rPr lang="en-US" sz="2300" dirty="0" smtClean="0"/>
              <a:t>Measured by the Work Productivity and Activity Impairment Questionnaire: General Health (WPAI-GH). Specifically, participants answered, “How much did your physical or emotional health problems affect your productivity while you were working?”. </a:t>
            </a:r>
          </a:p>
          <a:p>
            <a:pPr eaLnBrk="1" fontAlgn="auto" hangingPunct="1">
              <a:spcAft>
                <a:spcPts val="0"/>
              </a:spcAft>
              <a:buFont typeface="Arial" pitchFamily="34" charset="0"/>
              <a:buChar char="•"/>
              <a:defRPr/>
            </a:pPr>
            <a:r>
              <a:rPr lang="en-US" sz="2300" b="1" u="sng" dirty="0" smtClean="0"/>
              <a:t>Perceived Quality of Care </a:t>
            </a:r>
          </a:p>
          <a:p>
            <a:pPr marL="640080" lvl="1" eaLnBrk="1" fontAlgn="auto" hangingPunct="1">
              <a:spcAft>
                <a:spcPts val="0"/>
              </a:spcAft>
              <a:buFont typeface="Arial" pitchFamily="34" charset="0"/>
              <a:buChar char="•"/>
              <a:defRPr/>
            </a:pPr>
            <a:r>
              <a:rPr lang="en-US" sz="2300" dirty="0" smtClean="0"/>
              <a:t>Measured with self-reported care on a scale of 0 to 10. Was also measured by the number of patient falls and the number of medication errors. </a:t>
            </a:r>
            <a:endParaRPr lang="en-US" sz="2300" dirty="0"/>
          </a:p>
        </p:txBody>
      </p:sp>
      <p:sp>
        <p:nvSpPr>
          <p:cNvPr id="32771" name="TextBox 3"/>
          <p:cNvSpPr txBox="1">
            <a:spLocks noChangeArrowheads="1"/>
          </p:cNvSpPr>
          <p:nvPr/>
        </p:nvSpPr>
        <p:spPr bwMode="auto">
          <a:xfrm rot="10800000" flipV="1">
            <a:off x="276225" y="1203325"/>
            <a:ext cx="7800975" cy="708025"/>
          </a:xfrm>
          <a:prstGeom prst="rect">
            <a:avLst/>
          </a:prstGeom>
          <a:noFill/>
          <a:ln w="9525">
            <a:noFill/>
            <a:miter lim="800000"/>
            <a:headEnd/>
            <a:tailEnd/>
          </a:ln>
        </p:spPr>
        <p:txBody>
          <a:bodyPr>
            <a:spAutoFit/>
          </a:bodyPr>
          <a:lstStyle/>
          <a:p>
            <a:r>
              <a:rPr lang="en-US" sz="2000">
                <a:latin typeface="Calibri" pitchFamily="34" charset="0"/>
              </a:rPr>
              <a:t>The data for this study was collected through a survey that was mailed out to the participants. The survey addressed these topics of interest:</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Data Analysis</a:t>
            </a:r>
            <a:endParaRPr lang="en-US" dirty="0"/>
          </a:p>
        </p:txBody>
      </p:sp>
      <p:sp>
        <p:nvSpPr>
          <p:cNvPr id="34818" name="Content Placeholder 2"/>
          <p:cNvSpPr>
            <a:spLocks noGrp="1"/>
          </p:cNvSpPr>
          <p:nvPr>
            <p:ph idx="1"/>
          </p:nvPr>
        </p:nvSpPr>
        <p:spPr>
          <a:xfrm>
            <a:off x="319088" y="1417638"/>
            <a:ext cx="7620000" cy="4800600"/>
          </a:xfrm>
        </p:spPr>
        <p:txBody>
          <a:bodyPr/>
          <a:lstStyle/>
          <a:p>
            <a:pPr eaLnBrk="1" hangingPunct="1"/>
            <a:r>
              <a:rPr lang="en-US" b="1" smtClean="0"/>
              <a:t>Percentages</a:t>
            </a:r>
          </a:p>
          <a:p>
            <a:pPr eaLnBrk="1" hangingPunct="1">
              <a:buFont typeface="Arial" charset="0"/>
              <a:buNone/>
            </a:pPr>
            <a:r>
              <a:rPr lang="en-US" smtClean="0"/>
              <a:t>    - Variables (example: 73% respondents married)</a:t>
            </a:r>
          </a:p>
          <a:p>
            <a:pPr eaLnBrk="1" hangingPunct="1"/>
            <a:r>
              <a:rPr lang="en-US" b="1" smtClean="0"/>
              <a:t>Means </a:t>
            </a:r>
          </a:p>
          <a:p>
            <a:pPr eaLnBrk="1" hangingPunct="1">
              <a:buFont typeface="Arial" charset="0"/>
              <a:buNone/>
            </a:pPr>
            <a:r>
              <a:rPr lang="en-US" smtClean="0"/>
              <a:t>	- Numerical Scores (example: 2.47 average pain score)</a:t>
            </a:r>
          </a:p>
          <a:p>
            <a:pPr eaLnBrk="1" hangingPunct="1"/>
            <a:r>
              <a:rPr lang="en-US" b="1" smtClean="0"/>
              <a:t>β Coefficients</a:t>
            </a:r>
          </a:p>
          <a:p>
            <a:pPr eaLnBrk="1" hangingPunct="1">
              <a:buFont typeface="Arial" charset="0"/>
              <a:buNone/>
            </a:pPr>
            <a:r>
              <a:rPr lang="en-US" smtClean="0"/>
              <a:t>	-Used to determine results</a:t>
            </a:r>
          </a:p>
          <a:p>
            <a:pPr eaLnBrk="1" hangingPunct="1"/>
            <a:r>
              <a:rPr lang="en-US" b="1" smtClean="0"/>
              <a:t>Poisson Regression Model</a:t>
            </a:r>
          </a:p>
          <a:p>
            <a:pPr eaLnBrk="1" hangingPunct="1">
              <a:buFont typeface="Arial" charset="0"/>
              <a:buNone/>
            </a:pPr>
            <a:r>
              <a:rPr lang="en-US" smtClean="0"/>
              <a:t>	- Patient Falls; P=0.004, β Coefficient= 0.1680</a:t>
            </a:r>
          </a:p>
          <a:p>
            <a:pPr eaLnBrk="1" hangingPunct="1">
              <a:buFont typeface="Arial" charset="0"/>
              <a:buNone/>
            </a:pPr>
            <a:r>
              <a:rPr lang="en-US" smtClean="0"/>
              <a:t>	- Medication Errors; P=0.0001, β Coefficient= 0.1655</a:t>
            </a:r>
          </a:p>
          <a:p>
            <a:pPr eaLnBrk="1" hangingPunct="1">
              <a:buFont typeface="Arial" charset="0"/>
              <a:buNone/>
            </a:pPr>
            <a:r>
              <a:rPr lang="en-US" smtClean="0"/>
              <a:t>	- Self-Reported Quality of Care; P&lt;0.001, β Coefficient= -0.150</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Results and Conclusions</a:t>
            </a:r>
            <a:endParaRPr lang="en-US" dirty="0"/>
          </a:p>
        </p:txBody>
      </p:sp>
      <p:sp>
        <p:nvSpPr>
          <p:cNvPr id="36866" name="Content Placeholder 2"/>
          <p:cNvSpPr>
            <a:spLocks noGrp="1"/>
          </p:cNvSpPr>
          <p:nvPr>
            <p:ph idx="1"/>
          </p:nvPr>
        </p:nvSpPr>
        <p:spPr>
          <a:xfrm>
            <a:off x="231775" y="1192213"/>
            <a:ext cx="8194675" cy="5665787"/>
          </a:xfrm>
        </p:spPr>
        <p:txBody>
          <a:bodyPr/>
          <a:lstStyle/>
          <a:p>
            <a:pPr eaLnBrk="1" hangingPunct="1"/>
            <a:endParaRPr lang="en-US" smtClean="0"/>
          </a:p>
        </p:txBody>
      </p:sp>
      <p:graphicFrame>
        <p:nvGraphicFramePr>
          <p:cNvPr id="36964" name="Group 100"/>
          <p:cNvGraphicFramePr>
            <a:graphicFrameLocks noGrp="1"/>
          </p:cNvGraphicFramePr>
          <p:nvPr/>
        </p:nvGraphicFramePr>
        <p:xfrm>
          <a:off x="631825" y="1633538"/>
          <a:ext cx="3557588" cy="2956560"/>
        </p:xfrm>
        <a:graphic>
          <a:graphicData uri="http://schemas.openxmlformats.org/drawingml/2006/table">
            <a:tbl>
              <a:tblPr/>
              <a:tblGrid>
                <a:gridCol w="1185863"/>
                <a:gridCol w="1185862"/>
                <a:gridCol w="1185863"/>
              </a:tblGrid>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Basis for cost estimates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Total cost in NC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$14,439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$876.9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$2,575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$157.5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60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Upper Boundary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$554.5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893" name="Text Box 45"/>
          <p:cNvSpPr txBox="1">
            <a:spLocks noChangeArrowheads="1"/>
          </p:cNvSpPr>
          <p:nvPr/>
        </p:nvSpPr>
        <p:spPr bwMode="auto">
          <a:xfrm>
            <a:off x="4432300" y="1633538"/>
            <a:ext cx="2649538" cy="1465262"/>
          </a:xfrm>
          <a:prstGeom prst="rect">
            <a:avLst/>
          </a:prstGeom>
          <a:noFill/>
          <a:ln w="9525">
            <a:noFill/>
            <a:miter lim="800000"/>
            <a:headEnd/>
            <a:tailEnd/>
          </a:ln>
        </p:spPr>
        <p:txBody>
          <a:bodyPr>
            <a:spAutoFit/>
          </a:bodyPr>
          <a:lstStyle/>
          <a:p>
            <a:pPr>
              <a:spcBef>
                <a:spcPct val="50000"/>
              </a:spcBef>
            </a:pPr>
            <a:r>
              <a:rPr lang="en-US" b="1">
                <a:solidFill>
                  <a:srgbClr val="3304DE"/>
                </a:solidFill>
              </a:rPr>
              <a:t>Table 1.</a:t>
            </a:r>
            <a:r>
              <a:rPr lang="en-US">
                <a:solidFill>
                  <a:srgbClr val="3304DE"/>
                </a:solidFill>
              </a:rPr>
              <a:t> Estimated Annual Costs of Presenteeism, North Carolina (Letvak, Ruhm, Gupta, 2012)</a:t>
            </a:r>
          </a:p>
        </p:txBody>
      </p:sp>
      <p:graphicFrame>
        <p:nvGraphicFramePr>
          <p:cNvPr id="36962" name="Group 98"/>
          <p:cNvGraphicFramePr>
            <a:graphicFrameLocks noGrp="1"/>
          </p:cNvGraphicFramePr>
          <p:nvPr/>
        </p:nvGraphicFramePr>
        <p:xfrm>
          <a:off x="4432300" y="3822700"/>
          <a:ext cx="3557588" cy="2956560"/>
        </p:xfrm>
        <a:graphic>
          <a:graphicData uri="http://schemas.openxmlformats.org/drawingml/2006/table">
            <a:tbl>
              <a:tblPr/>
              <a:tblGrid>
                <a:gridCol w="1185863"/>
                <a:gridCol w="1185862"/>
                <a:gridCol w="1185863"/>
              </a:tblGrid>
              <a:tr h="485775">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Basis for cost estimates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Total cost in U.S.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$15,541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$22,667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$2,791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$4,070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735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$1,964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Upper Boundary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$13,244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920" name="Text Box 99"/>
          <p:cNvSpPr txBox="1">
            <a:spLocks noChangeArrowheads="1"/>
          </p:cNvSpPr>
          <p:nvPr/>
        </p:nvSpPr>
        <p:spPr bwMode="auto">
          <a:xfrm>
            <a:off x="857250" y="5081588"/>
            <a:ext cx="3332163" cy="915987"/>
          </a:xfrm>
          <a:prstGeom prst="rect">
            <a:avLst/>
          </a:prstGeom>
          <a:noFill/>
          <a:ln w="9525">
            <a:noFill/>
            <a:miter lim="800000"/>
            <a:headEnd/>
            <a:tailEnd/>
          </a:ln>
        </p:spPr>
        <p:txBody>
          <a:bodyPr>
            <a:spAutoFit/>
          </a:bodyPr>
          <a:lstStyle/>
          <a:p>
            <a:pPr>
              <a:spcBef>
                <a:spcPct val="50000"/>
              </a:spcBef>
            </a:pPr>
            <a:r>
              <a:rPr lang="en-US" b="1">
                <a:solidFill>
                  <a:srgbClr val="C21306"/>
                </a:solidFill>
              </a:rPr>
              <a:t>Table 2.</a:t>
            </a:r>
            <a:r>
              <a:rPr lang="en-US">
                <a:solidFill>
                  <a:srgbClr val="C21306"/>
                </a:solidFill>
              </a:rPr>
              <a:t> Estimated Annual Costs of Presenteeism, United States (Letvak et al., 2012) </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lgn="ctr" eaLnBrk="1" hangingPunct="1"/>
            <a:r>
              <a:rPr lang="en-US" smtClean="0"/>
              <a:t>Evaluation of Research</a:t>
            </a:r>
          </a:p>
        </p:txBody>
      </p:sp>
      <p:sp>
        <p:nvSpPr>
          <p:cNvPr id="38914" name="Content Placeholder 2"/>
          <p:cNvSpPr>
            <a:spLocks noGrp="1"/>
          </p:cNvSpPr>
          <p:nvPr>
            <p:ph idx="1"/>
          </p:nvPr>
        </p:nvSpPr>
        <p:spPr/>
        <p:txBody>
          <a:bodyPr/>
          <a:lstStyle/>
          <a:p>
            <a:pPr eaLnBrk="1" hangingPunct="1"/>
            <a:r>
              <a:rPr lang="en-US" smtClean="0"/>
              <a:t>Well Organized</a:t>
            </a:r>
          </a:p>
          <a:p>
            <a:pPr eaLnBrk="1" hangingPunct="1">
              <a:buFont typeface="Arial" charset="0"/>
              <a:buNone/>
            </a:pPr>
            <a:r>
              <a:rPr lang="en-US" smtClean="0"/>
              <a:t>	- Abstract</a:t>
            </a:r>
          </a:p>
          <a:p>
            <a:pPr eaLnBrk="1" hangingPunct="1"/>
            <a:r>
              <a:rPr lang="en-US" smtClean="0"/>
              <a:t>Design Appropriate</a:t>
            </a:r>
          </a:p>
          <a:p>
            <a:pPr eaLnBrk="1" hangingPunct="1">
              <a:buFont typeface="Arial" charset="0"/>
              <a:buNone/>
            </a:pPr>
            <a:r>
              <a:rPr lang="en-US" smtClean="0"/>
              <a:t>	- Cross Sectional</a:t>
            </a:r>
          </a:p>
          <a:p>
            <a:pPr eaLnBrk="1" hangingPunct="1">
              <a:buFont typeface="Arial" charset="0"/>
              <a:buNone/>
            </a:pPr>
            <a:r>
              <a:rPr lang="en-US" smtClean="0"/>
              <a:t>	- Correlational</a:t>
            </a:r>
          </a:p>
          <a:p>
            <a:pPr eaLnBrk="1" hangingPunct="1"/>
            <a:r>
              <a:rPr lang="en-US" smtClean="0"/>
              <a:t>Limited Study</a:t>
            </a:r>
          </a:p>
          <a:p>
            <a:pPr eaLnBrk="1" hangingPunct="1">
              <a:buFont typeface="Arial" charset="0"/>
              <a:buNone/>
            </a:pPr>
            <a:r>
              <a:rPr lang="en-US" smtClean="0"/>
              <a:t>	- 1 State (Con?)</a:t>
            </a:r>
          </a:p>
          <a:p>
            <a:pPr eaLnBrk="1" hangingPunct="1">
              <a:buFont typeface="Arial" charset="0"/>
              <a:buNone/>
            </a:pPr>
            <a:r>
              <a:rPr lang="en-US" smtClean="0"/>
              <a:t>	- 2 Diseases (Pro?)</a:t>
            </a:r>
          </a:p>
          <a:p>
            <a:pPr eaLnBrk="1" hangingPunct="1"/>
            <a:r>
              <a:rPr lang="en-US" smtClean="0"/>
              <a:t>Tables and Graphs</a:t>
            </a:r>
          </a:p>
          <a:p>
            <a:pPr eaLnBrk="1" hangingPunct="1">
              <a:buFont typeface="Arial" charset="0"/>
              <a:buNone/>
            </a:pPr>
            <a:r>
              <a:rPr lang="en-US" smtClean="0"/>
              <a:t>	- Visible Results</a:t>
            </a:r>
          </a:p>
          <a:p>
            <a:pPr eaLnBrk="1" hangingPunct="1">
              <a:buFont typeface="Arial" charset="0"/>
              <a:buNone/>
            </a:pPr>
            <a:r>
              <a:rPr lang="en-US" smtClean="0"/>
              <a:t>	- Easy to read </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References</a:t>
            </a:r>
            <a:endParaRPr lang="en-US" dirty="0"/>
          </a:p>
        </p:txBody>
      </p:sp>
      <p:sp>
        <p:nvSpPr>
          <p:cNvPr id="40962" name="Content Placeholder 2"/>
          <p:cNvSpPr>
            <a:spLocks noGrp="1"/>
          </p:cNvSpPr>
          <p:nvPr>
            <p:ph idx="1"/>
          </p:nvPr>
        </p:nvSpPr>
        <p:spPr/>
        <p:txBody>
          <a:bodyPr/>
          <a:lstStyle/>
          <a:p>
            <a:pPr eaLnBrk="1" hangingPunct="1"/>
            <a:r>
              <a:rPr lang="en-US" smtClean="0"/>
              <a:t>Letvak, S. A., Ruhm, C. J., &amp; Gupta, S. N. (2012). Nurses’ 	presenteeism and its effects on self-reported quality of 	care and costs. </a:t>
            </a:r>
            <a:r>
              <a:rPr lang="en-US" i="1" smtClean="0"/>
              <a:t>American Journal of Nursing, 112</a:t>
            </a:r>
            <a:r>
              <a:rPr lang="en-US" smtClean="0"/>
              <a:t>(2), 	30-38. doi:10.1097/01.NAJ.0000411176.15696.f9</a:t>
            </a:r>
          </a:p>
          <a:p>
            <a:pPr eaLnBrk="1" hangingPunct="1"/>
            <a:r>
              <a:rPr lang="en-US" smtClean="0"/>
              <a:t>Rebar, C. R., Gersch, C. J., Macnee, C. L., &amp; McCabe, S. (2011). 	</a:t>
            </a:r>
            <a:r>
              <a:rPr lang="en-US" i="1" smtClean="0"/>
              <a:t>Understanding nursing</a:t>
            </a:r>
            <a:r>
              <a:rPr lang="en-US" smtClean="0"/>
              <a:t> </a:t>
            </a:r>
            <a:r>
              <a:rPr lang="en-US" i="1" smtClean="0"/>
              <a:t>research: Using research in 	evidence-based practice</a:t>
            </a:r>
            <a:r>
              <a:rPr lang="en-US" smtClean="0"/>
              <a:t> (3</a:t>
            </a:r>
            <a:r>
              <a:rPr lang="en-US" baseline="30000" smtClean="0"/>
              <a:t>rd</a:t>
            </a:r>
            <a:r>
              <a:rPr lang="en-US" smtClean="0"/>
              <a:t>  ed.). Philadelphia: 	Lippincott, Williams &amp; Wilkins.</a:t>
            </a:r>
          </a:p>
          <a:p>
            <a:pPr eaLnBrk="1" hangingPunct="1"/>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Summary</a:t>
            </a:r>
            <a:endParaRPr lang="en-US" dirty="0"/>
          </a:p>
        </p:txBody>
      </p:sp>
      <p:sp>
        <p:nvSpPr>
          <p:cNvPr id="16386" name="Content Placeholder 2"/>
          <p:cNvSpPr>
            <a:spLocks noGrp="1"/>
          </p:cNvSpPr>
          <p:nvPr>
            <p:ph idx="1"/>
          </p:nvPr>
        </p:nvSpPr>
        <p:spPr/>
        <p:txBody>
          <a:bodyPr/>
          <a:lstStyle/>
          <a:p>
            <a:pPr eaLnBrk="1" hangingPunct="1"/>
            <a:r>
              <a:rPr lang="en-US" smtClean="0"/>
              <a:t>Cross sectional study to look at presenteeism in nursing.</a:t>
            </a:r>
          </a:p>
          <a:p>
            <a:pPr eaLnBrk="1" hangingPunct="1"/>
            <a:r>
              <a:rPr lang="en-US" smtClean="0"/>
              <a:t>Evaluates on the job performance and health problems.</a:t>
            </a:r>
          </a:p>
          <a:p>
            <a:pPr eaLnBrk="1" hangingPunct="1"/>
            <a:r>
              <a:rPr lang="en-US" smtClean="0"/>
              <a:t>Random sample survey sent to 2,500 nurses in North Carolina.</a:t>
            </a:r>
          </a:p>
          <a:p>
            <a:pPr eaLnBrk="1" hangingPunct="1"/>
            <a:r>
              <a:rPr lang="en-US" smtClean="0"/>
              <a:t>Known causes of presenteeism include musculoskeletal pain (71%)  and depression (18%).</a:t>
            </a:r>
          </a:p>
          <a:p>
            <a:pPr eaLnBrk="1" hangingPunct="1"/>
            <a:r>
              <a:rPr lang="en-US" smtClean="0"/>
              <a:t>Presenteeism is associated with patient falls and medication errors.</a:t>
            </a:r>
          </a:p>
          <a:p>
            <a:pPr eaLnBrk="1" hangingPunct="1"/>
            <a:r>
              <a:rPr lang="en-US" smtClean="0"/>
              <a:t>Presenteeism costs facilities from just under $2 billion to $13 billion annually. </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Problem/Purpose</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Problem: </a:t>
            </a:r>
          </a:p>
          <a:p>
            <a:pPr marL="640080" lvl="1" eaLnBrk="1" fontAlgn="auto" hangingPunct="1">
              <a:spcAft>
                <a:spcPts val="0"/>
              </a:spcAft>
              <a:buFont typeface="Arial" pitchFamily="34" charset="0"/>
              <a:buChar char="•"/>
              <a:defRPr/>
            </a:pPr>
            <a:r>
              <a:rPr lang="en-US" dirty="0" smtClean="0"/>
              <a:t>Not clearly defined</a:t>
            </a:r>
          </a:p>
          <a:p>
            <a:pPr marL="640080" lvl="1" eaLnBrk="1" fontAlgn="auto" hangingPunct="1">
              <a:spcAft>
                <a:spcPts val="0"/>
              </a:spcAft>
              <a:buFont typeface="Arial" pitchFamily="34" charset="0"/>
              <a:buChar char="•"/>
              <a:defRPr/>
            </a:pPr>
            <a:r>
              <a:rPr lang="en-US" dirty="0" smtClean="0"/>
              <a:t>Empirical data suggests nurses remain on the job even when they are ill resulting in poor quality care.</a:t>
            </a:r>
          </a:p>
          <a:p>
            <a:pPr marL="640080" lvl="1" eaLnBrk="1" fontAlgn="auto" hangingPunct="1">
              <a:spcAft>
                <a:spcPts val="0"/>
              </a:spcAft>
              <a:buFont typeface="Arial" pitchFamily="34" charset="0"/>
              <a:buChar char="•"/>
              <a:defRPr/>
            </a:pPr>
            <a:r>
              <a:rPr lang="en-US" dirty="0" err="1" smtClean="0"/>
              <a:t>Presenteeism</a:t>
            </a:r>
            <a:r>
              <a:rPr lang="en-US" dirty="0" smtClean="0"/>
              <a:t> is causing higher rates of fall and medication errors resulting in high costs to facilities.</a:t>
            </a:r>
          </a:p>
          <a:p>
            <a:pPr marL="411480" lvl="1"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smtClean="0"/>
              <a:t>Purpose:</a:t>
            </a:r>
          </a:p>
          <a:p>
            <a:pPr marL="640080" lvl="1" eaLnBrk="1" fontAlgn="auto" hangingPunct="1">
              <a:spcAft>
                <a:spcPts val="0"/>
              </a:spcAft>
              <a:buFont typeface="Arial" pitchFamily="34" charset="0"/>
              <a:buChar char="•"/>
              <a:defRPr/>
            </a:pPr>
            <a:r>
              <a:rPr lang="en-US" dirty="0" smtClean="0"/>
              <a:t>To identify health problems that relate to </a:t>
            </a:r>
            <a:r>
              <a:rPr lang="en-US" dirty="0" err="1" smtClean="0"/>
              <a:t>presenteeism</a:t>
            </a:r>
            <a:r>
              <a:rPr lang="en-US" dirty="0"/>
              <a:t> </a:t>
            </a:r>
            <a:r>
              <a:rPr lang="en-US" dirty="0" smtClean="0"/>
              <a:t>and  determine if these problems affect patient care.</a:t>
            </a:r>
          </a:p>
          <a:p>
            <a:pPr marL="411480" lvl="1"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a:t>Important to nursing: </a:t>
            </a:r>
            <a:endParaRPr lang="en-US" dirty="0" smtClean="0"/>
          </a:p>
          <a:p>
            <a:pPr marL="640080" lvl="1" eaLnBrk="1" fontAlgn="auto" hangingPunct="1">
              <a:spcAft>
                <a:spcPts val="0"/>
              </a:spcAft>
              <a:buFont typeface="Arial" pitchFamily="34" charset="0"/>
              <a:buChar char="•"/>
              <a:defRPr/>
            </a:pPr>
            <a:r>
              <a:rPr lang="en-US" dirty="0" smtClean="0"/>
              <a:t>Healthy nurses improve patient care and safety.</a:t>
            </a:r>
          </a:p>
          <a:p>
            <a:pPr marL="640080" lvl="1" eaLnBrk="1" fontAlgn="auto" hangingPunct="1">
              <a:spcAft>
                <a:spcPts val="0"/>
              </a:spcAft>
              <a:buFont typeface="Arial" pitchFamily="34" charset="0"/>
              <a:buChar char="•"/>
              <a:defRPr/>
            </a:pPr>
            <a:endParaRPr lang="en-US" dirty="0"/>
          </a:p>
          <a:p>
            <a:pPr marL="411480" lvl="1" indent="0" eaLnBrk="1" fontAlgn="auto" hangingPunct="1">
              <a:spcAft>
                <a:spcPts val="0"/>
              </a:spcAft>
              <a:buFont typeface="Arial" pitchFamily="34" charset="0"/>
              <a:buNone/>
              <a:defRPr/>
            </a:pPr>
            <a:endParaRPr lang="en-US" dirty="0"/>
          </a:p>
          <a:p>
            <a:pPr marL="411480" lvl="1" indent="0" eaLnBrk="1" fontAlgn="auto" hangingPunct="1">
              <a:spcAft>
                <a:spcPts val="0"/>
              </a:spcAft>
              <a:buFont typeface="Arial" pitchFamily="34" charset="0"/>
              <a:buNone/>
              <a:defRPr/>
            </a:pPr>
            <a:endParaRPr lang="en-US" dirty="0"/>
          </a:p>
          <a:p>
            <a:pPr marL="411480" lvl="1" indent="0" eaLnBrk="1" fontAlgn="auto" hangingPunct="1">
              <a:spcAft>
                <a:spcPts val="0"/>
              </a:spcAft>
              <a:buFont typeface="Arial" pitchFamily="34" charset="0"/>
              <a:buNone/>
              <a:defRPr/>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Conceptual Framework</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This study was based on the theory that patient care is affected by a nurses health status.</a:t>
            </a:r>
          </a:p>
          <a:p>
            <a:pPr eaLnBrk="1" fontAlgn="auto" hangingPunct="1">
              <a:spcAft>
                <a:spcPts val="0"/>
              </a:spcAft>
              <a:buFont typeface="Arial" pitchFamily="34" charset="0"/>
              <a:buChar char="•"/>
              <a:defRPr/>
            </a:pPr>
            <a:r>
              <a:rPr lang="en-US" dirty="0" smtClean="0"/>
              <a:t>Not clearly stated.</a:t>
            </a:r>
          </a:p>
          <a:p>
            <a:pPr eaLnBrk="1" fontAlgn="auto" hangingPunct="1">
              <a:spcAft>
                <a:spcPts val="0"/>
              </a:spcAft>
              <a:buFont typeface="Arial" pitchFamily="34" charset="0"/>
              <a:buChar char="•"/>
              <a:defRPr/>
            </a:pPr>
            <a:r>
              <a:rPr lang="en-US" dirty="0" smtClean="0"/>
              <a:t>Concepts and relationships not clearly identified.</a:t>
            </a:r>
          </a:p>
          <a:p>
            <a:pPr eaLnBrk="1" fontAlgn="auto" hangingPunct="1">
              <a:spcAft>
                <a:spcPts val="0"/>
              </a:spcAft>
              <a:buFont typeface="Arial" pitchFamily="34" charset="0"/>
              <a:buChar char="•"/>
              <a:defRPr/>
            </a:pPr>
            <a:r>
              <a:rPr lang="en-US" dirty="0" smtClean="0"/>
              <a:t>Implied concepts and relationships is that nurses are suffering from musculoskeletal pain and depression which is contributing to poor quality patient care including falls and medication errors which are increasing costs </a:t>
            </a:r>
            <a:r>
              <a:rPr lang="en-US" smtClean="0"/>
              <a:t>for facilities. </a:t>
            </a:r>
          </a:p>
          <a:p>
            <a:pPr marL="114300"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Review of Literature</a:t>
            </a:r>
            <a:endParaRPr lang="en-US" dirty="0"/>
          </a:p>
        </p:txBody>
      </p:sp>
      <p:sp>
        <p:nvSpPr>
          <p:cNvPr id="22530" name="Content Placeholder 2"/>
          <p:cNvSpPr>
            <a:spLocks noGrp="1"/>
          </p:cNvSpPr>
          <p:nvPr>
            <p:ph idx="1"/>
          </p:nvPr>
        </p:nvSpPr>
        <p:spPr/>
        <p:txBody>
          <a:bodyPr/>
          <a:lstStyle/>
          <a:p>
            <a:pPr eaLnBrk="1" hangingPunct="1"/>
            <a:r>
              <a:rPr lang="en-US" dirty="0" smtClean="0"/>
              <a:t>Review of literature is featured in the beginning of the article.  It is appropriate, thorough, and concise. </a:t>
            </a:r>
          </a:p>
          <a:p>
            <a:pPr eaLnBrk="1" hangingPunct="1"/>
            <a:r>
              <a:rPr lang="en-US" dirty="0" smtClean="0"/>
              <a:t>Current research is mentioned in this section.</a:t>
            </a:r>
          </a:p>
          <a:p>
            <a:pPr eaLnBrk="1" hangingPunct="1"/>
            <a:r>
              <a:rPr lang="en-US" dirty="0" smtClean="0"/>
              <a:t>Literature is well critiqued and features a breakdown of previous conclusions made by the included studies.</a:t>
            </a:r>
          </a:p>
          <a:p>
            <a:pPr eaLnBrk="1" hangingPunct="1"/>
            <a:r>
              <a:rPr lang="en-US" dirty="0" smtClean="0"/>
              <a:t>There are no gaps to the problem.</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Research Question</a:t>
            </a:r>
            <a:endParaRPr lang="en-US" dirty="0"/>
          </a:p>
        </p:txBody>
      </p:sp>
      <p:sp>
        <p:nvSpPr>
          <p:cNvPr id="24578" name="Content Placeholder 2"/>
          <p:cNvSpPr>
            <a:spLocks noGrp="1"/>
          </p:cNvSpPr>
          <p:nvPr>
            <p:ph idx="1"/>
          </p:nvPr>
        </p:nvSpPr>
        <p:spPr/>
        <p:txBody>
          <a:bodyPr/>
          <a:lstStyle/>
          <a:p>
            <a:pPr eaLnBrk="1" hangingPunct="1"/>
            <a:r>
              <a:rPr lang="en-US" dirty="0" smtClean="0"/>
              <a:t>Research questions and the hypothesis are not clearly defined, but inferred by the language used within the article.</a:t>
            </a:r>
          </a:p>
          <a:p>
            <a:pPr eaLnBrk="1" hangingPunct="1"/>
            <a:r>
              <a:rPr lang="en-US" dirty="0" smtClean="0"/>
              <a:t>The research question is researchable.</a:t>
            </a:r>
          </a:p>
          <a:p>
            <a:pPr eaLnBrk="1" hangingPunct="1"/>
            <a:r>
              <a:rPr lang="en-US" dirty="0" smtClean="0"/>
              <a:t>The question relates logically to the problem, discussion, literature review, and framework.</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Variables</a:t>
            </a:r>
            <a:endParaRPr lang="en-US" dirty="0"/>
          </a:p>
        </p:txBody>
      </p:sp>
      <p:sp>
        <p:nvSpPr>
          <p:cNvPr id="26626" name="Content Placeholder 2"/>
          <p:cNvSpPr>
            <a:spLocks noGrp="1"/>
          </p:cNvSpPr>
          <p:nvPr>
            <p:ph idx="1"/>
          </p:nvPr>
        </p:nvSpPr>
        <p:spPr/>
        <p:txBody>
          <a:bodyPr/>
          <a:lstStyle/>
          <a:p>
            <a:pPr eaLnBrk="1" hangingPunct="1"/>
            <a:r>
              <a:rPr lang="en-US" dirty="0" smtClean="0"/>
              <a:t>The concepts and both dependent and independent variables are inferred.</a:t>
            </a:r>
          </a:p>
          <a:p>
            <a:pPr eaLnBrk="1" hangingPunct="1"/>
            <a:r>
              <a:rPr lang="en-US" dirty="0" smtClean="0"/>
              <a:t>Operational definitions are included.</a:t>
            </a:r>
          </a:p>
          <a:p>
            <a:pPr eaLnBrk="1" hangingPunct="1"/>
            <a:endParaRPr lang="en-US" dirty="0" smtClean="0"/>
          </a:p>
          <a:p>
            <a:pPr eaLnBrk="1" hangingPunct="1"/>
            <a:r>
              <a:rPr lang="en-US" dirty="0" smtClean="0"/>
              <a:t>Other variables, though not controlled variables are also identified within the article.</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Design</a:t>
            </a:r>
            <a:endParaRPr lang="en-US" dirty="0"/>
          </a:p>
        </p:txBody>
      </p:sp>
      <p:sp>
        <p:nvSpPr>
          <p:cNvPr id="28674" name="Content Placeholder 2"/>
          <p:cNvSpPr>
            <a:spLocks noGrp="1"/>
          </p:cNvSpPr>
          <p:nvPr>
            <p:ph idx="1"/>
          </p:nvPr>
        </p:nvSpPr>
        <p:spPr/>
        <p:txBody>
          <a:bodyPr/>
          <a:lstStyle/>
          <a:p>
            <a:pPr eaLnBrk="1" hangingPunct="1"/>
            <a:r>
              <a:rPr lang="en-US" sz="2800" smtClean="0"/>
              <a:t>The design for the study is a cross-sectional, correlational design. </a:t>
            </a:r>
          </a:p>
          <a:p>
            <a:pPr lvl="1" eaLnBrk="1" hangingPunct="1"/>
            <a:r>
              <a:rPr lang="en-US" sz="2600" smtClean="0"/>
              <a:t>Cross-Sectional: All data was collected at one time</a:t>
            </a:r>
          </a:p>
          <a:p>
            <a:pPr lvl="1" eaLnBrk="1" hangingPunct="1"/>
            <a:r>
              <a:rPr lang="en-US" sz="2600" smtClean="0"/>
              <a:t>Correlational: Link variables together</a:t>
            </a:r>
          </a:p>
          <a:p>
            <a:pPr eaLnBrk="1" hangingPunct="1"/>
            <a:r>
              <a:rPr lang="en-US" sz="2800" smtClean="0"/>
              <a:t>The design was appropriate for the research problem as it aimed to link the effects of depression and musculoskeletal pain in RN’s to their productivity at work, quality of care, and the associated costs. </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Sample</a:t>
            </a:r>
            <a:endParaRPr lang="en-US" dirty="0"/>
          </a:p>
        </p:txBody>
      </p:sp>
      <p:sp>
        <p:nvSpPr>
          <p:cNvPr id="30722" name="Content Placeholder 2"/>
          <p:cNvSpPr>
            <a:spLocks noGrp="1"/>
          </p:cNvSpPr>
          <p:nvPr>
            <p:ph idx="1"/>
          </p:nvPr>
        </p:nvSpPr>
        <p:spPr>
          <a:xfrm>
            <a:off x="457200" y="1409700"/>
            <a:ext cx="7620000" cy="4800600"/>
          </a:xfrm>
        </p:spPr>
        <p:txBody>
          <a:bodyPr/>
          <a:lstStyle/>
          <a:p>
            <a:pPr eaLnBrk="1" hangingPunct="1"/>
            <a:r>
              <a:rPr lang="en-US" sz="2400" smtClean="0"/>
              <a:t>The North Carolina Board of Nursing randomly picked 2500 nurses working in hospital settings in North Carolina for the sample of this study. </a:t>
            </a:r>
          </a:p>
          <a:p>
            <a:pPr eaLnBrk="1" hangingPunct="1"/>
            <a:r>
              <a:rPr lang="en-US" sz="2400" smtClean="0"/>
              <a:t>After obtaining approval from the institutional review board at the University of North Carolina at Greensboro, 2500 surveys were mailed out to the random sample. </a:t>
            </a:r>
          </a:p>
          <a:p>
            <a:pPr eaLnBrk="1" hangingPunct="1"/>
            <a:r>
              <a:rPr lang="en-US" sz="2400" smtClean="0"/>
              <a:t>Of the 2500 surveys mailed, 1171 participants consented and returned their survey to be included in the study. </a:t>
            </a:r>
          </a:p>
          <a:p>
            <a:pPr eaLnBrk="1" hangingPunct="1"/>
            <a:r>
              <a:rPr lang="en-US" sz="2400" smtClean="0"/>
              <a:t>This sample size of 1171 is appropriate because it was determined by a power analysis that a sample size of just 200 would ensure at least 80% accuracy. </a:t>
            </a:r>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671</TotalTime>
  <Words>1824</Words>
  <Application>Microsoft Macintosh PowerPoint</Application>
  <PresentationFormat>On-screen Show (4:3)</PresentationFormat>
  <Paragraphs>153</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Nurses’ Presenteeism and  Its Effects on Self-Reported Quality of Care and Costs</vt:lpstr>
      <vt:lpstr>Summary</vt:lpstr>
      <vt:lpstr>Problem/Purpose</vt:lpstr>
      <vt:lpstr>Conceptual Framework</vt:lpstr>
      <vt:lpstr>Review of Literature</vt:lpstr>
      <vt:lpstr>Research Question</vt:lpstr>
      <vt:lpstr>Variables</vt:lpstr>
      <vt:lpstr>Design</vt:lpstr>
      <vt:lpstr>Sample</vt:lpstr>
      <vt:lpstr>Data Collection Methods</vt:lpstr>
      <vt:lpstr>Data Analysis</vt:lpstr>
      <vt:lpstr>Results and Conclusions</vt:lpstr>
      <vt:lpstr>Evaluation of Research</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Nurses’ Presenteeism and Its Effects on Self-Reported  Quality of Care and Costs</dc:title>
  <dc:creator>Cassie Butcher</dc:creator>
  <cp:lastModifiedBy>Brittanie LaMontagne</cp:lastModifiedBy>
  <cp:revision>112</cp:revision>
  <dcterms:created xsi:type="dcterms:W3CDTF">2012-07-01T18:36:56Z</dcterms:created>
  <dcterms:modified xsi:type="dcterms:W3CDTF">2012-07-16T21:48:52Z</dcterms:modified>
</cp:coreProperties>
</file>