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1306"/>
    <a:srgbClr val="0CA00C"/>
    <a:srgbClr val="3304DE"/>
    <a:srgbClr val="140848"/>
    <a:srgbClr val="170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804"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A9DC31-8906-4D8C-9E00-4C9B09C52980}" type="datetimeFigureOut">
              <a:rPr lang="en-US"/>
              <a:pPr>
                <a:defRPr/>
              </a:pPr>
              <a:t>7/17/2012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0B0E0-C07D-4226-BB76-D151B11BAE53}" type="slidenum">
              <a:rPr lang="en-US"/>
              <a:pPr>
                <a:defRPr/>
              </a:pPr>
              <a:t>‹#›</a:t>
            </a:fld>
            <a:endParaRPr lang="en-US"/>
          </a:p>
        </p:txBody>
      </p:sp>
    </p:spTree>
    <p:extLst>
      <p:ext uri="{BB962C8B-B14F-4D97-AF65-F5344CB8AC3E}">
        <p14:creationId xmlns:p14="http://schemas.microsoft.com/office/powerpoint/2010/main" val="4016152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6A784-B1E9-4608-B0CE-AA18B477CAD0}"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a:t>
            </a:r>
            <a:r>
              <a:rPr lang="en-US" baseline="0" dirty="0" smtClean="0"/>
              <a:t> data for this study was collected through a survey that was mailed out to the participants. The survey addressed many points of interest including individual characteristics, workplace characteristics, musculoskeletal pain, depression, </a:t>
            </a:r>
            <a:r>
              <a:rPr lang="en-US" baseline="0" dirty="0" err="1" smtClean="0"/>
              <a:t>presenteeism</a:t>
            </a:r>
            <a:r>
              <a:rPr lang="en-US" baseline="0" dirty="0" smtClean="0"/>
              <a:t>, and perceived quality of care. Furthermore, each of the areas of interest was broken down by asking specific questions. For instance, individual characteristics included the participant’s age, sex, marital status, height, and weight. Each of the topics included several questions, ensuring greater accuracy for each category. </a:t>
            </a:r>
            <a:endParaRPr lang="en-US" dirty="0"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C2B6F1-CFD6-4C1B-B1D8-91E9E6BF34D4}"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83DA43-4895-4DA0-8D99-2645988D19EA}"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	Using the model discussed on the previous slide the researchers discovered that for every increased number in the </a:t>
            </a:r>
            <a:r>
              <a:rPr lang="en-US" dirty="0" err="1" smtClean="0"/>
              <a:t>presenteeism</a:t>
            </a:r>
            <a:r>
              <a:rPr lang="en-US" dirty="0" smtClean="0"/>
              <a:t> score patient falls would increase by 18% and medication errors would increase by 18% as well. They also discovered that for each increase in </a:t>
            </a:r>
            <a:r>
              <a:rPr lang="en-US" dirty="0" err="1" smtClean="0"/>
              <a:t>presenteeism</a:t>
            </a:r>
            <a:r>
              <a:rPr lang="en-US" dirty="0" smtClean="0"/>
              <a:t> score the quality of care score would decrease by about .15 points. </a:t>
            </a:r>
            <a:r>
              <a:rPr lang="en-US" dirty="0" err="1" smtClean="0"/>
              <a:t>Letvak</a:t>
            </a:r>
            <a:r>
              <a:rPr lang="en-US" dirty="0" smtClean="0"/>
              <a:t>, </a:t>
            </a:r>
            <a:r>
              <a:rPr lang="en-US" dirty="0" err="1" smtClean="0"/>
              <a:t>Ruhm</a:t>
            </a:r>
            <a:r>
              <a:rPr lang="en-US" dirty="0" smtClean="0"/>
              <a:t>, and Gupta, 2012 state, “</a:t>
            </a:r>
            <a:r>
              <a:rPr lang="en-US" dirty="0" err="1" smtClean="0"/>
              <a:t>Presenteeism</a:t>
            </a:r>
            <a:r>
              <a:rPr lang="en-US" dirty="0" smtClean="0"/>
              <a:t>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a:t>
            </a:r>
            <a:r>
              <a:rPr lang="en-US" dirty="0" err="1" smtClean="0"/>
              <a:t>Letvak</a:t>
            </a:r>
            <a:r>
              <a:rPr lang="en-US" dirty="0" smtClean="0"/>
              <a:t>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a:t>
            </a:r>
            <a:r>
              <a:rPr lang="en-US" dirty="0" err="1" smtClean="0"/>
              <a:t>presenteeism</a:t>
            </a:r>
            <a:r>
              <a:rPr lang="en-US" dirty="0" smtClean="0"/>
              <a:t> and other health problems besides depression and musculoskeletal pain. Perhaps further studies could expand off of this one in more states than just North Carolina. </a:t>
            </a:r>
          </a:p>
          <a:p>
            <a:pPr eaLnBrk="1" hangingPunct="1">
              <a:spcBef>
                <a:spcPct val="0"/>
              </a:spcBef>
            </a:pPr>
            <a:r>
              <a:rPr lang="en-US" dirty="0"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a:t>
            </a:r>
            <a:r>
              <a:rPr lang="en-US" dirty="0" err="1" smtClean="0"/>
              <a:t>presenteeism</a:t>
            </a:r>
            <a:r>
              <a:rPr lang="en-US" dirty="0" smtClean="0"/>
              <a:t>, improved care can be provided all around for a better, safer health care environment (</a:t>
            </a:r>
            <a:r>
              <a:rPr lang="en-US" dirty="0" err="1" smtClean="0"/>
              <a:t>Letvak</a:t>
            </a:r>
            <a:r>
              <a:rPr lang="en-US" dirty="0" smtClean="0"/>
              <a:t>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89ADF-0909-4E7F-B321-0DE30370D5B5}"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C12213-4632-4E83-BE40-41F044A8564C}"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8457FA-1014-48A1-87B6-B3173F8B62FE}"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article is a cross sectional study to look at </a:t>
            </a:r>
            <a:r>
              <a:rPr lang="en-US" dirty="0" err="1" smtClean="0"/>
              <a:t>presenteeism</a:t>
            </a:r>
            <a:r>
              <a:rPr lang="en-US" dirty="0" smtClean="0"/>
              <a:t> in nursing.  </a:t>
            </a:r>
            <a:r>
              <a:rPr lang="en-US" dirty="0" err="1" smtClean="0"/>
              <a:t>Presenteeism</a:t>
            </a:r>
            <a:r>
              <a:rPr lang="en-US" baseline="0" dirty="0" smtClean="0"/>
              <a:t> is when an employee goes to work even though they are ill or injured.  </a:t>
            </a:r>
            <a:r>
              <a:rPr lang="en-US" dirty="0" smtClean="0"/>
              <a:t>A random sample survey was sent out to 2,500 nurses in North Carolina.  The researchers look to find causes of </a:t>
            </a:r>
            <a:r>
              <a:rPr lang="en-US" dirty="0" err="1" smtClean="0"/>
              <a:t>presenteeism</a:t>
            </a:r>
            <a:r>
              <a:rPr lang="en-US" dirty="0" smtClean="0"/>
              <a:t>, patient care related to </a:t>
            </a:r>
            <a:r>
              <a:rPr lang="en-US" dirty="0" err="1" smtClean="0"/>
              <a:t>presenteeism</a:t>
            </a:r>
            <a:r>
              <a:rPr lang="en-US" dirty="0" smtClean="0"/>
              <a:t>,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a:t>
            </a:r>
            <a:r>
              <a:rPr lang="en-US" dirty="0" err="1" smtClean="0"/>
              <a:t>presenteeism</a:t>
            </a:r>
            <a:r>
              <a:rPr lang="en-US" dirty="0" smtClean="0"/>
              <a:t> is estimated to cost health care facilities from $2 billion to $13 billion annually.  Researchers hope to draw attention to </a:t>
            </a:r>
            <a:r>
              <a:rPr lang="en-US" dirty="0" err="1" smtClean="0"/>
              <a:t>presenteeism</a:t>
            </a:r>
            <a:r>
              <a:rPr lang="en-US" dirty="0" smtClean="0"/>
              <a:t> and find solutions to help nurses on the job to improve quality care for patients.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92D3C-035F-4CAD-BE09-2860F2574574}"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problem is not clearly defined by the researchers.  The data suggests that nurses are caring for individuals while they themselves are ill.  This is resulting in poor quality patient care.  Studies have shown that </a:t>
            </a:r>
            <a:r>
              <a:rPr lang="en-US" dirty="0" err="1" smtClean="0"/>
              <a:t>presenteeism</a:t>
            </a:r>
            <a:r>
              <a:rPr lang="en-US" dirty="0" smtClean="0"/>
              <a:t> is related to higher fall risks and medication errors.  This is costing health care facilities money.  The purpose of this study is to identify health problems related to </a:t>
            </a:r>
            <a:r>
              <a:rPr lang="en-US" dirty="0" err="1" smtClean="0"/>
              <a:t>presenteeism</a:t>
            </a:r>
            <a:r>
              <a:rPr lang="en-US" dirty="0" smtClean="0"/>
              <a:t> and determine if they are related to the quality of patient care.  This is an important topic in nursing.  Healthy nurses provide quality care and ensure safety to the patient.  We need to be aware of the factors affecting patient care and safety so that we can improve them.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AECFD-B5D9-43A0-B5FA-8DCFE7F3A904}"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57B2A8-2229-4106-9F1E-037D52EE4796}"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Within</a:t>
            </a:r>
            <a:r>
              <a:rPr lang="en-US" baseline="0" dirty="0" smtClean="0"/>
              <a:t> the review of the literature, the fact that work productivity is not clearly defined is stated.  Based off of previous research, “many health conditions are known to affect work productivity” (</a:t>
            </a:r>
            <a:r>
              <a:rPr lang="en-US" baseline="0" dirty="0" err="1" smtClean="0"/>
              <a:t>Letvak</a:t>
            </a:r>
            <a:r>
              <a:rPr lang="en-US" baseline="0" dirty="0" smtClean="0"/>
              <a:t>, </a:t>
            </a:r>
            <a:r>
              <a:rPr lang="en-US" baseline="0" dirty="0" err="1" smtClean="0"/>
              <a:t>Ruhm</a:t>
            </a:r>
            <a:r>
              <a:rPr lang="en-US" baseline="0" dirty="0" smtClean="0"/>
              <a:t>, &amp; Gupta, 2012).  Other statistics and facts, which stemmed from other research, show that current research has been included in this study.  References included in the article show that most information came from research dated back to no earlier than 2000, most research coming from 2006 or sooner.  By breaking down and explaining previous study results the critique of the literature is made through the focus on what information this study will seek to discover.  By narrowing down the evaluation of </a:t>
            </a:r>
            <a:r>
              <a:rPr lang="en-US" baseline="0" dirty="0" err="1" smtClean="0"/>
              <a:t>presenteeism</a:t>
            </a:r>
            <a:r>
              <a:rPr lang="en-US" baseline="0" dirty="0" smtClean="0"/>
              <a:t> and conditions that affect quality of care, it is clear that researchers believe that the current study seeks to reach clearer conclusions within these issues. </a:t>
            </a:r>
            <a:endParaRPr lang="en-US" dirty="0"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18E7FD-1C07-44B4-93AF-5C5CA8A3F34B}"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research question,</a:t>
            </a:r>
            <a:r>
              <a:rPr lang="en-US" baseline="0" dirty="0" smtClean="0"/>
              <a:t> more of a statement,</a:t>
            </a:r>
            <a:r>
              <a:rPr lang="en-US" dirty="0" smtClean="0"/>
              <a:t> that sparked</a:t>
            </a:r>
            <a:r>
              <a:rPr lang="en-US" baseline="0" dirty="0" smtClean="0"/>
              <a:t> the study is</a:t>
            </a:r>
            <a:r>
              <a:rPr lang="en-US" dirty="0" smtClean="0"/>
              <a:t>,</a:t>
            </a:r>
            <a:r>
              <a:rPr lang="en-US" baseline="0" dirty="0" smtClean="0"/>
              <a:t> “the extent to which musculoskeletal pain or depression (or both) in RNs affect their work productivity and self-reported quality of care provided and considered the associated costs” (</a:t>
            </a:r>
            <a:r>
              <a:rPr lang="en-US" baseline="0" dirty="0" err="1" smtClean="0"/>
              <a:t>Letvak</a:t>
            </a:r>
            <a:r>
              <a:rPr lang="en-US" baseline="0" dirty="0" smtClean="0"/>
              <a:t>, </a:t>
            </a:r>
            <a:r>
              <a:rPr lang="en-US" baseline="0" dirty="0" err="1" smtClean="0"/>
              <a:t>Ruhm</a:t>
            </a:r>
            <a:r>
              <a:rPr lang="en-US" baseline="0" dirty="0" smtClean="0"/>
              <a:t>, &amp; Gupta, 2012).  The use of the phrase, “extent to which”, implies that researchers believe that the stated problem most definitely does affect work productivity and self-reported quality of care.  This problem was researchable through a cross-sectional survey study, asking RNs multiple questions regarding pain and depression as well as work productivity and self-reported quality of care.  The question of, how much will pain and depression affect the mentioned circumstances, relates logically to the problem because of the nature of the study.  Within the article, the problem is explained thoroughly through previous research and is included in the literature review.  Whereas the framework is conceptual, and uses underlying concepts to form relationships within the problem.  The discussion includes areas of the study that were a surprise to </a:t>
            </a:r>
            <a:r>
              <a:rPr lang="en-US" baseline="0" smtClean="0"/>
              <a:t>the researchers</a:t>
            </a:r>
            <a:r>
              <a:rPr lang="en-US" baseline="0" dirty="0" smtClean="0"/>
              <a:t>.  It also includes significant findings, as well as suggestions for future research.  Each aspect of the article contributed logically to the question/problem of the study.  </a:t>
            </a:r>
            <a:endParaRPr lang="en-US" dirty="0"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B6AE9-5145-4BD7-AE59-5378B1635C6A}"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variables</a:t>
            </a:r>
            <a:r>
              <a:rPr lang="en-US" baseline="0" dirty="0" smtClean="0"/>
              <a:t> included in the article are: nurse staffing levels, </a:t>
            </a:r>
            <a:r>
              <a:rPr lang="en-US" baseline="0" dirty="0" err="1" smtClean="0"/>
              <a:t>presenteeism</a:t>
            </a:r>
            <a:r>
              <a:rPr lang="en-US" baseline="0" dirty="0" smtClean="0"/>
              <a:t>, quality of care, and health-related circumstances.  They are not clearly defined but inferred by having an understanding of what the study is seeking to find out.  These variables were defined operationally and were easy to understand within the article.  Within the discussion portion of the article, other variables are identified.  For example, the age of nurses working in the hospital and adverse reactions to medications being taken by ill nurses were mentioned.  (</a:t>
            </a:r>
            <a:r>
              <a:rPr lang="en-US" baseline="0" dirty="0" err="1" smtClean="0"/>
              <a:t>Letvak</a:t>
            </a:r>
            <a:r>
              <a:rPr lang="en-US" baseline="0" dirty="0" smtClean="0"/>
              <a:t>, </a:t>
            </a:r>
            <a:r>
              <a:rPr lang="en-US" baseline="0" dirty="0" err="1" smtClean="0"/>
              <a:t>Ruhm</a:t>
            </a:r>
            <a:r>
              <a:rPr lang="en-US" baseline="0" dirty="0" smtClean="0"/>
              <a:t>, &amp; Gupta, 2012)</a:t>
            </a:r>
            <a:endParaRPr lang="en-US" dirty="0"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1BB5B7-DF5C-4B3F-BB2A-78F1558A639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design for the study</a:t>
            </a:r>
            <a:r>
              <a:rPr lang="en-US" baseline="0" dirty="0" smtClean="0"/>
              <a:t>, “Nurses’ </a:t>
            </a:r>
            <a:r>
              <a:rPr lang="en-US" baseline="0" dirty="0" err="1" smtClean="0"/>
              <a:t>Presenteeism</a:t>
            </a:r>
            <a:r>
              <a:rPr lang="en-US" baseline="0" dirty="0" smtClean="0"/>
              <a:t> and Its Effects on Self-Reported Quality of Care and Costs” is a cross-sectional, correlational design. This is a cross-sectional design because all of the data was collected at one time through surveys that were mailed. It was a correlational study as well because the researchers aimed to link the variables together and determine the relationship between all of them. This design was appropriate for the research problem as it aimed to link the affects of depression and musculoskeletal pain in RN’s to their productivity at work, quality of care, and the associated costs. </a:t>
            </a:r>
            <a:endParaRPr lang="en-US" dirty="0"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AFC19-4DAA-46D8-93BD-39D896F4B47D}"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North</a:t>
            </a:r>
            <a:r>
              <a:rPr lang="en-US" baseline="0" dirty="0" smtClean="0"/>
              <a:t> Carolina Board of Nursing randomly </a:t>
            </a:r>
            <a:r>
              <a:rPr lang="en-US" baseline="0" smtClean="0"/>
              <a:t>picked </a:t>
            </a:r>
            <a:r>
              <a:rPr lang="en-US" baseline="0" smtClean="0"/>
              <a:t>2,500 </a:t>
            </a:r>
            <a:r>
              <a:rPr lang="en-US" baseline="0" dirty="0" smtClean="0"/>
              <a:t>nurses working in hospital settings in North Carolina for the sample of this study. After obtaining approval from the institutional review board at the University of North Carolina at Greensboro, 2500 surveys were mailed out to the supplied random sample. Of the 2500 surveys mailed, 1171 of them were returned. By returning the mailed surveys, the participants consented to the study and agreed to allow their survey to be included in the research analysis. This sample size of 1171 is appropriate because it was determined by a power analysis that a sample size of just 200 would ensure at least 80% accuracy. </a:t>
            </a:r>
            <a:endParaRPr lang="en-US" dirty="0"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A1DBA-7829-4711-8038-4502E3944A14}"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C5722FEE-CBF0-4733-8C94-35D5790BDD63}" type="datetimeFigureOut">
              <a:rPr lang="en-US"/>
              <a:pPr>
                <a:defRPr/>
              </a:pPr>
              <a:t>7/17/2012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2F2ED4-2B82-4D62-B900-9D0803994E7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800BCAA-D5C8-492A-B80F-1BE30B08C569}" type="datetimeFigureOut">
              <a:rPr lang="en-US"/>
              <a:pPr>
                <a:defRPr/>
              </a:pPr>
              <a:t>7/17/2012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9278A6-BAFD-4DAD-B429-42B574CB58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07E74B4-09E0-4559-A3AD-FAF8B5A07B2E}" type="datetimeFigureOut">
              <a:rPr lang="en-US"/>
              <a:pPr>
                <a:defRPr/>
              </a:pPr>
              <a:t>7/17/2012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6B3F3-D169-48F4-96A4-CF092B410E5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52B7B0D2-0E34-421D-B599-39A7E0927465}" type="datetimeFigureOut">
              <a:rPr lang="en-US"/>
              <a:pPr>
                <a:defRPr/>
              </a:pPr>
              <a:t>7/17/2012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4184B2-D84F-4752-872C-1773204E0A5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CB62C34D-D54F-435A-A832-F57BD9515D56}" type="datetimeFigureOut">
              <a:rPr lang="en-US"/>
              <a:pPr>
                <a:defRPr/>
              </a:pPr>
              <a:t>7/17/2012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3A62E0-3AC1-4ECC-8146-DB94272E41F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620FD84F-7067-4AF5-9A4C-4EE9ECB98E79}" type="datetimeFigureOut">
              <a:rPr lang="en-US"/>
              <a:pPr>
                <a:defRPr/>
              </a:pPr>
              <a:t>7/17/2012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1C9485C-60CF-4CCE-B709-82570322F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2BF626B7-4E94-4AA9-9EC0-3FBA3D558350}" type="datetimeFigureOut">
              <a:rPr lang="en-US"/>
              <a:pPr>
                <a:defRPr/>
              </a:pPr>
              <a:t>7/17/2012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D96CC1FD-DCB7-4D8B-961D-C9B774E0C4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18A45EED-C93C-4FA1-B393-556EC4217CB0}" type="datetimeFigureOut">
              <a:rPr lang="en-US"/>
              <a:pPr>
                <a:defRPr/>
              </a:pPr>
              <a:t>7/17/2012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94A3955-CFFC-473A-8DEE-42FFC58BC4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26C2ED19-D970-4691-8D43-7DEAF5EDF094}" type="datetimeFigureOut">
              <a:rPr lang="en-US"/>
              <a:pPr>
                <a:defRPr/>
              </a:pPr>
              <a:t>7/17/2012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954F0BA1-7621-4275-9917-83C9C8323B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DDC28322-C0CD-47A0-9AC9-D4910E7E7ABF}" type="datetimeFigureOut">
              <a:rPr lang="en-US"/>
              <a:pPr>
                <a:defRPr/>
              </a:pPr>
              <a:t>7/17/2012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E9C64DED-9A5A-4852-841E-9A3348A512F0}"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B2BEFCED-4A61-4F0F-A376-191A8589A6B1}" type="datetimeFigureOut">
              <a:rPr lang="en-US"/>
              <a:pPr>
                <a:defRPr/>
              </a:pPr>
              <a:t>7/17/2012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DDA137CB-16EC-4472-8989-C7F4759DAD14}"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8D2DE3D-A0EA-43BC-B7D3-CD345F4B6B7A}"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7D896D8-E722-494E-B3CF-1EC2CD6A1F97}" type="datetimeFigureOut">
              <a:rPr lang="en-US"/>
              <a:pPr>
                <a:defRPr/>
              </a:pPr>
              <a:t>7/17/2012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rtlCol="0">
            <a:normAutofit fontScale="92500" lnSpcReduction="10000"/>
          </a:bodyPr>
          <a:lstStyle/>
          <a:p>
            <a:pPr algn="ctr" eaLnBrk="1" fontAlgn="auto" hangingPunct="1">
              <a:spcAft>
                <a:spcPts val="0"/>
              </a:spcAft>
              <a:buFont typeface="Arial" pitchFamily="34" charset="0"/>
              <a:buNone/>
              <a:defRPr/>
            </a:pPr>
            <a:r>
              <a:rPr lang="en-US" spc="300" dirty="0" smtClean="0">
                <a:solidFill>
                  <a:schemeClr val="accent2">
                    <a:lumMod val="50000"/>
                  </a:schemeClr>
                </a:solidFill>
              </a:rPr>
              <a:t>N302- Nursing Research</a:t>
            </a:r>
          </a:p>
          <a:p>
            <a:pPr algn="ctr" eaLnBrk="1" fontAlgn="auto" hangingPunct="1">
              <a:spcAft>
                <a:spcPts val="0"/>
              </a:spcAft>
              <a:buFont typeface="Arial" pitchFamily="34" charset="0"/>
              <a:buNone/>
              <a:defRPr/>
            </a:pPr>
            <a:r>
              <a:rPr lang="en-US" spc="300" dirty="0" smtClean="0">
                <a:solidFill>
                  <a:schemeClr val="accent2">
                    <a:lumMod val="50000"/>
                  </a:schemeClr>
                </a:solidFill>
              </a:rPr>
              <a:t>07/22/12</a:t>
            </a:r>
          </a:p>
          <a:p>
            <a:pPr algn="ctr" eaLnBrk="1" fontAlgn="auto" hangingPunct="1">
              <a:spcAft>
                <a:spcPts val="0"/>
              </a:spcAft>
              <a:buFont typeface="Arial" pitchFamily="34" charset="0"/>
              <a:buNone/>
              <a:defRPr/>
            </a:pPr>
            <a:r>
              <a:rPr lang="en-US" spc="300" dirty="0" err="1" smtClean="0">
                <a:solidFill>
                  <a:schemeClr val="accent2">
                    <a:lumMod val="50000"/>
                  </a:schemeClr>
                </a:solidFill>
              </a:rPr>
              <a:t>Abbi</a:t>
            </a:r>
            <a:r>
              <a:rPr lang="en-US" spc="300" dirty="0" smtClean="0">
                <a:solidFill>
                  <a:schemeClr val="accent2">
                    <a:lumMod val="50000"/>
                  </a:schemeClr>
                </a:solidFill>
              </a:rPr>
              <a:t> Palmer, Brittanie </a:t>
            </a:r>
            <a:r>
              <a:rPr lang="en-US" spc="300" dirty="0" err="1" smtClean="0">
                <a:solidFill>
                  <a:schemeClr val="accent2">
                    <a:lumMod val="50000"/>
                  </a:schemeClr>
                </a:solidFill>
              </a:rPr>
              <a:t>LaMontagne</a:t>
            </a:r>
            <a:r>
              <a:rPr lang="en-US" spc="300" dirty="0" smtClean="0">
                <a:solidFill>
                  <a:schemeClr val="accent2">
                    <a:lumMod val="50000"/>
                  </a:schemeClr>
                </a:solidFill>
              </a:rPr>
              <a:t>, </a:t>
            </a:r>
            <a:r>
              <a:rPr lang="en-US" spc="300" dirty="0">
                <a:solidFill>
                  <a:schemeClr val="accent2">
                    <a:lumMod val="50000"/>
                  </a:schemeClr>
                </a:solidFill>
              </a:rPr>
              <a:t>C</a:t>
            </a:r>
            <a:r>
              <a:rPr lang="en-US" spc="300" dirty="0" smtClean="0">
                <a:solidFill>
                  <a:schemeClr val="accent2">
                    <a:lumMod val="50000"/>
                  </a:schemeClr>
                </a:solidFill>
              </a:rPr>
              <a:t>assie Butcher, &amp; </a:t>
            </a:r>
            <a:r>
              <a:rPr lang="en-US" spc="300" dirty="0">
                <a:solidFill>
                  <a:schemeClr val="accent2">
                    <a:lumMod val="50000"/>
                  </a:schemeClr>
                </a:solidFill>
              </a:rPr>
              <a:t>D</a:t>
            </a:r>
            <a:r>
              <a:rPr lang="en-US" spc="300" dirty="0" smtClean="0">
                <a:solidFill>
                  <a:schemeClr val="accent2">
                    <a:lumMod val="50000"/>
                  </a:schemeClr>
                </a:solidFill>
              </a:rPr>
              <a:t>ebra Decker</a:t>
            </a:r>
            <a:endParaRPr lang="en-US" spc="300" dirty="0">
              <a:solidFill>
                <a:schemeClr val="accent2">
                  <a:lumMod val="50000"/>
                </a:schemeClr>
              </a:solidFill>
            </a:endParaRP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6560"/>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Gupta, 2012)</a:t>
            </a:r>
          </a:p>
        </p:txBody>
      </p:sp>
      <p:graphicFrame>
        <p:nvGraphicFramePr>
          <p:cNvPr id="36962" name="Group 98"/>
          <p:cNvGraphicFramePr>
            <a:graphicFrameLocks noGrp="1"/>
          </p:cNvGraphicFramePr>
          <p:nvPr/>
        </p:nvGraphicFramePr>
        <p:xfrm>
          <a:off x="4432300" y="3822700"/>
          <a:ext cx="3557588" cy="2956560"/>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US" smtClean="0"/>
              <a:t>Evaluation of Research</a:t>
            </a:r>
          </a:p>
        </p:txBody>
      </p:sp>
      <p:sp>
        <p:nvSpPr>
          <p:cNvPr id="38914" name="Content Placeholder 2"/>
          <p:cNvSpPr>
            <a:spLocks noGrp="1"/>
          </p:cNvSpPr>
          <p:nvPr>
            <p:ph idx="1"/>
          </p:nvPr>
        </p:nvSpPr>
        <p:spPr/>
        <p:txBody>
          <a:bodyPr/>
          <a:lstStyle/>
          <a:p>
            <a:pPr eaLnBrk="1" hangingPunct="1"/>
            <a:r>
              <a:rPr lang="en-US" smtClean="0"/>
              <a:t>Well Organized</a:t>
            </a:r>
          </a:p>
          <a:p>
            <a:pPr eaLnBrk="1" hangingPunct="1">
              <a:buFont typeface="Arial" charset="0"/>
              <a:buNone/>
            </a:pPr>
            <a:r>
              <a:rPr lang="en-US" smtClean="0"/>
              <a:t>	- Abstract</a:t>
            </a:r>
          </a:p>
          <a:p>
            <a:pPr eaLnBrk="1" hangingPunct="1"/>
            <a:r>
              <a:rPr lang="en-US" smtClean="0"/>
              <a:t>Design Appropriate</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dirty="0" err="1" smtClean="0"/>
              <a:t>Letvak</a:t>
            </a:r>
            <a:r>
              <a:rPr lang="en-US" dirty="0" smtClean="0"/>
              <a:t>, S. A., </a:t>
            </a:r>
            <a:r>
              <a:rPr lang="en-US" dirty="0" err="1" smtClean="0"/>
              <a:t>Ruhm</a:t>
            </a:r>
            <a:r>
              <a:rPr lang="en-US" dirty="0" smtClean="0"/>
              <a:t>, C. J., &amp; Gupta, S. N. (2012). Nurses’ 	</a:t>
            </a:r>
            <a:r>
              <a:rPr lang="en-US" dirty="0" err="1" smtClean="0"/>
              <a:t>presenteeism</a:t>
            </a:r>
            <a:r>
              <a:rPr lang="en-US" dirty="0" smtClean="0"/>
              <a:t> and its effects on self-reported quality of 	care and costs. </a:t>
            </a:r>
            <a:r>
              <a:rPr lang="en-US" i="1" dirty="0" smtClean="0"/>
              <a:t>American Journal of Nursing, 112</a:t>
            </a:r>
            <a:r>
              <a:rPr lang="en-US" dirty="0" smtClean="0"/>
              <a:t>(2), 	30-38. doi:10.1097/01.NAJ.0000411176.15696.f9</a:t>
            </a:r>
          </a:p>
          <a:p>
            <a:pPr eaLnBrk="1" hangingPunct="1"/>
            <a:r>
              <a:rPr lang="en-US" dirty="0" smtClean="0"/>
              <a:t>Rebar, C. R., </a:t>
            </a:r>
            <a:r>
              <a:rPr lang="en-US" dirty="0" err="1" smtClean="0"/>
              <a:t>Gersch</a:t>
            </a:r>
            <a:r>
              <a:rPr lang="en-US" dirty="0" smtClean="0"/>
              <a:t>, C. J., </a:t>
            </a:r>
            <a:r>
              <a:rPr lang="en-US" dirty="0" err="1" smtClean="0"/>
              <a:t>Macnee</a:t>
            </a:r>
            <a:r>
              <a:rPr lang="en-US" dirty="0" smtClean="0"/>
              <a:t>, C. L., &amp; McCabe, S. (2011). 	</a:t>
            </a:r>
            <a:r>
              <a:rPr lang="en-US" i="1" dirty="0" smtClean="0"/>
              <a:t>Understanding nursing</a:t>
            </a:r>
            <a:r>
              <a:rPr lang="en-US" dirty="0" smtClean="0"/>
              <a:t> </a:t>
            </a:r>
            <a:r>
              <a:rPr lang="en-US" i="1" dirty="0" smtClean="0"/>
              <a:t>research: Using research in 	evidence-based practice</a:t>
            </a:r>
            <a:r>
              <a:rPr lang="en-US" dirty="0" smtClean="0"/>
              <a:t> (3</a:t>
            </a:r>
            <a:r>
              <a:rPr lang="en-US" baseline="30000" dirty="0" smtClean="0"/>
              <a:t>rd</a:t>
            </a:r>
            <a:r>
              <a:rPr lang="en-US" dirty="0" smtClean="0"/>
              <a:t>  ed.). Philadelphia: 	Lippincott, Williams &amp; Wilkins.</a:t>
            </a:r>
          </a:p>
          <a:p>
            <a:pPr eaLnBrk="1" hangingPunct="1"/>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Problem: </a:t>
            </a:r>
          </a:p>
          <a:p>
            <a:pPr marL="640080" lvl="1" eaLnBrk="1" fontAlgn="auto" hangingPunct="1">
              <a:spcAft>
                <a:spcPts val="0"/>
              </a:spcAft>
              <a:buFont typeface="Arial" pitchFamily="34" charset="0"/>
              <a:buChar char="•"/>
              <a:defRPr/>
            </a:pPr>
            <a:r>
              <a:rPr lang="en-US" dirty="0" smtClean="0"/>
              <a:t>Not clearly defined</a:t>
            </a:r>
          </a:p>
          <a:p>
            <a:pPr marL="640080" lvl="1" eaLnBrk="1" fontAlgn="auto" hangingPunct="1">
              <a:spcAft>
                <a:spcPts val="0"/>
              </a:spcAft>
              <a:buFont typeface="Arial" pitchFamily="34" charset="0"/>
              <a:buChar char="•"/>
              <a:defRPr/>
            </a:pPr>
            <a:r>
              <a:rPr lang="en-US" dirty="0" smtClean="0"/>
              <a:t>Empirical data suggests nurses remain on the job even when they are ill resulting in poor quality care.</a:t>
            </a:r>
          </a:p>
          <a:p>
            <a:pPr marL="640080" lvl="1" eaLnBrk="1" fontAlgn="auto" hangingPunct="1">
              <a:spcAft>
                <a:spcPts val="0"/>
              </a:spcAft>
              <a:buFont typeface="Arial" pitchFamily="34" charset="0"/>
              <a:buChar char="•"/>
              <a:defRPr/>
            </a:pPr>
            <a:r>
              <a:rPr lang="en-US" dirty="0" err="1" smtClean="0"/>
              <a:t>Presenteeism</a:t>
            </a:r>
            <a:r>
              <a:rPr lang="en-US" dirty="0" smtClean="0"/>
              <a:t> is causing higher rates of fall and medication errors resulting in high costs to facilities.</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Purpose:</a:t>
            </a:r>
          </a:p>
          <a:p>
            <a:pPr marL="640080" lvl="1" eaLnBrk="1" fontAlgn="auto" hangingPunct="1">
              <a:spcAft>
                <a:spcPts val="0"/>
              </a:spcAft>
              <a:buFont typeface="Arial" pitchFamily="34" charset="0"/>
              <a:buChar char="•"/>
              <a:defRPr/>
            </a:pPr>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a:t>Important to nursing: </a:t>
            </a:r>
            <a:endParaRPr lang="en-US" dirty="0" smtClean="0"/>
          </a:p>
          <a:p>
            <a:pPr marL="640080" lvl="1" eaLnBrk="1" fontAlgn="auto" hangingPunct="1">
              <a:spcAft>
                <a:spcPts val="0"/>
              </a:spcAft>
              <a:buFont typeface="Arial" pitchFamily="34" charset="0"/>
              <a:buChar char="•"/>
              <a:defRPr/>
            </a:pPr>
            <a:r>
              <a:rPr lang="en-US" dirty="0" smtClean="0"/>
              <a:t>Healthy nurses improve patient care and safety.</a:t>
            </a:r>
          </a:p>
          <a:p>
            <a:pPr marL="640080" lvl="1" eaLnBrk="1" fontAlgn="auto" hangingPunct="1">
              <a:spcAft>
                <a:spcPts val="0"/>
              </a:spcAft>
              <a:buFont typeface="Arial" pitchFamily="34" charset="0"/>
              <a:buChar char="•"/>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r>
              <a:rPr lang="en-US" dirty="0" smtClean="0"/>
              <a:t>Review of literature is featured in the beginning of the article.  It is appropriate, thorough, and concise. </a:t>
            </a:r>
          </a:p>
          <a:p>
            <a:pPr eaLnBrk="1" hangingPunct="1"/>
            <a:r>
              <a:rPr lang="en-US" dirty="0" smtClean="0"/>
              <a:t>Current research is mentioned in this section.</a:t>
            </a:r>
          </a:p>
          <a:p>
            <a:pPr eaLnBrk="1" hangingPunct="1"/>
            <a:r>
              <a:rPr lang="en-US" dirty="0" smtClean="0"/>
              <a:t>Literature is well critiqued and features a breakdown of previous conclusions made by the included studies.</a:t>
            </a:r>
          </a:p>
          <a:p>
            <a:pPr eaLnBrk="1" hangingPunct="1"/>
            <a:r>
              <a:rPr lang="en-US" dirty="0" smtClean="0"/>
              <a:t>There are no gaps to the problem.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r>
              <a:rPr lang="en-US" dirty="0" smtClean="0"/>
              <a:t>Research questions and the hypothesis are not clearly defined, but inferred by the language used within the article.</a:t>
            </a:r>
          </a:p>
          <a:p>
            <a:pPr eaLnBrk="1" hangingPunct="1"/>
            <a:r>
              <a:rPr lang="en-US" dirty="0" smtClean="0"/>
              <a:t>The research question is researchable.</a:t>
            </a:r>
          </a:p>
          <a:p>
            <a:pPr eaLnBrk="1" hangingPunct="1"/>
            <a:r>
              <a:rPr lang="en-US" dirty="0" smtClean="0"/>
              <a:t>The question relates logically to the problem, discussion, literature review, and framework.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r>
              <a:rPr lang="en-US" dirty="0" smtClean="0"/>
              <a:t>The concepts and both dependent and independent variables are inferred.</a:t>
            </a:r>
          </a:p>
          <a:p>
            <a:pPr eaLnBrk="1" hangingPunct="1"/>
            <a:r>
              <a:rPr lang="en-US" dirty="0" smtClean="0"/>
              <a:t>Operational definitions are included.</a:t>
            </a:r>
          </a:p>
          <a:p>
            <a:pPr eaLnBrk="1" hangingPunct="1"/>
            <a:endParaRPr lang="en-US" dirty="0" smtClean="0"/>
          </a:p>
          <a:p>
            <a:pPr eaLnBrk="1" hangingPunct="1"/>
            <a:r>
              <a:rPr lang="en-US" dirty="0" smtClean="0"/>
              <a:t>Other variables, though not controlled variables are also identified within the article.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z="2800" smtClean="0"/>
              <a:t>The design for the study is a cross-sectional, correlational design. </a:t>
            </a:r>
          </a:p>
          <a:p>
            <a:pPr lvl="1" eaLnBrk="1" hangingPunct="1"/>
            <a:r>
              <a:rPr lang="en-US" sz="2600" smtClean="0"/>
              <a:t>Cross-Sectional: All data was collected at one time</a:t>
            </a:r>
          </a:p>
          <a:p>
            <a:pPr lvl="1" eaLnBrk="1" hangingPunct="1"/>
            <a:r>
              <a:rPr lang="en-US" sz="2600" smtClean="0"/>
              <a:t>Correlational: Link variables together</a:t>
            </a:r>
          </a:p>
          <a:p>
            <a:pPr eaLnBrk="1" hangingPunct="1"/>
            <a:r>
              <a:rPr lang="en-US" sz="2800"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267"/>
            <a:ext cx="7620000" cy="681691"/>
          </a:xfrm>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084343"/>
            <a:ext cx="7620000" cy="5591655"/>
          </a:xfrm>
        </p:spPr>
        <p:txBody>
          <a:bodyPr/>
          <a:lstStyle/>
          <a:p>
            <a:pPr eaLnBrk="1" hangingPunct="1"/>
            <a:r>
              <a:rPr lang="en-US" sz="2400" dirty="0" smtClean="0"/>
              <a:t>The North Carolina Board of Nursing randomly picked 2500 nurses for the sample of this study. </a:t>
            </a:r>
            <a:br>
              <a:rPr lang="en-US" sz="2400" dirty="0" smtClean="0"/>
            </a:br>
            <a:endParaRPr lang="en-US" sz="2400" dirty="0" smtClean="0"/>
          </a:p>
          <a:p>
            <a:pPr eaLnBrk="1" hangingPunct="1"/>
            <a:r>
              <a:rPr lang="en-US" sz="2400" dirty="0" smtClean="0"/>
              <a:t>After obtaining approval from the institutional review board at the University of North Carolina at Greensboro, 2500 surveys were mailed out to the random sample. </a:t>
            </a:r>
            <a:br>
              <a:rPr lang="en-US" sz="2400" dirty="0" smtClean="0"/>
            </a:br>
            <a:endParaRPr lang="en-US" sz="2400" dirty="0" smtClean="0"/>
          </a:p>
          <a:p>
            <a:pPr eaLnBrk="1" hangingPunct="1"/>
            <a:r>
              <a:rPr lang="en-US" sz="2400" dirty="0" smtClean="0"/>
              <a:t>Of the 2500 surveys mailed, 1171 participants consented and returned their survey to be included in the study. </a:t>
            </a:r>
          </a:p>
          <a:p>
            <a:pPr eaLnBrk="1" hangingPunct="1"/>
            <a:endParaRPr lang="en-US" sz="2400" dirty="0" smtClean="0"/>
          </a:p>
          <a:p>
            <a:pPr eaLnBrk="1" hangingPunct="1"/>
            <a:r>
              <a:rPr lang="en-US" sz="2400" dirty="0" smtClean="0"/>
              <a:t>This sample size is appropriate because it was determined by a power analysis that a sample of just 200 would ensure at least 80% accuracy.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699</TotalTime>
  <Words>2019</Words>
  <Application>Microsoft Office PowerPoint</Application>
  <PresentationFormat>On-screen Show (4:3)</PresentationFormat>
  <Paragraphs>157</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Debbie</cp:lastModifiedBy>
  <cp:revision>117</cp:revision>
  <dcterms:created xsi:type="dcterms:W3CDTF">2012-07-01T18:36:56Z</dcterms:created>
  <dcterms:modified xsi:type="dcterms:W3CDTF">2012-07-17T15:50:15Z</dcterms:modified>
</cp:coreProperties>
</file>